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99"/>
  </p:notesMasterIdLst>
  <p:sldIdLst>
    <p:sldId id="546" r:id="rId2"/>
    <p:sldId id="547" r:id="rId3"/>
    <p:sldId id="550" r:id="rId4"/>
    <p:sldId id="551" r:id="rId5"/>
    <p:sldId id="552" r:id="rId6"/>
    <p:sldId id="553" r:id="rId7"/>
    <p:sldId id="554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270" r:id="rId20"/>
    <p:sldId id="271" r:id="rId21"/>
    <p:sldId id="272" r:id="rId22"/>
    <p:sldId id="306" r:id="rId23"/>
    <p:sldId id="307" r:id="rId24"/>
    <p:sldId id="310" r:id="rId25"/>
    <p:sldId id="311" r:id="rId26"/>
    <p:sldId id="414" r:id="rId27"/>
    <p:sldId id="312" r:id="rId28"/>
    <p:sldId id="313" r:id="rId29"/>
    <p:sldId id="314" r:id="rId30"/>
    <p:sldId id="315" r:id="rId31"/>
    <p:sldId id="316" r:id="rId32"/>
    <p:sldId id="317" r:id="rId33"/>
    <p:sldId id="322" r:id="rId34"/>
    <p:sldId id="415" r:id="rId35"/>
    <p:sldId id="416" r:id="rId36"/>
    <p:sldId id="417" r:id="rId37"/>
    <p:sldId id="323" r:id="rId38"/>
    <p:sldId id="418" r:id="rId39"/>
    <p:sldId id="324" r:id="rId40"/>
    <p:sldId id="325" r:id="rId41"/>
    <p:sldId id="326" r:id="rId42"/>
    <p:sldId id="329" r:id="rId43"/>
    <p:sldId id="328" r:id="rId44"/>
    <p:sldId id="419" r:id="rId45"/>
    <p:sldId id="327" r:id="rId46"/>
    <p:sldId id="566" r:id="rId47"/>
    <p:sldId id="466" r:id="rId48"/>
    <p:sldId id="441" r:id="rId49"/>
    <p:sldId id="442" r:id="rId50"/>
    <p:sldId id="536" r:id="rId51"/>
    <p:sldId id="516" r:id="rId52"/>
    <p:sldId id="542" r:id="rId53"/>
    <p:sldId id="517" r:id="rId54"/>
    <p:sldId id="518" r:id="rId55"/>
    <p:sldId id="519" r:id="rId56"/>
    <p:sldId id="520" r:id="rId57"/>
    <p:sldId id="503" r:id="rId58"/>
    <p:sldId id="504" r:id="rId59"/>
    <p:sldId id="505" r:id="rId60"/>
    <p:sldId id="506" r:id="rId61"/>
    <p:sldId id="507" r:id="rId62"/>
    <p:sldId id="508" r:id="rId63"/>
    <p:sldId id="509" r:id="rId64"/>
    <p:sldId id="510" r:id="rId65"/>
    <p:sldId id="511" r:id="rId66"/>
    <p:sldId id="512" r:id="rId67"/>
    <p:sldId id="513" r:id="rId68"/>
    <p:sldId id="514" r:id="rId69"/>
    <p:sldId id="515" r:id="rId70"/>
    <p:sldId id="535" r:id="rId71"/>
    <p:sldId id="534" r:id="rId72"/>
    <p:sldId id="537" r:id="rId73"/>
    <p:sldId id="467" r:id="rId74"/>
    <p:sldId id="468" r:id="rId75"/>
    <p:sldId id="469" r:id="rId76"/>
    <p:sldId id="470" r:id="rId77"/>
    <p:sldId id="471" r:id="rId78"/>
    <p:sldId id="472" r:id="rId79"/>
    <p:sldId id="473" r:id="rId80"/>
    <p:sldId id="474" r:id="rId81"/>
    <p:sldId id="475" r:id="rId82"/>
    <p:sldId id="476" r:id="rId83"/>
    <p:sldId id="420" r:id="rId84"/>
    <p:sldId id="528" r:id="rId85"/>
    <p:sldId id="529" r:id="rId86"/>
    <p:sldId id="530" r:id="rId87"/>
    <p:sldId id="531" r:id="rId88"/>
    <p:sldId id="532" r:id="rId89"/>
    <p:sldId id="533" r:id="rId90"/>
    <p:sldId id="538" r:id="rId91"/>
    <p:sldId id="539" r:id="rId92"/>
    <p:sldId id="540" r:id="rId93"/>
    <p:sldId id="545" r:id="rId94"/>
    <p:sldId id="541" r:id="rId95"/>
    <p:sldId id="567" r:id="rId96"/>
    <p:sldId id="568" r:id="rId97"/>
    <p:sldId id="544" r:id="rId9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1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44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2.wmf"/><Relationship Id="rId4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48.wmf"/><Relationship Id="rId1" Type="http://schemas.openxmlformats.org/officeDocument/2006/relationships/image" Target="../media/image45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9.wmf"/><Relationship Id="rId1" Type="http://schemas.openxmlformats.org/officeDocument/2006/relationships/image" Target="../media/image4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6425C-8C1C-4CEC-A2D1-7D3621B02AC1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E162-C682-46A5-88BF-827283E509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278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80B7F4-DF29-4E27-859E-ADDEE8F86269}" type="slidenum">
              <a:rPr lang="en-US"/>
              <a:pPr/>
              <a:t>51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9697C3-0C11-45AB-BB22-429BC26A3D26}" type="slidenum">
              <a:rPr lang="en-US"/>
              <a:pPr/>
              <a:t>53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3D1F716-2B85-4CBA-9FD8-9E8573C480AC}" type="slidenum">
              <a:rPr lang="en-US"/>
              <a:pPr/>
              <a:t>54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832DAE-C708-49D3-9A82-F114865CF3BD}" type="slidenum">
              <a:rPr lang="en-US"/>
              <a:pPr/>
              <a:t>55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1E26FD8-0041-4C61-B3FD-F52EB8ED4DB2}" type="slidenum">
              <a:rPr lang="en-US"/>
              <a:pPr/>
              <a:t>83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1BBEC-10E4-4330-B3F5-4C66DCC47C2C}" type="slidenum">
              <a:rPr lang="en-US"/>
              <a:pPr/>
              <a:t>97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>
                <a:solidFill>
                  <a:srgbClr val="00FFFF"/>
                </a:solidFill>
                <a:cs typeface="Arial" charset="0"/>
              </a:rPr>
              <a:t>Figure 5.3</a:t>
            </a:r>
            <a:endParaRPr lang="el-GR">
              <a:solidFill>
                <a:srgbClr val="00FFFF"/>
              </a:solidFill>
              <a:cs typeface="Arial" charset="0"/>
            </a:endParaRPr>
          </a:p>
          <a:p>
            <a:r>
              <a:rPr lang="el-GR">
                <a:solidFill>
                  <a:srgbClr val="00FFFF"/>
                </a:solidFill>
                <a:cs typeface="Arial" charset="0"/>
              </a:rPr>
              <a:t>The relationship between </a:t>
            </a:r>
            <a:r>
              <a:rPr lang="el-GR" i="1">
                <a:solidFill>
                  <a:srgbClr val="00FFFF"/>
                </a:solidFill>
                <a:cs typeface="Arial" charset="0"/>
              </a:rPr>
              <a:t>z</a:t>
            </a:r>
            <a:r>
              <a:rPr lang="el-GR">
                <a:solidFill>
                  <a:srgbClr val="00FFFF"/>
                </a:solidFill>
                <a:cs typeface="Arial" charset="0"/>
              </a:rPr>
              <a:t>-score values and locations in a population distribution.</a:t>
            </a:r>
          </a:p>
          <a:p>
            <a:r>
              <a:rPr lang="el-GR" b="1">
                <a:solidFill>
                  <a:srgbClr val="00FFFF"/>
                </a:solidFill>
                <a:cs typeface="Arial" charset="0"/>
              </a:rPr>
              <a:t>Figure 5.5</a:t>
            </a:r>
            <a:endParaRPr lang="el-GR">
              <a:solidFill>
                <a:srgbClr val="00FFFF"/>
              </a:solidFill>
              <a:cs typeface="Arial" charset="0"/>
            </a:endParaRPr>
          </a:p>
          <a:p>
            <a:r>
              <a:rPr lang="el-GR">
                <a:solidFill>
                  <a:srgbClr val="00FFFF"/>
                </a:solidFill>
                <a:cs typeface="Arial" charset="0"/>
              </a:rPr>
              <a:t>An entire population of scores is transformed into </a:t>
            </a:r>
            <a:r>
              <a:rPr lang="el-GR" i="1">
                <a:solidFill>
                  <a:srgbClr val="00FFFF"/>
                </a:solidFill>
                <a:cs typeface="Arial" charset="0"/>
              </a:rPr>
              <a:t>z</a:t>
            </a:r>
            <a:r>
              <a:rPr lang="el-GR">
                <a:solidFill>
                  <a:srgbClr val="00FFFF"/>
                </a:solidFill>
                <a:cs typeface="Arial" charset="0"/>
              </a:rPr>
              <a:t>-scores. The transformation does not change the shape of the population, but the mean is transformed into a value of 0 and the standard deviation is transformed to a value of 1.</a:t>
            </a:r>
            <a:endParaRPr lang="en-US">
              <a:solidFill>
                <a:srgbClr val="00FFFF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8077200" cy="45323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Basic Business Statistics, 11e © 2009 Prentice-Hall, Inc..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1-</a:t>
            </a:r>
            <a:fld id="{78BB8557-D44F-450C-AFB2-8415A4FD0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0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Basic Business Statistics, 11e © 2009 Prentice-Hall, Inc..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1-</a:t>
            </a:r>
            <a:fld id="{709CCA7E-F3DB-4156-8466-36DD72EC4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4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8BD8F-2946-4C17-914C-A36FBC67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433"/>
      </p:ext>
    </p:extLst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803A-C43D-4F64-A170-4735234EC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1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06975" y="5732463"/>
            <a:ext cx="3794125" cy="496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650875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975" y="5732463"/>
            <a:ext cx="3794125" cy="496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40726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975" y="5732463"/>
            <a:ext cx="3794125" cy="496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207507016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2BCC9E-BC67-4E53-B431-DCD54E32CD2D}" type="datetimeFigureOut">
              <a:rPr lang="id-ID" smtClean="0"/>
              <a:t>05/03/2015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9539EB-E3F6-4887-9990-3923271BD13E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ekirno_uny@yahoo.co.id" TargetMode="External"/><Relationship Id="rId2" Type="http://schemas.openxmlformats.org/officeDocument/2006/relationships/hyperlink" Target="http://blog.uny.ac.id/sukirno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wmf"/><Relationship Id="rId4" Type="http://schemas.openxmlformats.org/officeDocument/2006/relationships/image" Target="../media/image2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6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7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0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2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6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8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44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5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t.or.th/en/market/tri.html" TargetMode="External"/><Relationship Id="rId2" Type="http://schemas.openxmlformats.org/officeDocument/2006/relationships/hyperlink" Target="http://aric.adb.org/malaysia/data" TargetMode="Externa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6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8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3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5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7.emf"/><Relationship Id="rId4" Type="http://schemas.openxmlformats.org/officeDocument/2006/relationships/oleObject" Target="../embeddings/Microsoft_Excel_97-2003_Worksheet1.xls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8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0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82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87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88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90.w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94.png"/><Relationship Id="rId4" Type="http://schemas.openxmlformats.org/officeDocument/2006/relationships/image" Target="../media/image93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95.png"/><Relationship Id="rId4" Type="http://schemas.openxmlformats.org/officeDocument/2006/relationships/oleObject" Target="../embeddings/oleObject95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96.png"/><Relationship Id="rId4" Type="http://schemas.openxmlformats.org/officeDocument/2006/relationships/oleObject" Target="../embeddings/oleObject96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348880"/>
            <a:ext cx="7686675" cy="1728192"/>
          </a:xfrm>
        </p:spPr>
        <p:txBody>
          <a:bodyPr/>
          <a:lstStyle/>
          <a:p>
            <a:pPr algn="ctr" eaLnBrk="1" hangingPunct="1"/>
            <a:r>
              <a:rPr lang="en-AU" sz="3200" b="1" dirty="0" smtClean="0"/>
              <a:t>Program </a:t>
            </a:r>
            <a:r>
              <a:rPr lang="en-AU" sz="3200" b="1" dirty="0" err="1" smtClean="0"/>
              <a:t>Studi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Akuntansi</a:t>
            </a:r>
            <a:r>
              <a:rPr lang="en-AU" sz="3200" b="1" dirty="0" smtClean="0"/>
              <a:t> </a:t>
            </a:r>
            <a:br>
              <a:rPr lang="en-AU" sz="3200" b="1" dirty="0" smtClean="0"/>
            </a:br>
            <a:r>
              <a:rPr lang="en-AU" sz="3200" b="1" dirty="0" err="1" smtClean="0"/>
              <a:t>Fakultas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Ekonomi</a:t>
            </a:r>
            <a:r>
              <a:rPr lang="en-AU" sz="3200" b="1" dirty="0" smtClean="0"/>
              <a:t> </a:t>
            </a:r>
            <a:br>
              <a:rPr lang="en-AU" sz="3200" b="1" dirty="0" smtClean="0"/>
            </a:br>
            <a:r>
              <a:rPr lang="en-AU" sz="3200" b="1" dirty="0" err="1" smtClean="0"/>
              <a:t>Universitas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Negeri</a:t>
            </a:r>
            <a:r>
              <a:rPr lang="en-AU" sz="3200" b="1" dirty="0" smtClean="0"/>
              <a:t> Yogyakarta</a:t>
            </a:r>
            <a:endParaRPr lang="th-TH" sz="32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149080"/>
            <a:ext cx="8458200" cy="914400"/>
          </a:xfrm>
        </p:spPr>
        <p:txBody>
          <a:bodyPr/>
          <a:lstStyle/>
          <a:p>
            <a:pPr algn="ctr" eaLnBrk="1" hangingPunct="1"/>
            <a:r>
              <a:rPr lang="id-ID" sz="3600" b="1" dirty="0" smtClean="0">
                <a:latin typeface="Aharoni" pitchFamily="2" charset="-79"/>
                <a:cs typeface="Aharoni" pitchFamily="2" charset="-79"/>
              </a:rPr>
              <a:t>STATISTICS FOR BUSINESS</a:t>
            </a:r>
            <a:endParaRPr lang="th-TH" sz="3600" b="1" dirty="0" smtClean="0">
              <a:latin typeface="Aharoni" pitchFamily="2" charset="-79"/>
            </a:endParaRPr>
          </a:p>
        </p:txBody>
      </p:sp>
      <p:pic>
        <p:nvPicPr>
          <p:cNvPr id="5124" name="Picture 5" descr="UNY 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13573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921375" y="6208713"/>
            <a:ext cx="2936875" cy="306387"/>
          </a:xfrm>
          <a:solidFill>
            <a:schemeClr val="bg1">
              <a:alpha val="50195"/>
            </a:schemeClr>
          </a:solidFill>
        </p:spPr>
        <p:txBody>
          <a:bodyPr lIns="92075" tIns="46038" rIns="92075" bIns="46038">
            <a:normAutofit fontScale="90000"/>
          </a:bodyPr>
          <a:lstStyle/>
          <a:p>
            <a:r>
              <a:rPr lang="en-US" sz="1800" smtClean="0"/>
              <a:t>Types of Variables</a:t>
            </a:r>
          </a:p>
        </p:txBody>
      </p:sp>
      <p:graphicFrame>
        <p:nvGraphicFramePr>
          <p:cNvPr id="14345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700963" y="3749675"/>
          <a:ext cx="101917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8" name="Flash Document" r:id="rId3" imgW="1019880" imgH="1201320" progId="Flash.Movie">
                  <p:embed/>
                </p:oleObj>
              </mc:Choice>
              <mc:Fallback>
                <p:oleObj name="Flash Document" r:id="rId3" imgW="1019880" imgH="120132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963" y="3749675"/>
                        <a:ext cx="101917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53263" y="4035425"/>
          <a:ext cx="101917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9" name="Flash Document" r:id="rId5" imgW="1019880" imgH="1201320" progId="Flash.Movie">
                  <p:embed/>
                </p:oleObj>
              </mc:Choice>
              <mc:Fallback>
                <p:oleObj name="Flash Document" r:id="rId5" imgW="1019880" imgH="120132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263" y="4035425"/>
                        <a:ext cx="101917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19763" y="4011613"/>
          <a:ext cx="10191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Flash Document" r:id="rId6" imgW="1019880" imgH="1201320" progId="Flash.Movie">
                  <p:embed/>
                </p:oleObj>
              </mc:Choice>
              <mc:Fallback>
                <p:oleObj name="Flash Document" r:id="rId6" imgW="1019880" imgH="120132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4011613"/>
                        <a:ext cx="1019175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76250" y="1814513"/>
            <a:ext cx="6765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600" i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Discrete Variables</a:t>
            </a:r>
            <a:r>
              <a:rPr lang="en-US" sz="3600" i="0">
                <a:solidFill>
                  <a:srgbClr val="4DB14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800" b="0" i="0">
                <a:solidFill>
                  <a:schemeClr val="tx1"/>
                </a:solidFill>
              </a:rPr>
              <a:t> </a:t>
            </a:r>
            <a:r>
              <a:rPr lang="en-US" sz="2800" i="0">
                <a:solidFill>
                  <a:srgbClr val="993300"/>
                </a:solidFill>
              </a:rPr>
              <a:t>can only assume certain values and there are usually “gaps” between values.</a:t>
            </a:r>
            <a:endParaRPr lang="en-US">
              <a:solidFill>
                <a:srgbClr val="9933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8163" y="3463925"/>
            <a:ext cx="4318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</a:pPr>
            <a:r>
              <a:rPr lang="en-US" sz="2800" i="0">
                <a:solidFill>
                  <a:srgbClr val="993300"/>
                </a:solidFill>
              </a:rPr>
              <a:t>Example: the number of bedrooms in a house, or the number of hammers sold at the local Home Depot (1,2,3,…,etc).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9933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33375" y="522288"/>
            <a:ext cx="79375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000" b="0" i="0">
                <a:solidFill>
                  <a:schemeClr val="tx1"/>
                </a:solidFill>
              </a:rPr>
              <a:t>Quantitative variables can be classified as either</a:t>
            </a:r>
            <a:r>
              <a:rPr lang="en-US" sz="2800" b="0" i="0">
                <a:solidFill>
                  <a:schemeClr val="tx1"/>
                </a:solidFill>
              </a:rPr>
              <a:t> </a:t>
            </a:r>
            <a:r>
              <a:rPr lang="en-US" sz="36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Discrete</a:t>
            </a:r>
            <a:r>
              <a:rPr lang="en-US" sz="2800" b="0" i="0">
                <a:solidFill>
                  <a:schemeClr val="tx1"/>
                </a:solidFill>
              </a:rPr>
              <a:t> or </a:t>
            </a:r>
            <a:r>
              <a:rPr lang="en-US" sz="36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Continuous</a:t>
            </a:r>
            <a:r>
              <a:rPr lang="en-US" sz="2800" b="0" i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4351" name="Object 1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291263" y="3725863"/>
          <a:ext cx="10191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1" name="Flash Document" r:id="rId7" imgW="1019880" imgH="1201320" progId="Flash.Movie">
                  <p:embed/>
                </p:oleObj>
              </mc:Choice>
              <mc:Fallback>
                <p:oleObj name="Flash Document" r:id="rId7" imgW="1019880" imgH="120132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3725863"/>
                        <a:ext cx="1019175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325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75" y="6132513"/>
            <a:ext cx="2955925" cy="325437"/>
          </a:xfrm>
        </p:spPr>
        <p:txBody>
          <a:bodyPr>
            <a:normAutofit fontScale="90000"/>
          </a:bodyPr>
          <a:lstStyle/>
          <a:p>
            <a:r>
              <a:rPr lang="en-US" sz="1800" smtClean="0"/>
              <a:t>Types of Variables</a:t>
            </a:r>
          </a:p>
        </p:txBody>
      </p:sp>
      <p:graphicFrame>
        <p:nvGraphicFramePr>
          <p:cNvPr id="25607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4338638" y="1990725"/>
          <a:ext cx="12287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7" name="Flash Document" r:id="rId3" imgW="1229400" imgH="1229400" progId="Flash.Movie">
                  <p:embed/>
                </p:oleObj>
              </mc:Choice>
              <mc:Fallback>
                <p:oleObj name="Flash Document" r:id="rId3" imgW="1229400" imgH="122940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1990725"/>
                        <a:ext cx="122872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51588" y="3243263"/>
          <a:ext cx="1965325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8" name="Flash Document" r:id="rId5" imgW="1965960" imgH="1679040" progId="Flash.Movie">
                  <p:embed/>
                </p:oleObj>
              </mc:Choice>
              <mc:Fallback>
                <p:oleObj name="Flash Document" r:id="rId5" imgW="1965960" imgH="167904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3243263"/>
                        <a:ext cx="1965325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857500" y="4897438"/>
            <a:ext cx="5143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height of students in a class.</a:t>
            </a:r>
            <a:r>
              <a:rPr lang="en-US" sz="28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971550" y="431800"/>
            <a:ext cx="70770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0" i="0">
                <a:solidFill>
                  <a:schemeClr val="tx1"/>
                </a:solidFill>
              </a:rPr>
              <a:t>A </a:t>
            </a:r>
            <a:r>
              <a:rPr lang="en-US" sz="36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Continuous Variable</a:t>
            </a:r>
            <a:r>
              <a:rPr lang="en-US" sz="3000" b="0" i="0">
                <a:solidFill>
                  <a:schemeClr val="tx1"/>
                </a:solidFill>
              </a:rPr>
              <a:t> can assume any value within a specified range.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66738" y="2360613"/>
            <a:ext cx="344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pressure in a tire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435100" y="3484563"/>
            <a:ext cx="416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weight of a pork chop</a:t>
            </a:r>
          </a:p>
        </p:txBody>
      </p:sp>
      <p:graphicFrame>
        <p:nvGraphicFramePr>
          <p:cNvPr id="25613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8938" y="4598988"/>
          <a:ext cx="2449512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9" name="Flash Document" r:id="rId7" imgW="1830240" imgH="788760" progId="Flash.Movie">
                  <p:embed/>
                </p:oleObj>
              </mc:Choice>
              <mc:Fallback>
                <p:oleObj name="Flash Document" r:id="rId7" imgW="1830240" imgH="78876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4598988"/>
                        <a:ext cx="2449512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5739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9" grpId="0"/>
      <p:bldP spid="256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589240"/>
            <a:ext cx="7056784" cy="496887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Summary of Types of Variables</a:t>
            </a:r>
          </a:p>
        </p:txBody>
      </p:sp>
      <p:graphicFrame>
        <p:nvGraphicFramePr>
          <p:cNvPr id="8194" name="Object 3"/>
          <p:cNvGraphicFramePr>
            <a:graphicFrameLocks noGrp="1"/>
          </p:cNvGraphicFramePr>
          <p:nvPr>
            <p:ph type="dgm" idx="1"/>
          </p:nvPr>
        </p:nvGraphicFramePr>
        <p:xfrm>
          <a:off x="303213" y="1055688"/>
          <a:ext cx="8478837" cy="380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MS Org Chart" r:id="rId3" imgW="7772400" imgH="2952720" progId="OrgPlusWOPX.4">
                  <p:embed followColorScheme="full"/>
                </p:oleObj>
              </mc:Choice>
              <mc:Fallback>
                <p:oleObj name="MS Org Chart" r:id="rId3" imgW="7772400" imgH="2952720" progId="OrgPlusWOPX.4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055688"/>
                        <a:ext cx="8478837" cy="380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45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120" y="3717032"/>
            <a:ext cx="3146425" cy="496887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Levels of Measurement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130300" y="1303338"/>
            <a:ext cx="675640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0" i="0" dirty="0">
                <a:solidFill>
                  <a:schemeClr val="tx1"/>
                </a:solidFill>
              </a:rPr>
              <a:t>There are four levels of data</a:t>
            </a:r>
            <a:r>
              <a:rPr lang="en-US" sz="2800" b="0" i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0" i="0" dirty="0">
                <a:solidFill>
                  <a:schemeClr val="tx1"/>
                </a:solidFill>
              </a:rPr>
              <a:t>based on the measurement level: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endParaRPr lang="en-US" sz="3600" i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60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Nominal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60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Ordinal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60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Interval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60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Ratio</a:t>
            </a:r>
          </a:p>
        </p:txBody>
      </p:sp>
    </p:spTree>
    <p:extLst>
      <p:ext uri="{BB962C8B-B14F-4D97-AF65-F5344CB8AC3E}">
        <p14:creationId xmlns:p14="http://schemas.microsoft.com/office/powerpoint/2010/main" val="28139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25" y="6037263"/>
            <a:ext cx="2974975" cy="382587"/>
          </a:xfrm>
        </p:spPr>
        <p:txBody>
          <a:bodyPr/>
          <a:lstStyle/>
          <a:p>
            <a:r>
              <a:rPr lang="en-US" sz="1800" smtClean="0"/>
              <a:t>Nominal data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03238" y="492125"/>
            <a:ext cx="3359150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6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Nominal level</a:t>
            </a:r>
            <a:r>
              <a:rPr lang="en-US" sz="3200" b="0" i="0">
                <a:solidFill>
                  <a:schemeClr val="tx1"/>
                </a:solidFill>
              </a:rPr>
              <a:t> Data that is classified into categories and cannot be arranged in any particular order.  </a:t>
            </a:r>
          </a:p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4657725" y="576263"/>
          <a:ext cx="161766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5" name="Flash Document" r:id="rId3" imgW="1850400" imgH="2502000" progId="Flash.Movie">
                  <p:embed/>
                </p:oleObj>
              </mc:Choice>
              <mc:Fallback>
                <p:oleObj name="Flash Document" r:id="rId3" imgW="1850400" imgH="250200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76263"/>
                        <a:ext cx="1617663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4579938" y="3471863"/>
          <a:ext cx="1317625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6" name="Flash Document" r:id="rId5" imgW="1713240" imgH="2841480" progId="Flash.Movie">
                  <p:embed/>
                </p:oleObj>
              </mc:Choice>
              <mc:Fallback>
                <p:oleObj name="Flash Document" r:id="rId5" imgW="1713240" imgH="284148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3471863"/>
                        <a:ext cx="1317625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6210300" y="2619375"/>
          <a:ext cx="236220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7" name="Flash Document" r:id="rId7" imgW="2362680" imgH="1864440" progId="Flash.Movie">
                  <p:embed/>
                </p:oleObj>
              </mc:Choice>
              <mc:Fallback>
                <p:oleObj name="Flash Document" r:id="rId7" imgW="2362680" imgH="186444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2619375"/>
                        <a:ext cx="2362200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0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6093296"/>
            <a:ext cx="6916639" cy="496887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Levels of Measurement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200" y="1536700"/>
            <a:ext cx="64008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i="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Mutually exclusive</a:t>
            </a:r>
            <a:r>
              <a:rPr lang="en-US" sz="2800" b="0" i="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3200" i="0" dirty="0">
                <a:solidFill>
                  <a:srgbClr val="993300"/>
                </a:solidFill>
              </a:rPr>
              <a:t>An individual, object, or measurement is included in only one category.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317625" y="590550"/>
            <a:ext cx="5849938" cy="57943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r>
              <a:rPr lang="en-US" sz="3200" i="0">
                <a:solidFill>
                  <a:schemeClr val="tx2"/>
                </a:solidFill>
              </a:rPr>
              <a:t>Nominal level variables must be: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657350" y="3825875"/>
            <a:ext cx="61722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i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Exhaustive</a:t>
            </a:r>
            <a:r>
              <a:rPr lang="en-US" sz="36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3200" i="0">
                <a:solidFill>
                  <a:srgbClr val="993300"/>
                </a:solidFill>
              </a:rPr>
              <a:t>Each individual, object, or measurement must appear in one of the categories.</a:t>
            </a:r>
          </a:p>
        </p:txBody>
      </p:sp>
    </p:spTree>
    <p:extLst>
      <p:ext uri="{BB962C8B-B14F-4D97-AF65-F5344CB8AC3E}">
        <p14:creationId xmlns:p14="http://schemas.microsoft.com/office/powerpoint/2010/main" val="11878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942013"/>
            <a:ext cx="7685485" cy="534987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Levels of Measurement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76250" y="2227263"/>
            <a:ext cx="3227388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</a:pPr>
            <a:r>
              <a:rPr lang="en-US" sz="2800" i="0">
                <a:solidFill>
                  <a:srgbClr val="993300"/>
                </a:solidFill>
              </a:rPr>
              <a:t>During a taste test of 4 soft drinks, Coca Cola was ranked number 1, Kratingdaeng number 2, Pepsi number 3, and Root Beer number 4.</a:t>
            </a:r>
            <a:endParaRPr lang="en-US" sz="2800">
              <a:solidFill>
                <a:srgbClr val="993300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88938" y="322263"/>
            <a:ext cx="80740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6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Ordinal level</a:t>
            </a:r>
            <a:r>
              <a:rPr lang="en-US" sz="2800" b="0" i="0">
                <a:solidFill>
                  <a:schemeClr val="tx1"/>
                </a:solidFill>
              </a:rPr>
              <a:t>: involves data arranged in some order, but the differences between data values cannot be determined or are meaningless.</a:t>
            </a:r>
          </a:p>
        </p:txBody>
      </p:sp>
      <p:graphicFrame>
        <p:nvGraphicFramePr>
          <p:cNvPr id="20488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4384675" y="1733550"/>
          <a:ext cx="3994150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9" name="Flash Document" r:id="rId3" imgW="3993480" imgH="3877920" progId="Flash.Movie">
                  <p:embed/>
                </p:oleObj>
              </mc:Choice>
              <mc:Fallback>
                <p:oleObj name="Flash Document" r:id="rId3" imgW="3993480" imgH="387792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1733550"/>
                        <a:ext cx="3994150" cy="387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5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977" y="6056313"/>
            <a:ext cx="4521324" cy="496887"/>
          </a:xfrm>
        </p:spPr>
        <p:txBody>
          <a:bodyPr lIns="92075" tIns="46038" rIns="92075" bIns="46038">
            <a:noAutofit/>
          </a:bodyPr>
          <a:lstStyle/>
          <a:p>
            <a:r>
              <a:rPr lang="en-US" sz="1800" b="1" dirty="0" smtClean="0"/>
              <a:t>Levels of Measurement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103688" y="3741738"/>
            <a:ext cx="33734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</a:pPr>
            <a:r>
              <a:rPr lang="en-US" sz="3200" i="0">
                <a:solidFill>
                  <a:srgbClr val="993300"/>
                </a:solidFill>
                <a:latin typeface="Monotype Corsiva" pitchFamily="66" charset="0"/>
              </a:rPr>
              <a:t>Temperature on the Fahrenheit scale.</a:t>
            </a:r>
            <a:endParaRPr lang="en-US" sz="320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01638" y="598488"/>
            <a:ext cx="77946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6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Interval level</a:t>
            </a:r>
            <a:r>
              <a:rPr lang="en-US" sz="2800" b="0" i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0" i="0">
                <a:solidFill>
                  <a:schemeClr val="tx1"/>
                </a:solidFill>
              </a:rPr>
              <a:t>Similar to the ordinal level, with the additional property that meaningful amounts of differences between data values can be determined. There is no natural zero point.</a:t>
            </a:r>
          </a:p>
        </p:txBody>
      </p:sp>
      <p:graphicFrame>
        <p:nvGraphicFramePr>
          <p:cNvPr id="11266" name="Object 0"/>
          <p:cNvGraphicFramePr>
            <a:graphicFrameLocks noGrp="1" noChangeAspect="1"/>
          </p:cNvGraphicFramePr>
          <p:nvPr>
            <p:ph idx="1"/>
          </p:nvPr>
        </p:nvGraphicFramePr>
        <p:xfrm>
          <a:off x="1676400" y="3294063"/>
          <a:ext cx="1255713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Flash Document" r:id="rId3" imgW="1256040" imgH="2507760" progId="Flash.Movie">
                  <p:embed/>
                </p:oleObj>
              </mc:Choice>
              <mc:Fallback>
                <p:oleObj name="Flash Document" r:id="rId3" imgW="1256040" imgH="250776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94063"/>
                        <a:ext cx="1255713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4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985" y="5661249"/>
            <a:ext cx="4487416" cy="872902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Levels of Measurement</a:t>
            </a:r>
          </a:p>
        </p:txBody>
      </p:sp>
      <p:graphicFrame>
        <p:nvGraphicFramePr>
          <p:cNvPr id="65536" name="Object 0"/>
          <p:cNvGraphicFramePr>
            <a:graphicFrameLocks noGrp="1" noChangeAspect="1"/>
          </p:cNvGraphicFramePr>
          <p:nvPr>
            <p:ph sz="half" idx="1"/>
          </p:nvPr>
        </p:nvGraphicFramePr>
        <p:xfrm>
          <a:off x="4610100" y="2159000"/>
          <a:ext cx="4268788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7" name="Flash Document" r:id="rId3" imgW="3925080" imgH="2607840" progId="Flash.Movie">
                  <p:embed/>
                </p:oleObj>
              </mc:Choice>
              <mc:Fallback>
                <p:oleObj name="Flash Document" r:id="rId3" imgW="3925080" imgH="260784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2159000"/>
                        <a:ext cx="4268788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6700" y="2019300"/>
          <a:ext cx="4445000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8" name="Flash Document" r:id="rId5" imgW="4713120" imgH="3793320" progId="Flash.Movie">
                  <p:embed/>
                </p:oleObj>
              </mc:Choice>
              <mc:Fallback>
                <p:oleObj name="Flash Document" r:id="rId5" imgW="4713120" imgH="379332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2019300"/>
                        <a:ext cx="4445000" cy="357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52463" y="388938"/>
            <a:ext cx="755967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6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Ratio level:</a:t>
            </a:r>
            <a:r>
              <a:rPr lang="en-US" sz="2800" b="0" i="0">
                <a:solidFill>
                  <a:schemeClr val="tx1"/>
                </a:solidFill>
              </a:rPr>
              <a:t> the interval level with an inherent zero starting point.  Differences and ratios are meaningful for this level of measurement.</a:t>
            </a:r>
          </a:p>
        </p:txBody>
      </p:sp>
      <p:graphicFrame>
        <p:nvGraphicFramePr>
          <p:cNvPr id="65538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87588" y="3917950"/>
          <a:ext cx="17875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9" name="Flash Document" r:id="rId7" imgW="1787040" imgH="705600" progId="Flash.Movie">
                  <p:embed/>
                </p:oleObj>
              </mc:Choice>
              <mc:Fallback>
                <p:oleObj name="Flash Document" r:id="rId7" imgW="1787040" imgH="70560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3917950"/>
                        <a:ext cx="17875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2123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Scales of Measurement: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Nominal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labeling/classifying objects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i.e. your last name, names on jerseys, social security number, etc.</a:t>
            </a:r>
          </a:p>
          <a:p>
            <a:pPr lvl="2">
              <a:lnSpc>
                <a:spcPct val="90000"/>
              </a:lnSpc>
            </a:pPr>
            <a:r>
              <a:rPr lang="en-US" u="sng" dirty="0" smtClean="0"/>
              <a:t>not</a:t>
            </a:r>
            <a:r>
              <a:rPr lang="en-US" dirty="0" smtClean="0"/>
              <a:t> technically a scale of </a:t>
            </a:r>
            <a:r>
              <a:rPr lang="en-US" i="1" dirty="0" smtClean="0"/>
              <a:t>measurement </a:t>
            </a:r>
            <a:r>
              <a:rPr lang="en-US" dirty="0" smtClean="0"/>
              <a:t>since nothing is measured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Ordinal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labels that imply rank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i.e. place in a race, military rank – 1</a:t>
            </a:r>
            <a:r>
              <a:rPr lang="en-US" baseline="30000" dirty="0" smtClean="0"/>
              <a:t>st</a:t>
            </a:r>
            <a:r>
              <a:rPr lang="en-US" dirty="0" smtClean="0"/>
              <a:t> &gt; 2</a:t>
            </a:r>
            <a:r>
              <a:rPr lang="en-US" baseline="30000" dirty="0" smtClean="0"/>
              <a:t>nd</a:t>
            </a:r>
            <a:r>
              <a:rPr lang="en-US" dirty="0" smtClean="0"/>
              <a:t> &gt; 3</a:t>
            </a:r>
            <a:r>
              <a:rPr lang="en-US" baseline="30000" dirty="0" smtClean="0"/>
              <a:t>rd</a:t>
            </a:r>
            <a:r>
              <a:rPr lang="en-US" dirty="0" smtClean="0"/>
              <a:t> and General &gt; Lieutenant &gt; Private</a:t>
            </a:r>
          </a:p>
          <a:p>
            <a:pPr lvl="2">
              <a:lnSpc>
                <a:spcPct val="90000"/>
              </a:lnSpc>
            </a:pPr>
            <a:r>
              <a:rPr lang="en-US" u="sng" dirty="0" smtClean="0"/>
              <a:t>doesn’t</a:t>
            </a:r>
            <a:r>
              <a:rPr lang="en-US" dirty="0" smtClean="0"/>
              <a:t> say how much more one is than the other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476672"/>
            <a:ext cx="738346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Levels of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104900" y="1143000"/>
            <a:ext cx="7048500" cy="4572000"/>
          </a:xfrm>
        </p:spPr>
        <p:txBody>
          <a:bodyPr>
            <a:normAutofit fontScale="90000"/>
          </a:bodyPr>
          <a:lstStyle/>
          <a:p>
            <a:r>
              <a:rPr lang="en-AU" sz="3600" smtClean="0"/>
              <a:t>Sukirno</a:t>
            </a:r>
            <a:r>
              <a:rPr lang="en-AU" sz="2400" smtClean="0"/>
              <a:t/>
            </a:r>
            <a:br>
              <a:rPr lang="en-AU" sz="2400" smtClean="0"/>
            </a:br>
            <a:r>
              <a:rPr lang="en-AU" sz="2400" smtClean="0"/>
              <a:t/>
            </a:r>
            <a:br>
              <a:rPr lang="en-AU" sz="2400" smtClean="0"/>
            </a:br>
            <a:r>
              <a:rPr lang="en-AU" sz="2400" smtClean="0"/>
              <a:t>1.  Tegalmulyo, Kepek, Wonosari Gunungkidul</a:t>
            </a:r>
            <a:br>
              <a:rPr lang="en-AU" sz="2400" smtClean="0"/>
            </a:br>
            <a:r>
              <a:rPr lang="en-AU" sz="2400" smtClean="0"/>
              <a:t>      391618</a:t>
            </a:r>
            <a:br>
              <a:rPr lang="en-AU" sz="2400" smtClean="0"/>
            </a:br>
            <a:r>
              <a:rPr lang="en-AU" sz="2400" smtClean="0"/>
              <a:t/>
            </a:r>
            <a:br>
              <a:rPr lang="en-AU" sz="2400" smtClean="0"/>
            </a:br>
            <a:r>
              <a:rPr lang="en-AU" sz="2400" smtClean="0"/>
              <a:t>2.  Jl. Merpati 222, Tempelan, Ketandan,  </a:t>
            </a:r>
            <a:br>
              <a:rPr lang="en-AU" sz="2400" smtClean="0"/>
            </a:br>
            <a:r>
              <a:rPr lang="en-AU" sz="2400" smtClean="0"/>
              <a:t>     Bangungtapan, Bantul 452427</a:t>
            </a:r>
            <a:br>
              <a:rPr lang="en-AU" sz="2400" smtClean="0"/>
            </a:br>
            <a:r>
              <a:rPr lang="en-AU" sz="2400" smtClean="0"/>
              <a:t/>
            </a:r>
            <a:br>
              <a:rPr lang="en-AU" sz="2400" smtClean="0"/>
            </a:br>
            <a:r>
              <a:rPr lang="en-AU" sz="2400" smtClean="0"/>
              <a:t>    HP: 081215312000</a:t>
            </a:r>
            <a:br>
              <a:rPr lang="en-AU" sz="2400" smtClean="0"/>
            </a:br>
            <a:r>
              <a:rPr lang="en-AU" sz="2400" smtClean="0"/>
              <a:t/>
            </a:r>
            <a:br>
              <a:rPr lang="en-AU" sz="2400" smtClean="0"/>
            </a:br>
            <a:r>
              <a:rPr lang="en-AU" sz="2400" smtClean="0"/>
              <a:t>3. Blog: </a:t>
            </a:r>
            <a:r>
              <a:rPr lang="en-AU" sz="2400" smtClean="0">
                <a:hlinkClick r:id="rId2"/>
              </a:rPr>
              <a:t>http://blog.uny.ac.id/sukirno</a:t>
            </a:r>
            <a:r>
              <a:rPr lang="en-AU" sz="2400" smtClean="0"/>
              <a:t/>
            </a:r>
            <a:br>
              <a:rPr lang="en-AU" sz="2400" smtClean="0"/>
            </a:br>
            <a:r>
              <a:rPr lang="en-AU" sz="2400" smtClean="0"/>
              <a:t/>
            </a:r>
            <a:br>
              <a:rPr lang="en-AU" sz="2400" smtClean="0"/>
            </a:br>
            <a:r>
              <a:rPr lang="en-AU" sz="2400" smtClean="0"/>
              <a:t>4. Email: </a:t>
            </a:r>
            <a:r>
              <a:rPr lang="en-AU" sz="2400" smtClean="0">
                <a:hlinkClick r:id="rId3"/>
              </a:rPr>
              <a:t>soekirno_uny@yahoo.co.id</a:t>
            </a:r>
            <a:r>
              <a:rPr lang="en-AU" sz="2400" smtClean="0"/>
              <a:t/>
            </a:r>
            <a:br>
              <a:rPr lang="en-AU" sz="2400" smtClean="0"/>
            </a:br>
            <a:r>
              <a:rPr lang="en-AU" sz="2400" smtClean="0"/>
              <a:t/>
            </a:r>
            <a:br>
              <a:rPr lang="en-AU" sz="2400" smtClean="0"/>
            </a:br>
            <a:r>
              <a:rPr lang="en-AU" sz="24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Interval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provides labels that imply exactly how much different one label is than another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i.e. temperature - 15</a:t>
            </a:r>
            <a:r>
              <a:rPr lang="en-US" sz="2000" smtClean="0">
                <a:cs typeface="Arial" pitchFamily="34" charset="0"/>
              </a:rPr>
              <a:t>° F is 5 ° F more than  10 ° F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cs typeface="Arial" pitchFamily="34" charset="0"/>
              </a:rPr>
              <a:t>lacks true zero point - 0 ° F does not represent the complete </a:t>
            </a:r>
            <a:r>
              <a:rPr lang="en-US" sz="2000" u="sng" smtClean="0">
                <a:cs typeface="Arial" pitchFamily="34" charset="0"/>
              </a:rPr>
              <a:t>absence</a:t>
            </a:r>
            <a:r>
              <a:rPr lang="en-US" sz="2000" smtClean="0">
                <a:cs typeface="Arial" pitchFamily="34" charset="0"/>
              </a:rPr>
              <a:t> of heat because we have negative values of °F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cs typeface="Arial" pitchFamily="34" charset="0"/>
              </a:rPr>
              <a:t>Ratio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cs typeface="Arial" pitchFamily="34" charset="0"/>
              </a:rPr>
              <a:t>has all of the above, </a:t>
            </a:r>
            <a:r>
              <a:rPr lang="en-US" sz="2000" u="sng" smtClean="0">
                <a:cs typeface="Arial" pitchFamily="34" charset="0"/>
              </a:rPr>
              <a:t>plus</a:t>
            </a:r>
            <a:r>
              <a:rPr lang="en-US" sz="2000" smtClean="0">
                <a:cs typeface="Arial" pitchFamily="34" charset="0"/>
              </a:rPr>
              <a:t> a true zero point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cs typeface="Arial" pitchFamily="34" charset="0"/>
              </a:rPr>
              <a:t>i.e. height, weight, ° Kelvin – 0 lbs represents a true lack of weight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cs typeface="Arial" pitchFamily="34" charset="0"/>
              </a:rPr>
              <a:t>can talk about 16 ° being four times 4 °, which is a proportion /ratio, hence the name of the scale - x = 4y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cs typeface="Arial" pitchFamily="34" charset="0"/>
              </a:rPr>
              <a:t>often very difficult to identify in practice if a true zero point exists</a:t>
            </a:r>
          </a:p>
        </p:txBody>
      </p:sp>
    </p:spTree>
    <p:extLst>
      <p:ext uri="{BB962C8B-B14F-4D97-AF65-F5344CB8AC3E}">
        <p14:creationId xmlns:p14="http://schemas.microsoft.com/office/powerpoint/2010/main" val="6938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667000" y="1828800"/>
            <a:ext cx="4038600" cy="569913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383463" cy="762000"/>
          </a:xfrm>
          <a:noFill/>
        </p:spPr>
        <p:txBody>
          <a:bodyPr lIns="92075" tIns="46038" rIns="92075" bIns="46038">
            <a:normAutofit/>
          </a:bodyPr>
          <a:lstStyle/>
          <a:p>
            <a:pPr defTabSz="914400" eaLnBrk="1" hangingPunct="1"/>
            <a:r>
              <a:rPr lang="en-US" smtClean="0"/>
              <a:t>Measurement Levels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667000" y="3048000"/>
            <a:ext cx="4038600" cy="569913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0" y="3124200"/>
            <a:ext cx="351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/>
              <a:t>Interval Data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679700" y="4337050"/>
            <a:ext cx="4025900" cy="569913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797175" y="4408488"/>
            <a:ext cx="3856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/>
              <a:t>Ordinal Data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667000" y="5632450"/>
            <a:ext cx="4038600" cy="569913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454275" y="5703888"/>
            <a:ext cx="4541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/>
              <a:t> Nominal Data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6858000" y="25146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Quantitative Data</a:t>
            </a: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6781800" y="51054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Qualitative Data</a:t>
            </a:r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152400" y="5715000"/>
            <a:ext cx="2590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800" dirty="0"/>
              <a:t>Categories (no  ordering or direction</a:t>
            </a:r>
            <a:r>
              <a:rPr lang="en-US" sz="1800" dirty="0" smtClean="0"/>
              <a:t>)</a:t>
            </a:r>
            <a:r>
              <a:rPr lang="id-ID" sz="1800" dirty="0" smtClean="0"/>
              <a:t>. Eq. Sex</a:t>
            </a:r>
            <a:endParaRPr lang="en-US" sz="1800" dirty="0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52400" y="4343400"/>
            <a:ext cx="2667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800" dirty="0"/>
              <a:t>Ordered Categories (rankings, order, or scaling) </a:t>
            </a:r>
            <a:r>
              <a:rPr lang="id-ID" sz="1800" dirty="0" smtClean="0"/>
              <a:t>Eq. Class rank </a:t>
            </a:r>
            <a:endParaRPr lang="en-US" sz="1800" dirty="0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52400" y="3048000"/>
            <a:ext cx="2438400" cy="103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800" dirty="0"/>
              <a:t>Differences between measurements but no true </a:t>
            </a:r>
            <a:r>
              <a:rPr lang="en-US" sz="1800" dirty="0" smtClean="0"/>
              <a:t>zero</a:t>
            </a:r>
            <a:r>
              <a:rPr lang="id-ID" sz="1800" dirty="0" smtClean="0"/>
              <a:t>. Eq. Temperature, </a:t>
            </a:r>
            <a:endParaRPr lang="en-US" sz="1800" dirty="0"/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048000" y="1905000"/>
            <a:ext cx="351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/>
              <a:t>Ratio Data</a:t>
            </a:r>
          </a:p>
        </p:txBody>
      </p:sp>
      <p:sp>
        <p:nvSpPr>
          <p:cNvPr id="28688" name="AutoShape 17"/>
          <p:cNvSpPr>
            <a:spLocks noChangeArrowheads="1"/>
          </p:cNvSpPr>
          <p:nvPr/>
        </p:nvSpPr>
        <p:spPr bwMode="auto">
          <a:xfrm>
            <a:off x="4572000" y="25146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8689" name="AutoShape 18"/>
          <p:cNvSpPr>
            <a:spLocks noChangeArrowheads="1"/>
          </p:cNvSpPr>
          <p:nvPr/>
        </p:nvSpPr>
        <p:spPr bwMode="auto">
          <a:xfrm>
            <a:off x="4572000" y="37338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8690" name="AutoShape 19"/>
          <p:cNvSpPr>
            <a:spLocks noChangeArrowheads="1"/>
          </p:cNvSpPr>
          <p:nvPr/>
        </p:nvSpPr>
        <p:spPr bwMode="auto">
          <a:xfrm>
            <a:off x="4572000" y="50292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8691" name="Rectangle 20"/>
          <p:cNvSpPr>
            <a:spLocks noChangeArrowheads="1"/>
          </p:cNvSpPr>
          <p:nvPr/>
        </p:nvSpPr>
        <p:spPr bwMode="auto">
          <a:xfrm>
            <a:off x="152400" y="1828800"/>
            <a:ext cx="2362200" cy="127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800" dirty="0"/>
              <a:t>Differences between measurements, true zero </a:t>
            </a:r>
            <a:r>
              <a:rPr lang="en-US" sz="1800" dirty="0" smtClean="0"/>
              <a:t>exists</a:t>
            </a:r>
            <a:r>
              <a:rPr lang="id-ID" sz="1800" dirty="0" smtClean="0"/>
              <a:t>. Eq. Weight, height, grade, score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0240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DEFINISI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id-ID" dirty="0" smtClean="0"/>
              <a:t>Distribusi Frekuensi?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id-ID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err="1" smtClean="0"/>
              <a:t>Pengelompokkan</a:t>
            </a:r>
            <a:r>
              <a:rPr lang="en-US" dirty="0" smtClean="0"/>
              <a:t> data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tabulasi</a:t>
            </a:r>
            <a:r>
              <a:rPr lang="en-US" dirty="0" smtClean="0"/>
              <a:t> data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kelas-kelas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frekuensinya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2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KELEBIHAN DAN KEKURANGAN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Kelebihan</a:t>
            </a:r>
            <a:endParaRPr lang="en-US" dirty="0" smtClean="0"/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l</a:t>
            </a:r>
            <a:r>
              <a:rPr lang="id-ID" dirty="0" smtClean="0"/>
              <a:t>ebih mudah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id-ID" dirty="0" smtClean="0"/>
              <a:t>Memudahkan mengienterpretasi data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id-ID" dirty="0" smtClean="0"/>
              <a:t>Mempermudah penarikan kesimpulan</a:t>
            </a:r>
            <a:endParaRPr lang="id-ID" dirty="0"/>
          </a:p>
          <a:p>
            <a:pPr eaLnBrk="1" hangingPunct="1"/>
            <a:r>
              <a:rPr lang="en-US" dirty="0" err="1" smtClean="0"/>
              <a:t>Kekurangan</a:t>
            </a:r>
            <a:endParaRPr lang="en-US" dirty="0" smtClean="0"/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endParaRPr lang="id-ID" dirty="0" smtClean="0"/>
          </a:p>
          <a:p>
            <a:pPr marL="514350" indent="-514350" eaLnBrk="1" hangingPunct="1">
              <a:buFont typeface="Wingdings" pitchFamily="2" charset="2"/>
              <a:buAutoNum type="arabicPeriod"/>
            </a:pPr>
            <a:endParaRPr lang="id-ID" dirty="0" smtClean="0"/>
          </a:p>
          <a:p>
            <a:pPr marL="514350" indent="-514350" eaLnBrk="1" hangingPunct="1"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9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CARA MEMBUAT TABEL DISTRIBUSI FREKUENSI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AutoNum type="arabicParenR"/>
            </a:pPr>
            <a:r>
              <a:rPr lang="en-US" dirty="0" err="1" smtClean="0"/>
              <a:t>Tentukan</a:t>
            </a:r>
            <a:r>
              <a:rPr lang="en-US" dirty="0" smtClean="0"/>
              <a:t> Range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jangkauan</a:t>
            </a:r>
            <a:r>
              <a:rPr lang="en-US" dirty="0" smtClean="0"/>
              <a:t> data (r)</a:t>
            </a:r>
            <a:endParaRPr lang="id-ID" dirty="0" smtClean="0"/>
          </a:p>
          <a:p>
            <a:pPr marL="0" indent="0" eaLnBrk="1" hangingPunct="1">
              <a:buNone/>
            </a:pPr>
            <a:r>
              <a:rPr lang="id-ID" dirty="0"/>
              <a:t>	</a:t>
            </a:r>
            <a:r>
              <a:rPr lang="id-ID" sz="2800" b="1" dirty="0" smtClean="0"/>
              <a:t>r = nilai tertinggi – nilai terendah (data mentah)</a:t>
            </a:r>
            <a:endParaRPr lang="en-US" b="1" dirty="0" smtClean="0"/>
          </a:p>
          <a:p>
            <a:pPr marL="609600" indent="-609600" eaLnBrk="1" hangingPunct="1">
              <a:buFont typeface="Wingdings" pitchFamily="2" charset="2"/>
              <a:buAutoNum type="arabicParenR"/>
            </a:pP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(k)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Rumus</a:t>
            </a:r>
            <a:r>
              <a:rPr lang="en-US" dirty="0" smtClean="0"/>
              <a:t> </a:t>
            </a:r>
            <a:r>
              <a:rPr lang="en-US" dirty="0" err="1" smtClean="0"/>
              <a:t>Sturgess</a:t>
            </a:r>
            <a:r>
              <a:rPr lang="en-US" dirty="0" smtClean="0"/>
              <a:t> 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				k=1+3,3 log n</a:t>
            </a:r>
          </a:p>
          <a:p>
            <a:pPr marL="609600" indent="-609600" eaLnBrk="1" hangingPunct="1">
              <a:buFont typeface="Wingdings" pitchFamily="2" charset="2"/>
              <a:buAutoNum type="arabicParenR" startAt="3"/>
            </a:pP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(c)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				c=r/k</a:t>
            </a:r>
          </a:p>
        </p:txBody>
      </p:sp>
    </p:spTree>
    <p:extLst>
      <p:ext uri="{BB962C8B-B14F-4D97-AF65-F5344CB8AC3E}">
        <p14:creationId xmlns:p14="http://schemas.microsoft.com/office/powerpoint/2010/main" val="19926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CARA MEMBUAT TABEL DISTRIBUSI FREKUENSI (lanjutan)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 startAt="4"/>
            </a:pPr>
            <a:r>
              <a:rPr lang="en-US" dirty="0" err="1" smtClean="0"/>
              <a:t>Tentukan</a:t>
            </a:r>
            <a:r>
              <a:rPr lang="en-US" dirty="0" smtClean="0"/>
              <a:t> limit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kelasnya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 startAt="4"/>
            </a:pPr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 startAt="4"/>
            </a:pPr>
            <a:r>
              <a:rPr lang="en-US" dirty="0" err="1" smtClean="0"/>
              <a:t>Tentukan</a:t>
            </a:r>
            <a:r>
              <a:rPr lang="en-US" dirty="0" smtClean="0"/>
              <a:t> limit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 startAt="4"/>
            </a:pP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 startAt="4"/>
            </a:pP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5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LIMIT, BATAS, NILAI TENGAH, DAN LEBAR KELAS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Limit </a:t>
            </a:r>
            <a:r>
              <a:rPr lang="en-US" sz="2400" dirty="0" err="1" smtClean="0"/>
              <a:t>Kelas</a:t>
            </a:r>
            <a:r>
              <a:rPr lang="en-US" sz="2400" dirty="0" smtClean="0"/>
              <a:t>/</a:t>
            </a:r>
            <a:r>
              <a:rPr lang="en-US" sz="2400" dirty="0" err="1" smtClean="0"/>
              <a:t>Tepi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id-ID" sz="2400" dirty="0" smtClean="0"/>
              <a:t> (class limit)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/</a:t>
            </a:r>
            <a:r>
              <a:rPr lang="en-US" sz="2400" dirty="0" err="1" smtClean="0"/>
              <a:t>terbesar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Batas </a:t>
            </a:r>
            <a:r>
              <a:rPr lang="en-US" sz="2400" dirty="0" err="1" smtClean="0"/>
              <a:t>Kelas</a:t>
            </a:r>
            <a:r>
              <a:rPr lang="id-ID" sz="2400" dirty="0" smtClean="0"/>
              <a:t> (class boundry)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Nilai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besarnya</a:t>
            </a:r>
            <a:r>
              <a:rPr lang="en-US" sz="2400" dirty="0" smtClean="0"/>
              <a:t> </a:t>
            </a:r>
            <a:r>
              <a:rPr lang="id-ID" sz="2400" dirty="0" smtClean="0"/>
              <a:t>sama dengan setengah dari nilai limit atas kelas sebelum dan nilai </a:t>
            </a:r>
            <a:r>
              <a:rPr lang="id-ID" sz="2400" dirty="0"/>
              <a:t>limit bawah kelas atasnya</a:t>
            </a:r>
            <a:r>
              <a:rPr lang="id-ID" sz="2400" dirty="0" smtClean="0"/>
              <a:t>. Nilai ini digunakan untuk membuat histogram (bar chart)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Nilai</a:t>
            </a:r>
            <a:r>
              <a:rPr lang="en-US" sz="2400" dirty="0" smtClean="0"/>
              <a:t> Tengah </a:t>
            </a:r>
            <a:r>
              <a:rPr lang="en-US" sz="2400" dirty="0" err="1" smtClean="0"/>
              <a:t>Kelas</a:t>
            </a:r>
            <a:r>
              <a:rPr lang="id-ID" sz="2400" dirty="0" smtClean="0"/>
              <a:t> (mid point)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batas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batas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id-ID" sz="2400" dirty="0" smtClean="0"/>
              <a:t> pada </a:t>
            </a:r>
            <a:r>
              <a:rPr lang="id-ID" sz="2400" dirty="0"/>
              <a:t>suatu kelas. Nilai ini digunakan untuk membuat </a:t>
            </a:r>
            <a:r>
              <a:rPr lang="id-ID" sz="2400" dirty="0" smtClean="0"/>
              <a:t>poligon (lne chart)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Lebar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id-ID" sz="2400" dirty="0" smtClean="0"/>
              <a:t> (class interval)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batas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batas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7197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Soal kuis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930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Data hasil ujian akhir Mata Kuliah Statistika dari 60 orang mahasiswa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</p:txBody>
      </p:sp>
      <p:graphicFrame>
        <p:nvGraphicFramePr>
          <p:cNvPr id="26712" name="Group 8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8717390"/>
              </p:ext>
            </p:extLst>
          </p:nvPr>
        </p:nvGraphicFramePr>
        <p:xfrm>
          <a:off x="2627313" y="3068638"/>
          <a:ext cx="3810000" cy="277495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3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JAWAB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z="2000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Data </a:t>
            </a:r>
            <a:r>
              <a:rPr lang="en-US" sz="2000" dirty="0" err="1" smtClean="0"/>
              <a:t>terkecil</a:t>
            </a:r>
            <a:r>
              <a:rPr lang="en-US" sz="2000" dirty="0" smtClean="0"/>
              <a:t> = 10 </a:t>
            </a:r>
            <a:r>
              <a:rPr lang="en-US" sz="2000" dirty="0" err="1" smtClean="0"/>
              <a:t>dan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terbesar</a:t>
            </a:r>
            <a:r>
              <a:rPr lang="en-US" sz="2000" dirty="0" smtClean="0"/>
              <a:t> = 98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dirty="0" smtClean="0"/>
              <a:t>	r = 98 – 10 = 88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jangkauannya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88</a:t>
            </a:r>
          </a:p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(k) = 1 + 3,3 log 60 = 6,8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sebanyak</a:t>
            </a:r>
            <a:r>
              <a:rPr lang="en-US" sz="2000" dirty="0" smtClean="0"/>
              <a:t> 7 </a:t>
            </a:r>
            <a:r>
              <a:rPr lang="en-US" sz="2000" dirty="0" err="1" smtClean="0"/>
              <a:t>kelas</a:t>
            </a:r>
            <a:endParaRPr lang="en-US" sz="2000" dirty="0" smtClean="0"/>
          </a:p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n-US" sz="2000" dirty="0" err="1" smtClean="0"/>
              <a:t>Lebar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(c) = 88 / 7 = 12,5 </a:t>
            </a:r>
            <a:r>
              <a:rPr lang="en-US" sz="2000" dirty="0" err="1" smtClean="0"/>
              <a:t>mendekati</a:t>
            </a:r>
            <a:r>
              <a:rPr lang="en-US" sz="2000" dirty="0" smtClean="0"/>
              <a:t> 13</a:t>
            </a:r>
          </a:p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n-US" sz="2000" dirty="0" smtClean="0"/>
              <a:t>Limit</a:t>
            </a:r>
            <a:r>
              <a:rPr lang="id-ID" sz="2000" dirty="0" smtClean="0"/>
              <a:t>/tepi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10, </a:t>
            </a:r>
            <a:r>
              <a:rPr lang="id-ID" sz="2000" dirty="0" smtClean="0"/>
              <a:t>kita dapat mem</a:t>
            </a:r>
            <a:r>
              <a:rPr lang="en-US" sz="2000" dirty="0" err="1" smtClean="0"/>
              <a:t>buat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alternatif</a:t>
            </a:r>
            <a:r>
              <a:rPr lang="en-US" sz="2000" dirty="0" smtClean="0"/>
              <a:t> limit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10, 9, </a:t>
            </a:r>
            <a:r>
              <a:rPr lang="en-US" sz="2000" dirty="0" err="1" smtClean="0"/>
              <a:t>dan</a:t>
            </a:r>
            <a:r>
              <a:rPr lang="en-US" sz="2000" dirty="0" smtClean="0"/>
              <a:t> 8</a:t>
            </a:r>
            <a:endParaRPr lang="id-ID" sz="2000" dirty="0" smtClean="0"/>
          </a:p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id-ID" sz="2000" dirty="0" smtClean="0"/>
              <a:t>Maka nilai tepi kelas pertama masing – masing alternatif menjadi sebagai berikut</a:t>
            </a:r>
          </a:p>
          <a:p>
            <a:pPr marL="0" indent="0" eaLnBrk="1" hangingPunct="1">
              <a:buNone/>
            </a:pPr>
            <a:r>
              <a:rPr lang="id-ID" sz="2000" dirty="0" smtClean="0"/>
              <a:t>	10 – 22 	(10 s/d 10 + lebar kelas -1)</a:t>
            </a:r>
          </a:p>
          <a:p>
            <a:pPr marL="0" indent="0">
              <a:buNone/>
            </a:pPr>
            <a:r>
              <a:rPr lang="id-ID" sz="2000" dirty="0" smtClean="0"/>
              <a:t>	9 – 21	(9 </a:t>
            </a:r>
            <a:r>
              <a:rPr lang="id-ID" sz="2000" dirty="0"/>
              <a:t>s/d </a:t>
            </a:r>
            <a:r>
              <a:rPr lang="id-ID" sz="2000" dirty="0" smtClean="0"/>
              <a:t>9 </a:t>
            </a:r>
            <a:r>
              <a:rPr lang="id-ID" sz="2000" dirty="0"/>
              <a:t>+ lebar kelas -1)</a:t>
            </a:r>
            <a:endParaRPr lang="id-ID" sz="2000" dirty="0" smtClean="0"/>
          </a:p>
          <a:p>
            <a:pPr marL="0" indent="0">
              <a:buNone/>
            </a:pPr>
            <a:r>
              <a:rPr lang="id-ID" sz="2000" dirty="0" smtClean="0"/>
              <a:t>	8 </a:t>
            </a:r>
            <a:r>
              <a:rPr lang="id-ID" sz="2000" dirty="0"/>
              <a:t>– 20 </a:t>
            </a:r>
            <a:r>
              <a:rPr lang="id-ID" sz="2000" dirty="0" smtClean="0"/>
              <a:t>	(8 </a:t>
            </a:r>
            <a:r>
              <a:rPr lang="id-ID" sz="2000" dirty="0"/>
              <a:t>s/d </a:t>
            </a:r>
            <a:r>
              <a:rPr lang="id-ID" sz="2000" dirty="0" smtClean="0"/>
              <a:t>8 </a:t>
            </a:r>
            <a:r>
              <a:rPr lang="id-ID" sz="2000" dirty="0"/>
              <a:t>+ lebar kelas -</a:t>
            </a:r>
            <a:r>
              <a:rPr lang="id-ID" sz="2000" dirty="0" smtClean="0"/>
              <a:t>1)</a:t>
            </a:r>
            <a:endParaRPr lang="id-ID" sz="2000" dirty="0"/>
          </a:p>
          <a:p>
            <a:pPr marL="609600" indent="-609600">
              <a:buFont typeface="Wingdings" pitchFamily="2" charset="2"/>
              <a:buAutoNum type="arabicPeriod" startAt="3"/>
            </a:pP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id-ID" sz="2000" dirty="0" smtClean="0"/>
              <a:t>dan atas </a:t>
            </a:r>
            <a:r>
              <a:rPr lang="en-US" sz="2000" dirty="0" err="1" smtClean="0"/>
              <a:t>kelas</a:t>
            </a:r>
            <a:r>
              <a:rPr lang="id-ID" sz="2000" dirty="0" smtClean="0"/>
              <a:t> pertama</a:t>
            </a:r>
            <a:r>
              <a:rPr lang="en-US" sz="2000" dirty="0" err="1" smtClean="0"/>
              <a:t>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endParaRPr lang="id-ID" sz="2000" dirty="0" smtClean="0"/>
          </a:p>
          <a:p>
            <a:pPr marL="0" indent="0">
              <a:buNone/>
            </a:pPr>
            <a:r>
              <a:rPr lang="id-ID" sz="2000" dirty="0"/>
              <a:t>	</a:t>
            </a:r>
            <a:r>
              <a:rPr lang="en-US" sz="2000" dirty="0" smtClean="0"/>
              <a:t>9,5</a:t>
            </a:r>
            <a:r>
              <a:rPr lang="id-ID" sz="2000" dirty="0" smtClean="0"/>
              <a:t> – 22,5</a:t>
            </a:r>
          </a:p>
          <a:p>
            <a:pPr marL="0" indent="0">
              <a:buNone/>
            </a:pPr>
            <a:r>
              <a:rPr lang="id-ID" sz="2000" dirty="0"/>
              <a:t>	</a:t>
            </a:r>
            <a:r>
              <a:rPr lang="en-US" sz="2000" dirty="0" smtClean="0"/>
              <a:t>8,5 </a:t>
            </a:r>
            <a:r>
              <a:rPr lang="id-ID" sz="2000" dirty="0" smtClean="0"/>
              <a:t>– 21,5</a:t>
            </a:r>
          </a:p>
          <a:p>
            <a:pPr marL="0" indent="0">
              <a:buNone/>
            </a:pPr>
            <a:r>
              <a:rPr lang="id-ID" sz="2000" dirty="0"/>
              <a:t>	</a:t>
            </a:r>
            <a:r>
              <a:rPr lang="en-US" sz="2000" dirty="0" smtClean="0"/>
              <a:t>7,5</a:t>
            </a:r>
            <a:r>
              <a:rPr lang="id-ID" sz="2000" dirty="0" smtClean="0"/>
              <a:t> – 20,5</a:t>
            </a:r>
            <a:endParaRPr lang="en-US" sz="2000" dirty="0" smtClean="0"/>
          </a:p>
          <a:p>
            <a:pPr marL="609600" indent="-609600" eaLnBrk="1" hangingPunct="1">
              <a:buFont typeface="Wingdings" pitchFamily="2" charset="2"/>
              <a:buAutoNum type="arabicPeriod" startAt="5"/>
            </a:pPr>
            <a:endParaRPr lang="en-US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461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JAWAB (lanjutan)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5"/>
            </a:pPr>
            <a:endParaRPr lang="en-US" sz="2000" dirty="0" smtClean="0"/>
          </a:p>
          <a:p>
            <a:pPr marL="609600" indent="-609600" eaLnBrk="1" hangingPunct="1">
              <a:buFont typeface="Wingdings" pitchFamily="2" charset="2"/>
              <a:buAutoNum type="arabicPeriod" startAt="5"/>
            </a:pPr>
            <a:r>
              <a:rPr lang="en-US" sz="2000" dirty="0" smtClean="0"/>
              <a:t>Batas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ditambah</a:t>
            </a:r>
            <a:r>
              <a:rPr lang="en-US" sz="2000" dirty="0" smtClean="0"/>
              <a:t> </a:t>
            </a:r>
            <a:r>
              <a:rPr lang="en-US" sz="2000" dirty="0" err="1" smtClean="0"/>
              <a:t>lebar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endParaRPr lang="en-US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dirty="0" smtClean="0"/>
              <a:t>	- 9,5 + 13 = 22,5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dirty="0" smtClean="0"/>
              <a:t>	- 8,5 + 13 = 21,5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dirty="0" smtClean="0"/>
              <a:t>	- 7,5 + 13 = 20,5</a:t>
            </a:r>
          </a:p>
          <a:p>
            <a:pPr marL="609600" indent="-609600" eaLnBrk="1" hangingPunct="1">
              <a:buFont typeface="Wingdings" pitchFamily="2" charset="2"/>
              <a:buAutoNum type="arabicPeriod" startAt="6"/>
            </a:pPr>
            <a:r>
              <a:rPr lang="en-US" sz="2000" dirty="0" smtClean="0"/>
              <a:t>Limit</a:t>
            </a:r>
            <a:r>
              <a:rPr lang="id-ID" sz="2000" dirty="0" smtClean="0"/>
              <a:t>/tepi 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endParaRPr lang="en-US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dirty="0" smtClean="0"/>
              <a:t>	- 22,5 - 0,5 = 22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dirty="0" smtClean="0"/>
              <a:t>	- 21,5 - 0,5 = 21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dirty="0" smtClean="0"/>
              <a:t>	- 20,5 – 0,5 = 20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75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776" y="5949280"/>
            <a:ext cx="6192688" cy="496887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Types of Statistics</a:t>
            </a:r>
          </a:p>
        </p:txBody>
      </p:sp>
      <p:graphicFrame>
        <p:nvGraphicFramePr>
          <p:cNvPr id="9227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924800" y="3352800"/>
          <a:ext cx="12192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Flash Document" r:id="rId3" imgW="1399680" imgH="1478160" progId="Flash.Movie">
                  <p:embed/>
                </p:oleObj>
              </mc:Choice>
              <mc:Fallback>
                <p:oleObj name="Flash Document" r:id="rId3" imgW="1399680" imgH="147816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352800"/>
                        <a:ext cx="12192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35463" y="1622425"/>
            <a:ext cx="425767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</a:pPr>
            <a:r>
              <a:rPr lang="en-US" sz="2800" i="0">
                <a:solidFill>
                  <a:srgbClr val="993300"/>
                </a:solidFill>
              </a:rPr>
              <a:t>EXAMPLE 2: According to Consumer Reports, General Electric washing machine owners reported 9 problems per 100 machines during 2001. The statistic 9 describes the number of problems out of every 100 machines.</a:t>
            </a:r>
            <a:endParaRPr lang="en-US" sz="2800">
              <a:solidFill>
                <a:srgbClr val="9933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23528" y="332656"/>
            <a:ext cx="83566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60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Descriptive Statistics</a:t>
            </a:r>
            <a:r>
              <a:rPr lang="en-US" sz="2800" b="0" i="0" dirty="0">
                <a:solidFill>
                  <a:schemeClr val="tx1"/>
                </a:solidFill>
              </a:rPr>
              <a:t>: Methods of organizing, summarizing, and presenting data in an informative way.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60350" y="1560513"/>
            <a:ext cx="36131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i="0" dirty="0">
                <a:solidFill>
                  <a:srgbClr val="993300"/>
                </a:solidFill>
              </a:rPr>
              <a:t>EXAMPLE 1: A Polling found that 49% of the people in a survey knew the name of the first book of Adam Smith. The statistic 49 describes the number out of every 100 persons who knew the answer.</a:t>
            </a:r>
          </a:p>
        </p:txBody>
      </p:sp>
    </p:spTree>
    <p:extLst>
      <p:ext uri="{BB962C8B-B14F-4D97-AF65-F5344CB8AC3E}">
        <p14:creationId xmlns:p14="http://schemas.microsoft.com/office/powerpoint/2010/main" val="428100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/>
      <p:bldP spid="92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JAWAB (lanjutan)</a:t>
            </a:r>
          </a:p>
        </p:txBody>
      </p:sp>
      <p:graphicFrame>
        <p:nvGraphicFramePr>
          <p:cNvPr id="32772" name="Group 4"/>
          <p:cNvGraphicFramePr>
            <a:graphicFrameLocks noGrp="1"/>
          </p:cNvGraphicFramePr>
          <p:nvPr>
            <p:ph sz="half" idx="2"/>
          </p:nvPr>
        </p:nvGraphicFramePr>
        <p:xfrm>
          <a:off x="2916238" y="2276475"/>
          <a:ext cx="3810000" cy="2376488"/>
        </p:xfrm>
        <a:graphic>
          <a:graphicData uri="http://schemas.openxmlformats.org/drawingml/2006/table">
            <a:tbl>
              <a:tblPr/>
              <a:tblGrid>
                <a:gridCol w="1270000"/>
                <a:gridCol w="1270000"/>
                <a:gridCol w="1270000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Alternatif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Alternatif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Alternatif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8-20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21-33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34-46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47-59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60-72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73-85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86-98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87-99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10-22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23-35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36-48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49-61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62-74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75-87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88-100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2268538" y="5157788"/>
            <a:ext cx="2535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Misal dipilih Alternatif 2</a:t>
            </a:r>
          </a:p>
        </p:txBody>
      </p:sp>
    </p:spTree>
    <p:extLst>
      <p:ext uri="{BB962C8B-B14F-4D97-AF65-F5344CB8AC3E}">
        <p14:creationId xmlns:p14="http://schemas.microsoft.com/office/powerpoint/2010/main" val="38590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JAWAB (lanjutan)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6989762" cy="4114800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533400" indent="-533400" eaLnBrk="1" hangingPunct="1">
              <a:buFont typeface="Wingdings" pitchFamily="2" charset="2"/>
              <a:buAutoNum type="arabicPeriod" startAt="7"/>
            </a:pP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tengah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id-ID" sz="2800" dirty="0" smtClean="0"/>
              <a:t> (nilai yang mewakili X)</a:t>
            </a:r>
          </a:p>
          <a:p>
            <a:pPr marL="533400" indent="-533400" eaLnBrk="1" hangingPunct="1">
              <a:buFont typeface="Wingdings" pitchFamily="2" charset="2"/>
              <a:buAutoNum type="arabicPeriod" startAt="7"/>
            </a:pPr>
            <a:endParaRPr lang="id-ID" sz="2800" dirty="0" smtClean="0"/>
          </a:p>
          <a:p>
            <a:pPr marL="533400" indent="-533400" eaLnBrk="1" hangingPunct="1">
              <a:buFont typeface="Wingdings" pitchFamily="2" charset="2"/>
              <a:buAutoNum type="arabicPeriod" startAt="7"/>
            </a:pPr>
            <a:endParaRPr lang="en-US" sz="2800" dirty="0" smtClean="0"/>
          </a:p>
          <a:p>
            <a:pPr marL="533400" indent="-533400" eaLnBrk="1" hangingPunct="1">
              <a:buFont typeface="Wingdings" pitchFamily="2" charset="2"/>
              <a:buAutoNum type="arabicPeriod" startAt="7"/>
            </a:pPr>
            <a:endParaRPr lang="en-US" sz="2800" dirty="0" smtClean="0"/>
          </a:p>
          <a:p>
            <a:pPr marL="533400" indent="-533400" eaLnBrk="1" hangingPunct="1">
              <a:buFont typeface="Wingdings" pitchFamily="2" charset="2"/>
              <a:buAutoNum type="arabicPeriod" startAt="7"/>
            </a:pPr>
            <a:endParaRPr lang="en-US" sz="2800" dirty="0" smtClean="0"/>
          </a:p>
          <a:p>
            <a:pPr marL="533400" indent="-533400" eaLnBrk="1" hangingPunct="1">
              <a:buFont typeface="Wingdings" pitchFamily="2" charset="2"/>
              <a:buAutoNum type="arabicPeriod" startAt="7"/>
            </a:pPr>
            <a:endParaRPr lang="en-US" sz="2800" dirty="0" smtClean="0"/>
          </a:p>
          <a:p>
            <a:pPr marL="533400" indent="-533400" eaLnBrk="1" hangingPunct="1">
              <a:buFont typeface="Wingdings" pitchFamily="2" charset="2"/>
              <a:buAutoNum type="arabicPeriod" startAt="7"/>
            </a:pPr>
            <a:r>
              <a:rPr lang="en-US" sz="2800" dirty="0" err="1" smtClean="0"/>
              <a:t>Frekuensi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3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64199603"/>
              </p:ext>
            </p:extLst>
          </p:nvPr>
        </p:nvGraphicFramePr>
        <p:xfrm>
          <a:off x="2051720" y="3573016"/>
          <a:ext cx="46069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3" imgW="2222280" imgH="393480" progId="Equation.3">
                  <p:embed/>
                </p:oleObj>
              </mc:Choice>
              <mc:Fallback>
                <p:oleObj name="Equation" r:id="rId3" imgW="222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573016"/>
                        <a:ext cx="46069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69661464"/>
              </p:ext>
            </p:extLst>
          </p:nvPr>
        </p:nvGraphicFramePr>
        <p:xfrm>
          <a:off x="2051720" y="4437112"/>
          <a:ext cx="19319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5" imgW="977760" imgH="393480" progId="Equation.3">
                  <p:embed/>
                </p:oleObj>
              </mc:Choice>
              <mc:Fallback>
                <p:oleObj name="Equation" r:id="rId5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437112"/>
                        <a:ext cx="193198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8826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JAWAB (lanjutan)</a:t>
            </a:r>
          </a:p>
        </p:txBody>
      </p:sp>
      <p:graphicFrame>
        <p:nvGraphicFramePr>
          <p:cNvPr id="37928" name="Group 40"/>
          <p:cNvGraphicFramePr>
            <a:graphicFrameLocks noGrp="1"/>
          </p:cNvGraphicFramePr>
          <p:nvPr>
            <p:ph type="tbl" idx="1"/>
          </p:nvPr>
        </p:nvGraphicFramePr>
        <p:xfrm>
          <a:off x="827088" y="2636838"/>
          <a:ext cx="7772400" cy="2541984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396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Interval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Kelas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Batas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Kelas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Nilai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Tengah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Frekuensi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840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87-99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8,5-21,5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21,5-34,5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34,5-47,5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47,5-60,5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60,5-73,5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73,5-86,5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86,5-99,5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7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Jumlah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1463675" y="2076450"/>
            <a:ext cx="6061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Distribusi Frekuensi Nilai Ujian Akhir Mata Kuliah Statistika</a:t>
            </a:r>
          </a:p>
        </p:txBody>
      </p:sp>
    </p:spTree>
    <p:extLst>
      <p:ext uri="{BB962C8B-B14F-4D97-AF65-F5344CB8AC3E}">
        <p14:creationId xmlns:p14="http://schemas.microsoft.com/office/powerpoint/2010/main" val="13854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DAN POLIGON FREKUENSI</a:t>
            </a:r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258888" y="27813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258888" y="5805488"/>
            <a:ext cx="568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547813" y="5516563"/>
            <a:ext cx="5762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2124075" y="5373688"/>
            <a:ext cx="5762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2700338" y="5373688"/>
            <a:ext cx="5762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488" name="Rectangle 15"/>
          <p:cNvSpPr>
            <a:spLocks noChangeArrowheads="1"/>
          </p:cNvSpPr>
          <p:nvPr/>
        </p:nvSpPr>
        <p:spPr bwMode="auto">
          <a:xfrm>
            <a:off x="3276600" y="4941888"/>
            <a:ext cx="5762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489" name="Rectangle 16"/>
          <p:cNvSpPr>
            <a:spLocks noChangeArrowheads="1"/>
          </p:cNvSpPr>
          <p:nvPr/>
        </p:nvSpPr>
        <p:spPr bwMode="auto">
          <a:xfrm>
            <a:off x="4427538" y="3357563"/>
            <a:ext cx="576262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490" name="Rectangle 17"/>
          <p:cNvSpPr>
            <a:spLocks noChangeArrowheads="1"/>
          </p:cNvSpPr>
          <p:nvPr/>
        </p:nvSpPr>
        <p:spPr bwMode="auto">
          <a:xfrm>
            <a:off x="3851275" y="4508500"/>
            <a:ext cx="576263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491" name="Rectangle 18"/>
          <p:cNvSpPr>
            <a:spLocks noChangeArrowheads="1"/>
          </p:cNvSpPr>
          <p:nvPr/>
        </p:nvSpPr>
        <p:spPr bwMode="auto">
          <a:xfrm>
            <a:off x="5003800" y="5157788"/>
            <a:ext cx="5762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492" name="Line 21"/>
          <p:cNvSpPr>
            <a:spLocks noChangeShapeType="1"/>
          </p:cNvSpPr>
          <p:nvPr/>
        </p:nvSpPr>
        <p:spPr bwMode="auto">
          <a:xfrm>
            <a:off x="1187450" y="53006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493" name="Line 23"/>
          <p:cNvSpPr>
            <a:spLocks noChangeShapeType="1"/>
          </p:cNvSpPr>
          <p:nvPr/>
        </p:nvSpPr>
        <p:spPr bwMode="auto">
          <a:xfrm>
            <a:off x="1187450" y="47974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494" name="Line 24"/>
          <p:cNvSpPr>
            <a:spLocks noChangeShapeType="1"/>
          </p:cNvSpPr>
          <p:nvPr/>
        </p:nvSpPr>
        <p:spPr bwMode="auto">
          <a:xfrm>
            <a:off x="1187450" y="42926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495" name="Line 25"/>
          <p:cNvSpPr>
            <a:spLocks noChangeShapeType="1"/>
          </p:cNvSpPr>
          <p:nvPr/>
        </p:nvSpPr>
        <p:spPr bwMode="auto">
          <a:xfrm>
            <a:off x="1187450" y="37893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496" name="Line 26"/>
          <p:cNvSpPr>
            <a:spLocks noChangeShapeType="1"/>
          </p:cNvSpPr>
          <p:nvPr/>
        </p:nvSpPr>
        <p:spPr bwMode="auto">
          <a:xfrm>
            <a:off x="1187450" y="32845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497" name="Text Box 27"/>
          <p:cNvSpPr txBox="1">
            <a:spLocks noChangeArrowheads="1"/>
          </p:cNvSpPr>
          <p:nvPr/>
        </p:nvSpPr>
        <p:spPr bwMode="auto">
          <a:xfrm>
            <a:off x="827088" y="57340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20498" name="Text Box 28"/>
          <p:cNvSpPr txBox="1">
            <a:spLocks noChangeArrowheads="1"/>
          </p:cNvSpPr>
          <p:nvPr/>
        </p:nvSpPr>
        <p:spPr bwMode="auto">
          <a:xfrm>
            <a:off x="684213" y="508476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20499" name="Text Box 29"/>
          <p:cNvSpPr txBox="1">
            <a:spLocks noChangeArrowheads="1"/>
          </p:cNvSpPr>
          <p:nvPr/>
        </p:nvSpPr>
        <p:spPr bwMode="auto">
          <a:xfrm>
            <a:off x="684213" y="458152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20500" name="Text Box 30"/>
          <p:cNvSpPr txBox="1">
            <a:spLocks noChangeArrowheads="1"/>
          </p:cNvSpPr>
          <p:nvPr/>
        </p:nvSpPr>
        <p:spPr bwMode="auto">
          <a:xfrm>
            <a:off x="684213" y="40767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15</a:t>
            </a:r>
          </a:p>
        </p:txBody>
      </p:sp>
      <p:sp>
        <p:nvSpPr>
          <p:cNvPr id="20501" name="Text Box 31"/>
          <p:cNvSpPr txBox="1">
            <a:spLocks noChangeArrowheads="1"/>
          </p:cNvSpPr>
          <p:nvPr/>
        </p:nvSpPr>
        <p:spPr bwMode="auto">
          <a:xfrm>
            <a:off x="684213" y="35734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20502" name="Text Box 32"/>
          <p:cNvSpPr txBox="1">
            <a:spLocks noChangeArrowheads="1"/>
          </p:cNvSpPr>
          <p:nvPr/>
        </p:nvSpPr>
        <p:spPr bwMode="auto">
          <a:xfrm>
            <a:off x="684213" y="30686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25</a:t>
            </a:r>
          </a:p>
        </p:txBody>
      </p:sp>
      <p:sp>
        <p:nvSpPr>
          <p:cNvPr id="20503" name="Text Box 33"/>
          <p:cNvSpPr txBox="1">
            <a:spLocks noChangeArrowheads="1"/>
          </p:cNvSpPr>
          <p:nvPr/>
        </p:nvSpPr>
        <p:spPr bwMode="auto">
          <a:xfrm rot="-5400000">
            <a:off x="-67468" y="4036218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Frekuensi</a:t>
            </a:r>
          </a:p>
        </p:txBody>
      </p:sp>
      <p:sp>
        <p:nvSpPr>
          <p:cNvPr id="20504" name="Line 34"/>
          <p:cNvSpPr>
            <a:spLocks noChangeShapeType="1"/>
          </p:cNvSpPr>
          <p:nvPr/>
        </p:nvSpPr>
        <p:spPr bwMode="auto">
          <a:xfrm flipV="1">
            <a:off x="1835150" y="5373688"/>
            <a:ext cx="649288" cy="142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05" name="Line 35"/>
          <p:cNvSpPr>
            <a:spLocks noChangeShapeType="1"/>
          </p:cNvSpPr>
          <p:nvPr/>
        </p:nvSpPr>
        <p:spPr bwMode="auto">
          <a:xfrm>
            <a:off x="2484438" y="5373688"/>
            <a:ext cx="50323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06" name="Line 36"/>
          <p:cNvSpPr>
            <a:spLocks noChangeShapeType="1"/>
          </p:cNvSpPr>
          <p:nvPr/>
        </p:nvSpPr>
        <p:spPr bwMode="auto">
          <a:xfrm flipV="1">
            <a:off x="2987675" y="4941888"/>
            <a:ext cx="576263" cy="431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07" name="Line 37"/>
          <p:cNvSpPr>
            <a:spLocks noChangeShapeType="1"/>
          </p:cNvSpPr>
          <p:nvPr/>
        </p:nvSpPr>
        <p:spPr bwMode="auto">
          <a:xfrm flipV="1">
            <a:off x="3563938" y="4508500"/>
            <a:ext cx="576262" cy="433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08" name="Line 38"/>
          <p:cNvSpPr>
            <a:spLocks noChangeShapeType="1"/>
          </p:cNvSpPr>
          <p:nvPr/>
        </p:nvSpPr>
        <p:spPr bwMode="auto">
          <a:xfrm flipV="1">
            <a:off x="4140200" y="3357563"/>
            <a:ext cx="576263" cy="11509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09" name="Line 39"/>
          <p:cNvSpPr>
            <a:spLocks noChangeShapeType="1"/>
          </p:cNvSpPr>
          <p:nvPr/>
        </p:nvSpPr>
        <p:spPr bwMode="auto">
          <a:xfrm>
            <a:off x="4716463" y="3357563"/>
            <a:ext cx="576262" cy="18002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10" name="Line 40"/>
          <p:cNvSpPr>
            <a:spLocks noChangeShapeType="1"/>
          </p:cNvSpPr>
          <p:nvPr/>
        </p:nvSpPr>
        <p:spPr bwMode="auto">
          <a:xfrm>
            <a:off x="5292725" y="5157788"/>
            <a:ext cx="1008063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11" name="Line 41"/>
          <p:cNvSpPr>
            <a:spLocks noChangeShapeType="1"/>
          </p:cNvSpPr>
          <p:nvPr/>
        </p:nvSpPr>
        <p:spPr bwMode="auto">
          <a:xfrm flipH="1">
            <a:off x="1331913" y="5516563"/>
            <a:ext cx="503237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12" name="Text Box 42"/>
          <p:cNvSpPr txBox="1">
            <a:spLocks noChangeArrowheads="1"/>
          </p:cNvSpPr>
          <p:nvPr/>
        </p:nvSpPr>
        <p:spPr bwMode="auto">
          <a:xfrm>
            <a:off x="1331913" y="573405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8,5</a:t>
            </a:r>
          </a:p>
        </p:txBody>
      </p:sp>
      <p:sp>
        <p:nvSpPr>
          <p:cNvPr id="20513" name="Text Box 43"/>
          <p:cNvSpPr txBox="1">
            <a:spLocks noChangeArrowheads="1"/>
          </p:cNvSpPr>
          <p:nvPr/>
        </p:nvSpPr>
        <p:spPr bwMode="auto">
          <a:xfrm>
            <a:off x="178117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21,5</a:t>
            </a:r>
          </a:p>
        </p:txBody>
      </p:sp>
      <p:sp>
        <p:nvSpPr>
          <p:cNvPr id="20514" name="Text Box 44"/>
          <p:cNvSpPr txBox="1">
            <a:spLocks noChangeArrowheads="1"/>
          </p:cNvSpPr>
          <p:nvPr/>
        </p:nvSpPr>
        <p:spPr bwMode="auto">
          <a:xfrm>
            <a:off x="2484438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34,5</a:t>
            </a:r>
          </a:p>
        </p:txBody>
      </p:sp>
      <p:sp>
        <p:nvSpPr>
          <p:cNvPr id="20515" name="Text Box 46"/>
          <p:cNvSpPr txBox="1">
            <a:spLocks noChangeArrowheads="1"/>
          </p:cNvSpPr>
          <p:nvPr/>
        </p:nvSpPr>
        <p:spPr bwMode="auto">
          <a:xfrm>
            <a:off x="298767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47,5</a:t>
            </a:r>
          </a:p>
        </p:txBody>
      </p:sp>
      <p:sp>
        <p:nvSpPr>
          <p:cNvPr id="20516" name="Text Box 47"/>
          <p:cNvSpPr txBox="1">
            <a:spLocks noChangeArrowheads="1"/>
          </p:cNvSpPr>
          <p:nvPr/>
        </p:nvSpPr>
        <p:spPr bwMode="auto">
          <a:xfrm>
            <a:off x="3563938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60,5</a:t>
            </a:r>
          </a:p>
        </p:txBody>
      </p:sp>
      <p:sp>
        <p:nvSpPr>
          <p:cNvPr id="20517" name="Text Box 48"/>
          <p:cNvSpPr txBox="1">
            <a:spLocks noChangeArrowheads="1"/>
          </p:cNvSpPr>
          <p:nvPr/>
        </p:nvSpPr>
        <p:spPr bwMode="auto">
          <a:xfrm>
            <a:off x="4140200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73,5</a:t>
            </a:r>
          </a:p>
        </p:txBody>
      </p:sp>
      <p:sp>
        <p:nvSpPr>
          <p:cNvPr id="20518" name="Text Box 49"/>
          <p:cNvSpPr txBox="1">
            <a:spLocks noChangeArrowheads="1"/>
          </p:cNvSpPr>
          <p:nvPr/>
        </p:nvSpPr>
        <p:spPr bwMode="auto">
          <a:xfrm>
            <a:off x="4716463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86,5</a:t>
            </a:r>
          </a:p>
        </p:txBody>
      </p:sp>
      <p:sp>
        <p:nvSpPr>
          <p:cNvPr id="20519" name="Text Box 50"/>
          <p:cNvSpPr txBox="1">
            <a:spLocks noChangeArrowheads="1"/>
          </p:cNvSpPr>
          <p:nvPr/>
        </p:nvSpPr>
        <p:spPr bwMode="auto">
          <a:xfrm>
            <a:off x="529272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99,5</a:t>
            </a:r>
          </a:p>
        </p:txBody>
      </p:sp>
      <p:sp>
        <p:nvSpPr>
          <p:cNvPr id="20520" name="Text Box 51"/>
          <p:cNvSpPr txBox="1">
            <a:spLocks noChangeArrowheads="1"/>
          </p:cNvSpPr>
          <p:nvPr/>
        </p:nvSpPr>
        <p:spPr bwMode="auto">
          <a:xfrm>
            <a:off x="1619250" y="501332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0521" name="Text Box 52"/>
          <p:cNvSpPr txBox="1">
            <a:spLocks noChangeArrowheads="1"/>
          </p:cNvSpPr>
          <p:nvPr/>
        </p:nvSpPr>
        <p:spPr bwMode="auto">
          <a:xfrm>
            <a:off x="2268538" y="49418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20522" name="Text Box 53"/>
          <p:cNvSpPr txBox="1">
            <a:spLocks noChangeArrowheads="1"/>
          </p:cNvSpPr>
          <p:nvPr/>
        </p:nvSpPr>
        <p:spPr bwMode="auto">
          <a:xfrm>
            <a:off x="2771775" y="48688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20523" name="Text Box 54"/>
          <p:cNvSpPr txBox="1">
            <a:spLocks noChangeArrowheads="1"/>
          </p:cNvSpPr>
          <p:nvPr/>
        </p:nvSpPr>
        <p:spPr bwMode="auto">
          <a:xfrm>
            <a:off x="3276600" y="44370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20524" name="Text Box 55"/>
          <p:cNvSpPr txBox="1">
            <a:spLocks noChangeArrowheads="1"/>
          </p:cNvSpPr>
          <p:nvPr/>
        </p:nvSpPr>
        <p:spPr bwMode="auto">
          <a:xfrm>
            <a:off x="3851275" y="40052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12</a:t>
            </a:r>
          </a:p>
        </p:txBody>
      </p:sp>
      <p:sp>
        <p:nvSpPr>
          <p:cNvPr id="20525" name="Text Box 56"/>
          <p:cNvSpPr txBox="1">
            <a:spLocks noChangeArrowheads="1"/>
          </p:cNvSpPr>
          <p:nvPr/>
        </p:nvSpPr>
        <p:spPr bwMode="auto">
          <a:xfrm>
            <a:off x="4572000" y="292417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23</a:t>
            </a:r>
          </a:p>
        </p:txBody>
      </p:sp>
      <p:sp>
        <p:nvSpPr>
          <p:cNvPr id="20526" name="Text Box 57"/>
          <p:cNvSpPr txBox="1">
            <a:spLocks noChangeArrowheads="1"/>
          </p:cNvSpPr>
          <p:nvPr/>
        </p:nvSpPr>
        <p:spPr bwMode="auto">
          <a:xfrm>
            <a:off x="5292725" y="46529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20527" name="Text Box 58"/>
          <p:cNvSpPr txBox="1">
            <a:spLocks noChangeArrowheads="1"/>
          </p:cNvSpPr>
          <p:nvPr/>
        </p:nvSpPr>
        <p:spPr bwMode="auto">
          <a:xfrm>
            <a:off x="6011863" y="6021388"/>
            <a:ext cx="614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Nilai</a:t>
            </a:r>
          </a:p>
        </p:txBody>
      </p:sp>
      <p:sp>
        <p:nvSpPr>
          <p:cNvPr id="20528" name="Rectangle 59"/>
          <p:cNvSpPr>
            <a:spLocks noChangeArrowheads="1"/>
          </p:cNvSpPr>
          <p:nvPr/>
        </p:nvSpPr>
        <p:spPr bwMode="auto">
          <a:xfrm>
            <a:off x="6300788" y="3500438"/>
            <a:ext cx="5762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529" name="Line 60"/>
          <p:cNvSpPr>
            <a:spLocks noChangeShapeType="1"/>
          </p:cNvSpPr>
          <p:nvPr/>
        </p:nvSpPr>
        <p:spPr bwMode="auto">
          <a:xfrm>
            <a:off x="6300788" y="4076700"/>
            <a:ext cx="50323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30" name="Text Box 61"/>
          <p:cNvSpPr txBox="1">
            <a:spLocks noChangeArrowheads="1"/>
          </p:cNvSpPr>
          <p:nvPr/>
        </p:nvSpPr>
        <p:spPr bwMode="auto">
          <a:xfrm>
            <a:off x="7019925" y="3422650"/>
            <a:ext cx="1214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Histogram</a:t>
            </a:r>
          </a:p>
        </p:txBody>
      </p:sp>
      <p:sp>
        <p:nvSpPr>
          <p:cNvPr id="20531" name="Text Box 62"/>
          <p:cNvSpPr txBox="1">
            <a:spLocks noChangeArrowheads="1"/>
          </p:cNvSpPr>
          <p:nvPr/>
        </p:nvSpPr>
        <p:spPr bwMode="auto">
          <a:xfrm>
            <a:off x="7019925" y="3860800"/>
            <a:ext cx="195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Poligon Frekuensi</a:t>
            </a:r>
          </a:p>
        </p:txBody>
      </p:sp>
      <p:sp>
        <p:nvSpPr>
          <p:cNvPr id="20532" name="Text Box 63"/>
          <p:cNvSpPr txBox="1">
            <a:spLocks noChangeArrowheads="1"/>
          </p:cNvSpPr>
          <p:nvPr/>
        </p:nvSpPr>
        <p:spPr bwMode="auto">
          <a:xfrm>
            <a:off x="971550" y="2133600"/>
            <a:ext cx="7412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Histogram dan Poligon Frekuensi Nilai Ujian Akhir Mata Kuliah Statistika</a:t>
            </a:r>
          </a:p>
        </p:txBody>
      </p:sp>
    </p:spTree>
    <p:extLst>
      <p:ext uri="{BB962C8B-B14F-4D97-AF65-F5344CB8AC3E}">
        <p14:creationId xmlns:p14="http://schemas.microsoft.com/office/powerpoint/2010/main" val="29298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DISTRIBUSI FREKUENSI RELATIF DAN KUMULATIF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total </a:t>
            </a:r>
            <a:r>
              <a:rPr lang="en-US" dirty="0" err="1" smtClean="0"/>
              <a:t>dikalikan</a:t>
            </a:r>
            <a:r>
              <a:rPr lang="en-US" dirty="0" smtClean="0"/>
              <a:t> 100 %</a:t>
            </a:r>
          </a:p>
          <a:p>
            <a:pPr eaLnBrk="1" hangingPunct="1"/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kumulatif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2,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kumulatif</a:t>
            </a:r>
            <a:r>
              <a:rPr lang="en-US" dirty="0" smtClean="0"/>
              <a:t> </a:t>
            </a:r>
            <a:r>
              <a:rPr lang="en-US" b="1" dirty="0" err="1" smtClean="0"/>
              <a:t>kurang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216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DISTRIBUSI FREKUENSI RELATIF</a:t>
            </a:r>
          </a:p>
        </p:txBody>
      </p:sp>
      <p:graphicFrame>
        <p:nvGraphicFramePr>
          <p:cNvPr id="41000" name="Group 40"/>
          <p:cNvGraphicFramePr>
            <a:graphicFrameLocks noGrp="1"/>
          </p:cNvGraphicFramePr>
          <p:nvPr>
            <p:ph type="tbl" idx="1"/>
          </p:nvPr>
        </p:nvGraphicFramePr>
        <p:xfrm>
          <a:off x="755650" y="2636838"/>
          <a:ext cx="7993063" cy="3132137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  <a:gridCol w="1655763"/>
                <a:gridCol w="1296987"/>
                <a:gridCol w="1439863"/>
              </a:tblGrid>
              <a:tr h="701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Interval Kelas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Batas Kelas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Nilai Tengah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Frekuensi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Frekuensi Relatif (%)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086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87-99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8,5-21,5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21,5-34,5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34,5-47,5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47,5-60,5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60,5-73,5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73,5-86,5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86,5-99,5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5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Jumlah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1463675" y="2076450"/>
            <a:ext cx="676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Distribusi Frekuensi Relatif Nilai Ujian Akhir Mata Kuliah Statistika</a:t>
            </a:r>
          </a:p>
        </p:txBody>
      </p:sp>
    </p:spTree>
    <p:extLst>
      <p:ext uri="{BB962C8B-B14F-4D97-AF65-F5344CB8AC3E}">
        <p14:creationId xmlns:p14="http://schemas.microsoft.com/office/powerpoint/2010/main" val="40445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DISTRIBUSI FREKUENSI KUMULATIF KURANG DARI</a:t>
            </a:r>
          </a:p>
        </p:txBody>
      </p:sp>
      <p:graphicFrame>
        <p:nvGraphicFramePr>
          <p:cNvPr id="43060" name="Group 52"/>
          <p:cNvGraphicFramePr>
            <a:graphicFrameLocks noGrp="1"/>
          </p:cNvGraphicFramePr>
          <p:nvPr>
            <p:ph type="tbl" idx="1"/>
          </p:nvPr>
        </p:nvGraphicFramePr>
        <p:xfrm>
          <a:off x="827088" y="2565400"/>
          <a:ext cx="7772400" cy="3103563"/>
        </p:xfrm>
        <a:graphic>
          <a:graphicData uri="http://schemas.openxmlformats.org/drawingml/2006/table">
            <a:tbl>
              <a:tblPr/>
              <a:tblGrid>
                <a:gridCol w="1152525"/>
                <a:gridCol w="2087562"/>
                <a:gridCol w="2589213"/>
                <a:gridCol w="1943100"/>
              </a:tblGrid>
              <a:tr h="70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Interval Kelas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Batas Kelas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Frekuensi Kumulatif Kurang Dari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Persen Kumulatif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0974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87-99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8,5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21,5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34,5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47,5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60,5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73,5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86,5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99,5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18,34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51,67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684213" y="2060575"/>
            <a:ext cx="8024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Distribusi Frekuensi Kumulatif Kurang Dari Untuk Nilai Ujian Akhir Mata Kuliah Statistika</a:t>
            </a:r>
          </a:p>
        </p:txBody>
      </p:sp>
    </p:spTree>
    <p:extLst>
      <p:ext uri="{BB962C8B-B14F-4D97-AF65-F5344CB8AC3E}">
        <p14:creationId xmlns:p14="http://schemas.microsoft.com/office/powerpoint/2010/main" val="29317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OGIF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258888" y="26368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258888" y="5805488"/>
            <a:ext cx="568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09" name="Line 13"/>
          <p:cNvSpPr>
            <a:spLocks noChangeShapeType="1"/>
          </p:cNvSpPr>
          <p:nvPr/>
        </p:nvSpPr>
        <p:spPr bwMode="auto">
          <a:xfrm>
            <a:off x="1187450" y="53006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10" name="Line 14"/>
          <p:cNvSpPr>
            <a:spLocks noChangeShapeType="1"/>
          </p:cNvSpPr>
          <p:nvPr/>
        </p:nvSpPr>
        <p:spPr bwMode="auto">
          <a:xfrm>
            <a:off x="1187450" y="47974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11" name="Line 15"/>
          <p:cNvSpPr>
            <a:spLocks noChangeShapeType="1"/>
          </p:cNvSpPr>
          <p:nvPr/>
        </p:nvSpPr>
        <p:spPr bwMode="auto">
          <a:xfrm>
            <a:off x="1187450" y="42926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12" name="Line 16"/>
          <p:cNvSpPr>
            <a:spLocks noChangeShapeType="1"/>
          </p:cNvSpPr>
          <p:nvPr/>
        </p:nvSpPr>
        <p:spPr bwMode="auto">
          <a:xfrm>
            <a:off x="1187450" y="37893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13" name="Line 17"/>
          <p:cNvSpPr>
            <a:spLocks noChangeShapeType="1"/>
          </p:cNvSpPr>
          <p:nvPr/>
        </p:nvSpPr>
        <p:spPr bwMode="auto">
          <a:xfrm>
            <a:off x="1187450" y="32845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827088" y="57340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21515" name="Text Box 19"/>
          <p:cNvSpPr txBox="1">
            <a:spLocks noChangeArrowheads="1"/>
          </p:cNvSpPr>
          <p:nvPr/>
        </p:nvSpPr>
        <p:spPr bwMode="auto">
          <a:xfrm>
            <a:off x="684213" y="50847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21516" name="Text Box 20"/>
          <p:cNvSpPr txBox="1">
            <a:spLocks noChangeArrowheads="1"/>
          </p:cNvSpPr>
          <p:nvPr/>
        </p:nvSpPr>
        <p:spPr bwMode="auto">
          <a:xfrm>
            <a:off x="684213" y="458152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21517" name="Text Box 21"/>
          <p:cNvSpPr txBox="1">
            <a:spLocks noChangeArrowheads="1"/>
          </p:cNvSpPr>
          <p:nvPr/>
        </p:nvSpPr>
        <p:spPr bwMode="auto">
          <a:xfrm>
            <a:off x="684213" y="40767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21518" name="Text Box 22"/>
          <p:cNvSpPr txBox="1">
            <a:spLocks noChangeArrowheads="1"/>
          </p:cNvSpPr>
          <p:nvPr/>
        </p:nvSpPr>
        <p:spPr bwMode="auto">
          <a:xfrm>
            <a:off x="684213" y="35734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21519" name="Text Box 23"/>
          <p:cNvSpPr txBox="1">
            <a:spLocks noChangeArrowheads="1"/>
          </p:cNvSpPr>
          <p:nvPr/>
        </p:nvSpPr>
        <p:spPr bwMode="auto">
          <a:xfrm>
            <a:off x="684213" y="30686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21520" name="Text Box 24"/>
          <p:cNvSpPr txBox="1">
            <a:spLocks noChangeArrowheads="1"/>
          </p:cNvSpPr>
          <p:nvPr/>
        </p:nvSpPr>
        <p:spPr bwMode="auto">
          <a:xfrm rot="-5400000">
            <a:off x="-579438" y="4102101"/>
            <a:ext cx="2176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Frekuensi Kumulatif</a:t>
            </a:r>
          </a:p>
        </p:txBody>
      </p:sp>
      <p:sp>
        <p:nvSpPr>
          <p:cNvPr id="21521" name="Text Box 33"/>
          <p:cNvSpPr txBox="1">
            <a:spLocks noChangeArrowheads="1"/>
          </p:cNvSpPr>
          <p:nvPr/>
        </p:nvSpPr>
        <p:spPr bwMode="auto">
          <a:xfrm>
            <a:off x="1331913" y="573405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8,5</a:t>
            </a:r>
          </a:p>
        </p:txBody>
      </p:sp>
      <p:sp>
        <p:nvSpPr>
          <p:cNvPr id="21522" name="Text Box 34"/>
          <p:cNvSpPr txBox="1">
            <a:spLocks noChangeArrowheads="1"/>
          </p:cNvSpPr>
          <p:nvPr/>
        </p:nvSpPr>
        <p:spPr bwMode="auto">
          <a:xfrm>
            <a:off x="178117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21,5</a:t>
            </a:r>
          </a:p>
        </p:txBody>
      </p:sp>
      <p:sp>
        <p:nvSpPr>
          <p:cNvPr id="21523" name="Text Box 35"/>
          <p:cNvSpPr txBox="1">
            <a:spLocks noChangeArrowheads="1"/>
          </p:cNvSpPr>
          <p:nvPr/>
        </p:nvSpPr>
        <p:spPr bwMode="auto">
          <a:xfrm>
            <a:off x="2484438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34,5</a:t>
            </a:r>
          </a:p>
        </p:txBody>
      </p:sp>
      <p:sp>
        <p:nvSpPr>
          <p:cNvPr id="21524" name="Text Box 36"/>
          <p:cNvSpPr txBox="1">
            <a:spLocks noChangeArrowheads="1"/>
          </p:cNvSpPr>
          <p:nvPr/>
        </p:nvSpPr>
        <p:spPr bwMode="auto">
          <a:xfrm>
            <a:off x="298767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47,5</a:t>
            </a:r>
          </a:p>
        </p:txBody>
      </p:sp>
      <p:sp>
        <p:nvSpPr>
          <p:cNvPr id="21525" name="Text Box 37"/>
          <p:cNvSpPr txBox="1">
            <a:spLocks noChangeArrowheads="1"/>
          </p:cNvSpPr>
          <p:nvPr/>
        </p:nvSpPr>
        <p:spPr bwMode="auto">
          <a:xfrm>
            <a:off x="3563938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60,5</a:t>
            </a:r>
          </a:p>
        </p:txBody>
      </p:sp>
      <p:sp>
        <p:nvSpPr>
          <p:cNvPr id="21526" name="Text Box 38"/>
          <p:cNvSpPr txBox="1">
            <a:spLocks noChangeArrowheads="1"/>
          </p:cNvSpPr>
          <p:nvPr/>
        </p:nvSpPr>
        <p:spPr bwMode="auto">
          <a:xfrm>
            <a:off x="4140200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73,5</a:t>
            </a:r>
          </a:p>
        </p:txBody>
      </p:sp>
      <p:sp>
        <p:nvSpPr>
          <p:cNvPr id="21527" name="Text Box 39"/>
          <p:cNvSpPr txBox="1">
            <a:spLocks noChangeArrowheads="1"/>
          </p:cNvSpPr>
          <p:nvPr/>
        </p:nvSpPr>
        <p:spPr bwMode="auto">
          <a:xfrm>
            <a:off x="4716463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86,5</a:t>
            </a:r>
          </a:p>
        </p:txBody>
      </p:sp>
      <p:sp>
        <p:nvSpPr>
          <p:cNvPr id="21528" name="Text Box 40"/>
          <p:cNvSpPr txBox="1">
            <a:spLocks noChangeArrowheads="1"/>
          </p:cNvSpPr>
          <p:nvPr/>
        </p:nvSpPr>
        <p:spPr bwMode="auto">
          <a:xfrm>
            <a:off x="529272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99,5</a:t>
            </a:r>
          </a:p>
        </p:txBody>
      </p:sp>
      <p:sp>
        <p:nvSpPr>
          <p:cNvPr id="21529" name="Text Box 41"/>
          <p:cNvSpPr txBox="1">
            <a:spLocks noChangeArrowheads="1"/>
          </p:cNvSpPr>
          <p:nvPr/>
        </p:nvSpPr>
        <p:spPr bwMode="auto">
          <a:xfrm>
            <a:off x="1958975" y="529431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1530" name="Text Box 42"/>
          <p:cNvSpPr txBox="1">
            <a:spLocks noChangeArrowheads="1"/>
          </p:cNvSpPr>
          <p:nvPr/>
        </p:nvSpPr>
        <p:spPr bwMode="auto">
          <a:xfrm>
            <a:off x="2533650" y="50847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21531" name="Text Box 43"/>
          <p:cNvSpPr txBox="1">
            <a:spLocks noChangeArrowheads="1"/>
          </p:cNvSpPr>
          <p:nvPr/>
        </p:nvSpPr>
        <p:spPr bwMode="auto">
          <a:xfrm>
            <a:off x="2987675" y="48688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11</a:t>
            </a:r>
          </a:p>
        </p:txBody>
      </p:sp>
      <p:sp>
        <p:nvSpPr>
          <p:cNvPr id="21532" name="Text Box 44"/>
          <p:cNvSpPr txBox="1">
            <a:spLocks noChangeArrowheads="1"/>
          </p:cNvSpPr>
          <p:nvPr/>
        </p:nvSpPr>
        <p:spPr bwMode="auto">
          <a:xfrm>
            <a:off x="3492500" y="45021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19</a:t>
            </a:r>
          </a:p>
        </p:txBody>
      </p:sp>
      <p:sp>
        <p:nvSpPr>
          <p:cNvPr id="21533" name="Text Box 45"/>
          <p:cNvSpPr txBox="1">
            <a:spLocks noChangeArrowheads="1"/>
          </p:cNvSpPr>
          <p:nvPr/>
        </p:nvSpPr>
        <p:spPr bwMode="auto">
          <a:xfrm>
            <a:off x="4065588" y="37893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31</a:t>
            </a:r>
          </a:p>
        </p:txBody>
      </p:sp>
      <p:sp>
        <p:nvSpPr>
          <p:cNvPr id="21534" name="Text Box 46"/>
          <p:cNvSpPr txBox="1">
            <a:spLocks noChangeArrowheads="1"/>
          </p:cNvSpPr>
          <p:nvPr/>
        </p:nvSpPr>
        <p:spPr bwMode="auto">
          <a:xfrm>
            <a:off x="4641850" y="270827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54</a:t>
            </a:r>
          </a:p>
        </p:txBody>
      </p:sp>
      <p:sp>
        <p:nvSpPr>
          <p:cNvPr id="21535" name="Text Box 47"/>
          <p:cNvSpPr txBox="1">
            <a:spLocks noChangeArrowheads="1"/>
          </p:cNvSpPr>
          <p:nvPr/>
        </p:nvSpPr>
        <p:spPr bwMode="auto">
          <a:xfrm>
            <a:off x="5292725" y="46529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21536" name="Text Box 48"/>
          <p:cNvSpPr txBox="1">
            <a:spLocks noChangeArrowheads="1"/>
          </p:cNvSpPr>
          <p:nvPr/>
        </p:nvSpPr>
        <p:spPr bwMode="auto">
          <a:xfrm>
            <a:off x="6011863" y="6021388"/>
            <a:ext cx="614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Nilai</a:t>
            </a:r>
          </a:p>
        </p:txBody>
      </p:sp>
      <p:sp>
        <p:nvSpPr>
          <p:cNvPr id="21537" name="Line 52"/>
          <p:cNvSpPr>
            <a:spLocks noChangeShapeType="1"/>
          </p:cNvSpPr>
          <p:nvPr/>
        </p:nvSpPr>
        <p:spPr bwMode="auto">
          <a:xfrm>
            <a:off x="1187450" y="27813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38" name="Text Box 53"/>
          <p:cNvSpPr txBox="1">
            <a:spLocks noChangeArrowheads="1"/>
          </p:cNvSpPr>
          <p:nvPr/>
        </p:nvSpPr>
        <p:spPr bwMode="auto">
          <a:xfrm>
            <a:off x="684213" y="25654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21539" name="Line 54"/>
          <p:cNvSpPr>
            <a:spLocks noChangeShapeType="1"/>
          </p:cNvSpPr>
          <p:nvPr/>
        </p:nvSpPr>
        <p:spPr bwMode="auto">
          <a:xfrm flipV="1">
            <a:off x="1547813" y="5661025"/>
            <a:ext cx="576262" cy="1444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40" name="Line 55"/>
          <p:cNvSpPr>
            <a:spLocks noChangeShapeType="1"/>
          </p:cNvSpPr>
          <p:nvPr/>
        </p:nvSpPr>
        <p:spPr bwMode="auto">
          <a:xfrm flipV="1">
            <a:off x="2124075" y="5445125"/>
            <a:ext cx="576263" cy="21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41" name="Line 56"/>
          <p:cNvSpPr>
            <a:spLocks noChangeShapeType="1"/>
          </p:cNvSpPr>
          <p:nvPr/>
        </p:nvSpPr>
        <p:spPr bwMode="auto">
          <a:xfrm flipV="1">
            <a:off x="2700338" y="5229225"/>
            <a:ext cx="576262" cy="21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42" name="Line 57"/>
          <p:cNvSpPr>
            <a:spLocks noChangeShapeType="1"/>
          </p:cNvSpPr>
          <p:nvPr/>
        </p:nvSpPr>
        <p:spPr bwMode="auto">
          <a:xfrm flipV="1">
            <a:off x="3276600" y="4868863"/>
            <a:ext cx="574675" cy="3603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43" name="Line 58"/>
          <p:cNvSpPr>
            <a:spLocks noChangeShapeType="1"/>
          </p:cNvSpPr>
          <p:nvPr/>
        </p:nvSpPr>
        <p:spPr bwMode="auto">
          <a:xfrm flipV="1">
            <a:off x="3851275" y="4149725"/>
            <a:ext cx="576263" cy="7191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44" name="Line 59"/>
          <p:cNvSpPr>
            <a:spLocks noChangeShapeType="1"/>
          </p:cNvSpPr>
          <p:nvPr/>
        </p:nvSpPr>
        <p:spPr bwMode="auto">
          <a:xfrm flipV="1">
            <a:off x="4427538" y="3068638"/>
            <a:ext cx="576262" cy="10810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45" name="Line 60"/>
          <p:cNvSpPr>
            <a:spLocks noChangeShapeType="1"/>
          </p:cNvSpPr>
          <p:nvPr/>
        </p:nvSpPr>
        <p:spPr bwMode="auto">
          <a:xfrm flipV="1">
            <a:off x="5003800" y="2781300"/>
            <a:ext cx="576263" cy="2873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46" name="Line 62"/>
          <p:cNvSpPr>
            <a:spLocks noChangeShapeType="1"/>
          </p:cNvSpPr>
          <p:nvPr/>
        </p:nvSpPr>
        <p:spPr bwMode="auto">
          <a:xfrm>
            <a:off x="2700338" y="54451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47" name="Line 63"/>
          <p:cNvSpPr>
            <a:spLocks noChangeShapeType="1"/>
          </p:cNvSpPr>
          <p:nvPr/>
        </p:nvSpPr>
        <p:spPr bwMode="auto">
          <a:xfrm>
            <a:off x="3276600" y="52292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48" name="Line 64"/>
          <p:cNvSpPr>
            <a:spLocks noChangeShapeType="1"/>
          </p:cNvSpPr>
          <p:nvPr/>
        </p:nvSpPr>
        <p:spPr bwMode="auto">
          <a:xfrm>
            <a:off x="3851275" y="48688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49" name="Line 65"/>
          <p:cNvSpPr>
            <a:spLocks noChangeShapeType="1"/>
          </p:cNvSpPr>
          <p:nvPr/>
        </p:nvSpPr>
        <p:spPr bwMode="auto">
          <a:xfrm>
            <a:off x="4427538" y="414972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50" name="Line 66"/>
          <p:cNvSpPr>
            <a:spLocks noChangeShapeType="1"/>
          </p:cNvSpPr>
          <p:nvPr/>
        </p:nvSpPr>
        <p:spPr bwMode="auto">
          <a:xfrm>
            <a:off x="5003800" y="3068638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51" name="Line 67"/>
          <p:cNvSpPr>
            <a:spLocks noChangeShapeType="1"/>
          </p:cNvSpPr>
          <p:nvPr/>
        </p:nvSpPr>
        <p:spPr bwMode="auto">
          <a:xfrm flipV="1">
            <a:off x="5580063" y="27813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52" name="Line 69"/>
          <p:cNvSpPr>
            <a:spLocks noChangeShapeType="1"/>
          </p:cNvSpPr>
          <p:nvPr/>
        </p:nvSpPr>
        <p:spPr bwMode="auto">
          <a:xfrm flipH="1">
            <a:off x="1258888" y="566102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53" name="Line 70"/>
          <p:cNvSpPr>
            <a:spLocks noChangeShapeType="1"/>
          </p:cNvSpPr>
          <p:nvPr/>
        </p:nvSpPr>
        <p:spPr bwMode="auto">
          <a:xfrm flipH="1">
            <a:off x="1258888" y="54451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54" name="Line 71"/>
          <p:cNvSpPr>
            <a:spLocks noChangeShapeType="1"/>
          </p:cNvSpPr>
          <p:nvPr/>
        </p:nvSpPr>
        <p:spPr bwMode="auto">
          <a:xfrm flipH="1">
            <a:off x="1258888" y="5229225"/>
            <a:ext cx="20177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55" name="Line 72"/>
          <p:cNvSpPr>
            <a:spLocks noChangeShapeType="1"/>
          </p:cNvSpPr>
          <p:nvPr/>
        </p:nvSpPr>
        <p:spPr bwMode="auto">
          <a:xfrm flipH="1">
            <a:off x="1258888" y="48688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56" name="Line 73"/>
          <p:cNvSpPr>
            <a:spLocks noChangeShapeType="1"/>
          </p:cNvSpPr>
          <p:nvPr/>
        </p:nvSpPr>
        <p:spPr bwMode="auto">
          <a:xfrm flipH="1">
            <a:off x="1258888" y="41497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57" name="Line 74"/>
          <p:cNvSpPr>
            <a:spLocks noChangeShapeType="1"/>
          </p:cNvSpPr>
          <p:nvPr/>
        </p:nvSpPr>
        <p:spPr bwMode="auto">
          <a:xfrm flipH="1">
            <a:off x="1258888" y="3068638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58" name="Line 75"/>
          <p:cNvSpPr>
            <a:spLocks noChangeShapeType="1"/>
          </p:cNvSpPr>
          <p:nvPr/>
        </p:nvSpPr>
        <p:spPr bwMode="auto">
          <a:xfrm>
            <a:off x="1258888" y="2781300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59" name="Line 76"/>
          <p:cNvSpPr>
            <a:spLocks noChangeShapeType="1"/>
          </p:cNvSpPr>
          <p:nvPr/>
        </p:nvSpPr>
        <p:spPr bwMode="auto">
          <a:xfrm>
            <a:off x="2124075" y="5661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60" name="Text Box 77"/>
          <p:cNvSpPr txBox="1">
            <a:spLocks noChangeArrowheads="1"/>
          </p:cNvSpPr>
          <p:nvPr/>
        </p:nvSpPr>
        <p:spPr bwMode="auto">
          <a:xfrm>
            <a:off x="468313" y="2133600"/>
            <a:ext cx="851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Ogif Frekuensi Kumulatif Kurang Dari Untuk Nilai Ujian Akhir Mata Kuliah Statistika</a:t>
            </a:r>
          </a:p>
        </p:txBody>
      </p:sp>
      <p:sp>
        <p:nvSpPr>
          <p:cNvPr id="21561" name="Text Box 78"/>
          <p:cNvSpPr txBox="1">
            <a:spLocks noChangeArrowheads="1"/>
          </p:cNvSpPr>
          <p:nvPr/>
        </p:nvSpPr>
        <p:spPr bwMode="auto">
          <a:xfrm>
            <a:off x="5651500" y="249237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4561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DISTRIBUSI FREKUENSI KUMULATIF LEBIH DARI</a:t>
            </a:r>
          </a:p>
        </p:txBody>
      </p:sp>
      <p:graphicFrame>
        <p:nvGraphicFramePr>
          <p:cNvPr id="45101" name="Group 45"/>
          <p:cNvGraphicFramePr>
            <a:graphicFrameLocks noGrp="1"/>
          </p:cNvGraphicFramePr>
          <p:nvPr>
            <p:ph type="tbl" idx="1"/>
          </p:nvPr>
        </p:nvGraphicFramePr>
        <p:xfrm>
          <a:off x="827088" y="2636838"/>
          <a:ext cx="7772400" cy="3290887"/>
        </p:xfrm>
        <a:graphic>
          <a:graphicData uri="http://schemas.openxmlformats.org/drawingml/2006/table">
            <a:tbl>
              <a:tblPr/>
              <a:tblGrid>
                <a:gridCol w="1296987"/>
                <a:gridCol w="2016125"/>
                <a:gridCol w="2516188"/>
                <a:gridCol w="1943100"/>
              </a:tblGrid>
              <a:tr h="70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Interval Kelas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Batas Kelas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Frekuensi Kumulatif Lebih Dari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Persen Kumulatif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89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87-99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8,5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21,5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34,5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47,5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60,5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73,5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86,5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99,5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88,33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81,66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68,33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808038" y="2060575"/>
            <a:ext cx="786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Distribusi Frekuensi Kumulatif Lebih Dari Untuk Nilai Ujian Akhir Mata Kuliah Statistika</a:t>
            </a:r>
          </a:p>
        </p:txBody>
      </p:sp>
    </p:spTree>
    <p:extLst>
      <p:ext uri="{BB962C8B-B14F-4D97-AF65-F5344CB8AC3E}">
        <p14:creationId xmlns:p14="http://schemas.microsoft.com/office/powerpoint/2010/main" val="29301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OGIF (lanjutan)</a:t>
            </a:r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1258888" y="26368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1258888" y="5805488"/>
            <a:ext cx="568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1187450" y="53006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1187450" y="47974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1187450" y="42926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1187450" y="37893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1187450" y="32845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827088" y="57340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684213" y="50847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684213" y="458152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684213" y="40767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684213" y="35734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684213" y="30686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 rot="-5400000">
            <a:off x="-579438" y="4102101"/>
            <a:ext cx="2176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Frekuensi Kumulatif</a:t>
            </a:r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1331913" y="573405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8,5</a:t>
            </a:r>
          </a:p>
        </p:txBody>
      </p:sp>
      <p:sp>
        <p:nvSpPr>
          <p:cNvPr id="22546" name="Text Box 20"/>
          <p:cNvSpPr txBox="1">
            <a:spLocks noChangeArrowheads="1"/>
          </p:cNvSpPr>
          <p:nvPr/>
        </p:nvSpPr>
        <p:spPr bwMode="auto">
          <a:xfrm>
            <a:off x="178117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21,5</a:t>
            </a:r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2484438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34,5</a:t>
            </a:r>
          </a:p>
        </p:txBody>
      </p:sp>
      <p:sp>
        <p:nvSpPr>
          <p:cNvPr id="22548" name="Text Box 22"/>
          <p:cNvSpPr txBox="1">
            <a:spLocks noChangeArrowheads="1"/>
          </p:cNvSpPr>
          <p:nvPr/>
        </p:nvSpPr>
        <p:spPr bwMode="auto">
          <a:xfrm>
            <a:off x="298767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47,5</a:t>
            </a:r>
          </a:p>
        </p:txBody>
      </p:sp>
      <p:sp>
        <p:nvSpPr>
          <p:cNvPr id="22549" name="Text Box 23"/>
          <p:cNvSpPr txBox="1">
            <a:spLocks noChangeArrowheads="1"/>
          </p:cNvSpPr>
          <p:nvPr/>
        </p:nvSpPr>
        <p:spPr bwMode="auto">
          <a:xfrm>
            <a:off x="3563938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60,5</a:t>
            </a:r>
          </a:p>
        </p:txBody>
      </p:sp>
      <p:sp>
        <p:nvSpPr>
          <p:cNvPr id="22550" name="Text Box 24"/>
          <p:cNvSpPr txBox="1">
            <a:spLocks noChangeArrowheads="1"/>
          </p:cNvSpPr>
          <p:nvPr/>
        </p:nvSpPr>
        <p:spPr bwMode="auto">
          <a:xfrm>
            <a:off x="4140200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73,5</a:t>
            </a:r>
          </a:p>
        </p:txBody>
      </p:sp>
      <p:sp>
        <p:nvSpPr>
          <p:cNvPr id="22551" name="Text Box 25"/>
          <p:cNvSpPr txBox="1">
            <a:spLocks noChangeArrowheads="1"/>
          </p:cNvSpPr>
          <p:nvPr/>
        </p:nvSpPr>
        <p:spPr bwMode="auto">
          <a:xfrm>
            <a:off x="4716463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86,5</a:t>
            </a:r>
          </a:p>
        </p:txBody>
      </p:sp>
      <p:sp>
        <p:nvSpPr>
          <p:cNvPr id="22552" name="Text Box 26"/>
          <p:cNvSpPr txBox="1">
            <a:spLocks noChangeArrowheads="1"/>
          </p:cNvSpPr>
          <p:nvPr/>
        </p:nvSpPr>
        <p:spPr bwMode="auto">
          <a:xfrm>
            <a:off x="529272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99,5</a:t>
            </a:r>
          </a:p>
        </p:txBody>
      </p:sp>
      <p:sp>
        <p:nvSpPr>
          <p:cNvPr id="22553" name="Text Box 27"/>
          <p:cNvSpPr txBox="1">
            <a:spLocks noChangeArrowheads="1"/>
          </p:cNvSpPr>
          <p:nvPr/>
        </p:nvSpPr>
        <p:spPr bwMode="auto">
          <a:xfrm>
            <a:off x="1331913" y="24209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22554" name="Text Box 28"/>
          <p:cNvSpPr txBox="1">
            <a:spLocks noChangeArrowheads="1"/>
          </p:cNvSpPr>
          <p:nvPr/>
        </p:nvSpPr>
        <p:spPr bwMode="auto">
          <a:xfrm>
            <a:off x="1979613" y="25654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57</a:t>
            </a:r>
          </a:p>
        </p:txBody>
      </p:sp>
      <p:sp>
        <p:nvSpPr>
          <p:cNvPr id="22555" name="Text Box 29"/>
          <p:cNvSpPr txBox="1">
            <a:spLocks noChangeArrowheads="1"/>
          </p:cNvSpPr>
          <p:nvPr/>
        </p:nvSpPr>
        <p:spPr bwMode="auto">
          <a:xfrm>
            <a:off x="2555875" y="27813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53</a:t>
            </a:r>
          </a:p>
        </p:txBody>
      </p:sp>
      <p:sp>
        <p:nvSpPr>
          <p:cNvPr id="22556" name="Text Box 30"/>
          <p:cNvSpPr txBox="1">
            <a:spLocks noChangeArrowheads="1"/>
          </p:cNvSpPr>
          <p:nvPr/>
        </p:nvSpPr>
        <p:spPr bwMode="auto">
          <a:xfrm>
            <a:off x="3132138" y="2997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49</a:t>
            </a:r>
          </a:p>
        </p:txBody>
      </p:sp>
      <p:sp>
        <p:nvSpPr>
          <p:cNvPr id="22557" name="Text Box 31"/>
          <p:cNvSpPr txBox="1">
            <a:spLocks noChangeArrowheads="1"/>
          </p:cNvSpPr>
          <p:nvPr/>
        </p:nvSpPr>
        <p:spPr bwMode="auto">
          <a:xfrm>
            <a:off x="3708400" y="33575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41</a:t>
            </a:r>
          </a:p>
        </p:txBody>
      </p:sp>
      <p:sp>
        <p:nvSpPr>
          <p:cNvPr id="22558" name="Text Box 32"/>
          <p:cNvSpPr txBox="1">
            <a:spLocks noChangeArrowheads="1"/>
          </p:cNvSpPr>
          <p:nvPr/>
        </p:nvSpPr>
        <p:spPr bwMode="auto">
          <a:xfrm>
            <a:off x="4284663" y="393382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29</a:t>
            </a:r>
          </a:p>
        </p:txBody>
      </p:sp>
      <p:sp>
        <p:nvSpPr>
          <p:cNvPr id="22559" name="Text Box 33"/>
          <p:cNvSpPr txBox="1">
            <a:spLocks noChangeArrowheads="1"/>
          </p:cNvSpPr>
          <p:nvPr/>
        </p:nvSpPr>
        <p:spPr bwMode="auto">
          <a:xfrm>
            <a:off x="4932363" y="508476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22560" name="Text Box 34"/>
          <p:cNvSpPr txBox="1">
            <a:spLocks noChangeArrowheads="1"/>
          </p:cNvSpPr>
          <p:nvPr/>
        </p:nvSpPr>
        <p:spPr bwMode="auto">
          <a:xfrm>
            <a:off x="6011863" y="6021388"/>
            <a:ext cx="614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Nilai</a:t>
            </a:r>
          </a:p>
        </p:txBody>
      </p:sp>
      <p:sp>
        <p:nvSpPr>
          <p:cNvPr id="22561" name="Line 35"/>
          <p:cNvSpPr>
            <a:spLocks noChangeShapeType="1"/>
          </p:cNvSpPr>
          <p:nvPr/>
        </p:nvSpPr>
        <p:spPr bwMode="auto">
          <a:xfrm>
            <a:off x="1187450" y="27813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62" name="Text Box 36"/>
          <p:cNvSpPr txBox="1">
            <a:spLocks noChangeArrowheads="1"/>
          </p:cNvSpPr>
          <p:nvPr/>
        </p:nvSpPr>
        <p:spPr bwMode="auto">
          <a:xfrm>
            <a:off x="684213" y="25654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22563" name="Line 44"/>
          <p:cNvSpPr>
            <a:spLocks noChangeShapeType="1"/>
          </p:cNvSpPr>
          <p:nvPr/>
        </p:nvSpPr>
        <p:spPr bwMode="auto">
          <a:xfrm>
            <a:off x="2700338" y="3141663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64" name="Line 45"/>
          <p:cNvSpPr>
            <a:spLocks noChangeShapeType="1"/>
          </p:cNvSpPr>
          <p:nvPr/>
        </p:nvSpPr>
        <p:spPr bwMode="auto">
          <a:xfrm>
            <a:off x="3276600" y="3357563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65" name="Line 46"/>
          <p:cNvSpPr>
            <a:spLocks noChangeShapeType="1"/>
          </p:cNvSpPr>
          <p:nvPr/>
        </p:nvSpPr>
        <p:spPr bwMode="auto">
          <a:xfrm>
            <a:off x="3851275" y="3716338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66" name="Line 47"/>
          <p:cNvSpPr>
            <a:spLocks noChangeShapeType="1"/>
          </p:cNvSpPr>
          <p:nvPr/>
        </p:nvSpPr>
        <p:spPr bwMode="auto">
          <a:xfrm>
            <a:off x="4427538" y="436562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67" name="Line 48"/>
          <p:cNvSpPr>
            <a:spLocks noChangeShapeType="1"/>
          </p:cNvSpPr>
          <p:nvPr/>
        </p:nvSpPr>
        <p:spPr bwMode="auto">
          <a:xfrm>
            <a:off x="5003800" y="55165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68" name="Line 51"/>
          <p:cNvSpPr>
            <a:spLocks noChangeShapeType="1"/>
          </p:cNvSpPr>
          <p:nvPr/>
        </p:nvSpPr>
        <p:spPr bwMode="auto">
          <a:xfrm flipH="1">
            <a:off x="1258888" y="5516563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69" name="Line 52"/>
          <p:cNvSpPr>
            <a:spLocks noChangeShapeType="1"/>
          </p:cNvSpPr>
          <p:nvPr/>
        </p:nvSpPr>
        <p:spPr bwMode="auto">
          <a:xfrm flipH="1">
            <a:off x="1258888" y="43656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70" name="Line 53"/>
          <p:cNvSpPr>
            <a:spLocks noChangeShapeType="1"/>
          </p:cNvSpPr>
          <p:nvPr/>
        </p:nvSpPr>
        <p:spPr bwMode="auto">
          <a:xfrm flipH="1">
            <a:off x="1258888" y="3357563"/>
            <a:ext cx="20177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71" name="Line 54"/>
          <p:cNvSpPr>
            <a:spLocks noChangeShapeType="1"/>
          </p:cNvSpPr>
          <p:nvPr/>
        </p:nvSpPr>
        <p:spPr bwMode="auto">
          <a:xfrm flipH="1">
            <a:off x="1258888" y="31416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72" name="Line 55"/>
          <p:cNvSpPr>
            <a:spLocks noChangeShapeType="1"/>
          </p:cNvSpPr>
          <p:nvPr/>
        </p:nvSpPr>
        <p:spPr bwMode="auto">
          <a:xfrm flipH="1">
            <a:off x="1258888" y="292417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73" name="Line 56"/>
          <p:cNvSpPr>
            <a:spLocks noChangeShapeType="1"/>
          </p:cNvSpPr>
          <p:nvPr/>
        </p:nvSpPr>
        <p:spPr bwMode="auto">
          <a:xfrm>
            <a:off x="1258888" y="27813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74" name="Line 57"/>
          <p:cNvSpPr>
            <a:spLocks noChangeShapeType="1"/>
          </p:cNvSpPr>
          <p:nvPr/>
        </p:nvSpPr>
        <p:spPr bwMode="auto">
          <a:xfrm>
            <a:off x="2124075" y="2924175"/>
            <a:ext cx="0" cy="2881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75" name="Text Box 58"/>
          <p:cNvSpPr txBox="1">
            <a:spLocks noChangeArrowheads="1"/>
          </p:cNvSpPr>
          <p:nvPr/>
        </p:nvSpPr>
        <p:spPr bwMode="auto">
          <a:xfrm>
            <a:off x="468313" y="2133600"/>
            <a:ext cx="8334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Ogif Frekuensi Kumulatif Lebih Dari Untuk Nilai Ujian Akhir Mata Kuliah Statistika</a:t>
            </a:r>
          </a:p>
        </p:txBody>
      </p:sp>
      <p:sp>
        <p:nvSpPr>
          <p:cNvPr id="22576" name="Line 59"/>
          <p:cNvSpPr>
            <a:spLocks noChangeShapeType="1"/>
          </p:cNvSpPr>
          <p:nvPr/>
        </p:nvSpPr>
        <p:spPr bwMode="auto">
          <a:xfrm flipV="1">
            <a:off x="1547813" y="27813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77" name="Line 60"/>
          <p:cNvSpPr>
            <a:spLocks noChangeShapeType="1"/>
          </p:cNvSpPr>
          <p:nvPr/>
        </p:nvSpPr>
        <p:spPr bwMode="auto">
          <a:xfrm>
            <a:off x="1258888" y="3716338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78" name="Line 61"/>
          <p:cNvSpPr>
            <a:spLocks noChangeShapeType="1"/>
          </p:cNvSpPr>
          <p:nvPr/>
        </p:nvSpPr>
        <p:spPr bwMode="auto">
          <a:xfrm flipH="1" flipV="1">
            <a:off x="5003800" y="5516563"/>
            <a:ext cx="576263" cy="288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79" name="Line 62"/>
          <p:cNvSpPr>
            <a:spLocks noChangeShapeType="1"/>
          </p:cNvSpPr>
          <p:nvPr/>
        </p:nvSpPr>
        <p:spPr bwMode="auto">
          <a:xfrm>
            <a:off x="1547813" y="2781300"/>
            <a:ext cx="576262" cy="142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80" name="Line 63"/>
          <p:cNvSpPr>
            <a:spLocks noChangeShapeType="1"/>
          </p:cNvSpPr>
          <p:nvPr/>
        </p:nvSpPr>
        <p:spPr bwMode="auto">
          <a:xfrm>
            <a:off x="2124075" y="2924175"/>
            <a:ext cx="576263" cy="2174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81" name="Line 64"/>
          <p:cNvSpPr>
            <a:spLocks noChangeShapeType="1"/>
          </p:cNvSpPr>
          <p:nvPr/>
        </p:nvSpPr>
        <p:spPr bwMode="auto">
          <a:xfrm>
            <a:off x="2700338" y="3141663"/>
            <a:ext cx="576262" cy="21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82" name="Line 65"/>
          <p:cNvSpPr>
            <a:spLocks noChangeShapeType="1"/>
          </p:cNvSpPr>
          <p:nvPr/>
        </p:nvSpPr>
        <p:spPr bwMode="auto">
          <a:xfrm>
            <a:off x="3276600" y="3357563"/>
            <a:ext cx="574675" cy="3587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83" name="Line 66"/>
          <p:cNvSpPr>
            <a:spLocks noChangeShapeType="1"/>
          </p:cNvSpPr>
          <p:nvPr/>
        </p:nvSpPr>
        <p:spPr bwMode="auto">
          <a:xfrm>
            <a:off x="3851275" y="3716338"/>
            <a:ext cx="576263" cy="6492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84" name="Line 67"/>
          <p:cNvSpPr>
            <a:spLocks noChangeShapeType="1"/>
          </p:cNvSpPr>
          <p:nvPr/>
        </p:nvSpPr>
        <p:spPr bwMode="auto">
          <a:xfrm>
            <a:off x="4427538" y="4365625"/>
            <a:ext cx="576262" cy="11509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94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2275" y="6227763"/>
            <a:ext cx="3375025" cy="344487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sz="1800" smtClean="0"/>
              <a:t>What is Meant by Statistics?</a:t>
            </a:r>
            <a:endParaRPr lang="en-US" sz="1800" smtClean="0">
              <a:solidFill>
                <a:srgbClr val="006633"/>
              </a:solidFill>
            </a:endParaRPr>
          </a:p>
        </p:txBody>
      </p:sp>
      <p:graphicFrame>
        <p:nvGraphicFramePr>
          <p:cNvPr id="2050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676400" y="4064000"/>
          <a:ext cx="521970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Flash Document" r:id="rId3" imgW="5514840" imgH="1983240" progId="Flash.Movie">
                  <p:embed/>
                </p:oleObj>
              </mc:Choice>
              <mc:Fallback>
                <p:oleObj name="Flash Document" r:id="rId3" imgW="5514840" imgH="198324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64000"/>
                        <a:ext cx="5219700" cy="187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13013" y="912813"/>
            <a:ext cx="38989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993300"/>
                </a:solidFill>
              </a:rPr>
              <a:t>Statistics </a:t>
            </a:r>
            <a:r>
              <a:rPr lang="en-US" sz="2800" i="0">
                <a:solidFill>
                  <a:srgbClr val="993300"/>
                </a:solidFill>
              </a:rPr>
              <a:t>is the science of collecting, organizing, presenting, analyzing, and interpreting numerical data to assist in making more effective decisions.</a:t>
            </a:r>
            <a:r>
              <a:rPr lang="en-US" sz="2800">
                <a:solidFill>
                  <a:srgbClr val="993300"/>
                </a:solidFill>
              </a:rPr>
              <a:t> </a:t>
            </a:r>
          </a:p>
        </p:txBody>
      </p:sp>
      <p:graphicFrame>
        <p:nvGraphicFramePr>
          <p:cNvPr id="2051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658938" y="368300"/>
          <a:ext cx="5464175" cy="436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Flash Document" r:id="rId5" imgW="3844440" imgH="3637440" progId="Flash.Movie">
                  <p:embed/>
                </p:oleObj>
              </mc:Choice>
              <mc:Fallback>
                <p:oleObj name="Flash Document" r:id="rId5" imgW="3844440" imgH="363744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368300"/>
                        <a:ext cx="5464175" cy="436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4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OGIF (lanjutan)</a:t>
            </a: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1258888" y="26368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1258888" y="5805488"/>
            <a:ext cx="568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1187450" y="53006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1187450" y="47974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1187450" y="42926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1187450" y="37893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1187450" y="32845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827088" y="57340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684213" y="50847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684213" y="458152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684213" y="40767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684213" y="35734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684213" y="30686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 rot="-5400000">
            <a:off x="-579438" y="4102101"/>
            <a:ext cx="2176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Frekuensi Kumulatif</a:t>
            </a: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1331913" y="573405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8,5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178117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21,5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2484438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34,5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298767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47,5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3563938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60,5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4140200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73,5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4716463" y="5734050"/>
            <a:ext cx="63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86,5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5292725" y="5942013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99,5</a:t>
            </a:r>
          </a:p>
        </p:txBody>
      </p:sp>
      <p:sp>
        <p:nvSpPr>
          <p:cNvPr id="23577" name="Text Box 33"/>
          <p:cNvSpPr txBox="1">
            <a:spLocks noChangeArrowheads="1"/>
          </p:cNvSpPr>
          <p:nvPr/>
        </p:nvSpPr>
        <p:spPr bwMode="auto">
          <a:xfrm>
            <a:off x="6011863" y="6021388"/>
            <a:ext cx="614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Nilai</a:t>
            </a:r>
          </a:p>
        </p:txBody>
      </p:sp>
      <p:sp>
        <p:nvSpPr>
          <p:cNvPr id="23578" name="Line 34"/>
          <p:cNvSpPr>
            <a:spLocks noChangeShapeType="1"/>
          </p:cNvSpPr>
          <p:nvPr/>
        </p:nvSpPr>
        <p:spPr bwMode="auto">
          <a:xfrm>
            <a:off x="1187450" y="27813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79" name="Text Box 35"/>
          <p:cNvSpPr txBox="1">
            <a:spLocks noChangeArrowheads="1"/>
          </p:cNvSpPr>
          <p:nvPr/>
        </p:nvSpPr>
        <p:spPr bwMode="auto">
          <a:xfrm>
            <a:off x="684213" y="25654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23580" name="Line 36"/>
          <p:cNvSpPr>
            <a:spLocks noChangeShapeType="1"/>
          </p:cNvSpPr>
          <p:nvPr/>
        </p:nvSpPr>
        <p:spPr bwMode="auto">
          <a:xfrm flipV="1">
            <a:off x="1547813" y="5661025"/>
            <a:ext cx="576262" cy="1444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81" name="Line 37"/>
          <p:cNvSpPr>
            <a:spLocks noChangeShapeType="1"/>
          </p:cNvSpPr>
          <p:nvPr/>
        </p:nvSpPr>
        <p:spPr bwMode="auto">
          <a:xfrm flipV="1">
            <a:off x="2124075" y="5445125"/>
            <a:ext cx="576263" cy="21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82" name="Line 38"/>
          <p:cNvSpPr>
            <a:spLocks noChangeShapeType="1"/>
          </p:cNvSpPr>
          <p:nvPr/>
        </p:nvSpPr>
        <p:spPr bwMode="auto">
          <a:xfrm flipV="1">
            <a:off x="2700338" y="5229225"/>
            <a:ext cx="576262" cy="21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83" name="Line 39"/>
          <p:cNvSpPr>
            <a:spLocks noChangeShapeType="1"/>
          </p:cNvSpPr>
          <p:nvPr/>
        </p:nvSpPr>
        <p:spPr bwMode="auto">
          <a:xfrm flipV="1">
            <a:off x="3276600" y="4868863"/>
            <a:ext cx="574675" cy="3603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84" name="Line 40"/>
          <p:cNvSpPr>
            <a:spLocks noChangeShapeType="1"/>
          </p:cNvSpPr>
          <p:nvPr/>
        </p:nvSpPr>
        <p:spPr bwMode="auto">
          <a:xfrm flipV="1">
            <a:off x="3851275" y="4149725"/>
            <a:ext cx="576263" cy="7191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85" name="Line 41"/>
          <p:cNvSpPr>
            <a:spLocks noChangeShapeType="1"/>
          </p:cNvSpPr>
          <p:nvPr/>
        </p:nvSpPr>
        <p:spPr bwMode="auto">
          <a:xfrm flipV="1">
            <a:off x="4427538" y="3068638"/>
            <a:ext cx="576262" cy="10810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86" name="Line 42"/>
          <p:cNvSpPr>
            <a:spLocks noChangeShapeType="1"/>
          </p:cNvSpPr>
          <p:nvPr/>
        </p:nvSpPr>
        <p:spPr bwMode="auto">
          <a:xfrm flipV="1">
            <a:off x="5003800" y="2781300"/>
            <a:ext cx="576263" cy="2873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87" name="Text Box 57"/>
          <p:cNvSpPr txBox="1">
            <a:spLocks noChangeArrowheads="1"/>
          </p:cNvSpPr>
          <p:nvPr/>
        </p:nvSpPr>
        <p:spPr bwMode="auto">
          <a:xfrm>
            <a:off x="427329" y="1487269"/>
            <a:ext cx="7352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 err="1"/>
              <a:t>Ogif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</a:t>
            </a:r>
            <a:r>
              <a:rPr lang="id-ID" dirty="0" smtClean="0"/>
              <a:t>kurang dan lebih da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endParaRPr lang="id-ID" dirty="0" smtClean="0"/>
          </a:p>
          <a:p>
            <a:r>
              <a:rPr lang="en-US" dirty="0" smtClean="0"/>
              <a:t>Mata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Statistika</a:t>
            </a:r>
            <a:endParaRPr lang="en-US" dirty="0"/>
          </a:p>
        </p:txBody>
      </p:sp>
      <p:sp>
        <p:nvSpPr>
          <p:cNvPr id="23588" name="Line 59"/>
          <p:cNvSpPr>
            <a:spLocks noChangeShapeType="1"/>
          </p:cNvSpPr>
          <p:nvPr/>
        </p:nvSpPr>
        <p:spPr bwMode="auto">
          <a:xfrm flipH="1" flipV="1">
            <a:off x="5003800" y="5516563"/>
            <a:ext cx="576263" cy="288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89" name="Line 60"/>
          <p:cNvSpPr>
            <a:spLocks noChangeShapeType="1"/>
          </p:cNvSpPr>
          <p:nvPr/>
        </p:nvSpPr>
        <p:spPr bwMode="auto">
          <a:xfrm>
            <a:off x="1547813" y="2781300"/>
            <a:ext cx="576262" cy="142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90" name="Line 61"/>
          <p:cNvSpPr>
            <a:spLocks noChangeShapeType="1"/>
          </p:cNvSpPr>
          <p:nvPr/>
        </p:nvSpPr>
        <p:spPr bwMode="auto">
          <a:xfrm>
            <a:off x="2124075" y="2924175"/>
            <a:ext cx="576263" cy="2174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91" name="Line 62"/>
          <p:cNvSpPr>
            <a:spLocks noChangeShapeType="1"/>
          </p:cNvSpPr>
          <p:nvPr/>
        </p:nvSpPr>
        <p:spPr bwMode="auto">
          <a:xfrm>
            <a:off x="2700338" y="3141663"/>
            <a:ext cx="576262" cy="21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92" name="Line 63"/>
          <p:cNvSpPr>
            <a:spLocks noChangeShapeType="1"/>
          </p:cNvSpPr>
          <p:nvPr/>
        </p:nvSpPr>
        <p:spPr bwMode="auto">
          <a:xfrm>
            <a:off x="3276600" y="3357563"/>
            <a:ext cx="574675" cy="3587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93" name="Line 64"/>
          <p:cNvSpPr>
            <a:spLocks noChangeShapeType="1"/>
          </p:cNvSpPr>
          <p:nvPr/>
        </p:nvSpPr>
        <p:spPr bwMode="auto">
          <a:xfrm>
            <a:off x="3851275" y="3716338"/>
            <a:ext cx="576263" cy="6492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94" name="Line 65"/>
          <p:cNvSpPr>
            <a:spLocks noChangeShapeType="1"/>
          </p:cNvSpPr>
          <p:nvPr/>
        </p:nvSpPr>
        <p:spPr bwMode="auto">
          <a:xfrm>
            <a:off x="4427538" y="4365625"/>
            <a:ext cx="576262" cy="11509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595" name="Text Box 67"/>
          <p:cNvSpPr txBox="1">
            <a:spLocks noChangeArrowheads="1"/>
          </p:cNvSpPr>
          <p:nvPr/>
        </p:nvSpPr>
        <p:spPr bwMode="auto">
          <a:xfrm>
            <a:off x="5651500" y="2852738"/>
            <a:ext cx="2414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kurva ogif kurang dari</a:t>
            </a:r>
          </a:p>
        </p:txBody>
      </p:sp>
      <p:sp>
        <p:nvSpPr>
          <p:cNvPr id="23596" name="Text Box 68"/>
          <p:cNvSpPr txBox="1">
            <a:spLocks noChangeArrowheads="1"/>
          </p:cNvSpPr>
          <p:nvPr/>
        </p:nvSpPr>
        <p:spPr bwMode="auto">
          <a:xfrm>
            <a:off x="1692275" y="2492375"/>
            <a:ext cx="2195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kurva ogif lebih dari</a:t>
            </a:r>
          </a:p>
        </p:txBody>
      </p:sp>
    </p:spTree>
    <p:extLst>
      <p:ext uri="{BB962C8B-B14F-4D97-AF65-F5344CB8AC3E}">
        <p14:creationId xmlns:p14="http://schemas.microsoft.com/office/powerpoint/2010/main" val="13592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2390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Cross Tables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01000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Cross Tables </a:t>
            </a:r>
            <a:r>
              <a:rPr lang="en-US" dirty="0" smtClean="0"/>
              <a:t>(or contingency tables) list the number of observations for every combination of values for two categorical or ordinal variables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there are  </a:t>
            </a:r>
            <a:r>
              <a:rPr lang="en-US" i="1" dirty="0" smtClean="0"/>
              <a:t>r</a:t>
            </a:r>
            <a:r>
              <a:rPr lang="en-US" dirty="0" smtClean="0"/>
              <a:t>  categories for the first variable (rows) and  </a:t>
            </a:r>
            <a:r>
              <a:rPr lang="en-US" i="1" dirty="0" smtClean="0"/>
              <a:t>c</a:t>
            </a:r>
            <a:r>
              <a:rPr lang="en-US" dirty="0" smtClean="0"/>
              <a:t>  categories for the second variable (columns), the table is called an  </a:t>
            </a:r>
            <a:r>
              <a:rPr lang="en-US" i="1" dirty="0" smtClean="0"/>
              <a:t>r</a:t>
            </a:r>
            <a:r>
              <a:rPr lang="en-US" dirty="0" smtClean="0"/>
              <a:t> x </a:t>
            </a:r>
            <a:r>
              <a:rPr lang="en-US" i="1" dirty="0" smtClean="0"/>
              <a:t>c</a:t>
            </a:r>
            <a:r>
              <a:rPr lang="en-US" dirty="0" smtClean="0"/>
              <a:t>  cross table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09600" y="1828800"/>
            <a:ext cx="802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3493" name="Text Box 12"/>
          <p:cNvSpPr txBox="1">
            <a:spLocks noChangeArrowheads="1"/>
          </p:cNvSpPr>
          <p:nvPr/>
        </p:nvSpPr>
        <p:spPr bwMode="auto">
          <a:xfrm>
            <a:off x="228600" y="5715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60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200400" y="2133600"/>
            <a:ext cx="3505200" cy="609600"/>
          </a:xfrm>
          <a:prstGeom prst="rect">
            <a:avLst/>
          </a:prstGeom>
          <a:solidFill>
            <a:srgbClr val="FFF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Side-by-Side Chart Example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7010400" cy="533400"/>
          </a:xfrm>
        </p:spPr>
        <p:txBody>
          <a:bodyPr/>
          <a:lstStyle/>
          <a:p>
            <a:pPr eaLnBrk="1" hangingPunct="1"/>
            <a:r>
              <a:rPr lang="en-US" sz="2300" smtClean="0"/>
              <a:t>Sales by quarter for three sales territories: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828800" y="2514600"/>
          <a:ext cx="6448425" cy="397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Chart" r:id="rId3" imgW="5524610" imgH="3410071" progId="MSGraph.Chart.8">
                  <p:embed followColorScheme="full"/>
                </p:oleObj>
              </mc:Choice>
              <mc:Fallback>
                <p:oleObj name="Chart" r:id="rId3" imgW="5524610" imgH="341007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6448425" cy="397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495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9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7"/>
          <p:cNvSpPr>
            <a:spLocks noGrp="1" noChangeArrowheads="1"/>
          </p:cNvSpPr>
          <p:nvPr>
            <p:ph type="title"/>
          </p:nvPr>
        </p:nvSpPr>
        <p:spPr>
          <a:xfrm>
            <a:off x="1227138" y="304800"/>
            <a:ext cx="7383462" cy="9906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Graphing </a:t>
            </a:r>
            <a:br>
              <a:rPr lang="en-US" smtClean="0"/>
            </a:br>
            <a:r>
              <a:rPr lang="en-US" smtClean="0"/>
              <a:t>Multivariate Categorical Data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Side by side bar charts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  <p:graphicFrame>
        <p:nvGraphicFramePr>
          <p:cNvPr id="65541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2209800"/>
          <a:ext cx="7086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Worksheet" r:id="rId3" imgW="7086600" imgH="5029200" progId="Excel.Sheet.8">
                  <p:embed/>
                </p:oleObj>
              </mc:Choice>
              <mc:Fallback>
                <p:oleObj name="Worksheet" r:id="rId3" imgW="7086600" imgH="5029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7086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9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424936" cy="587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757" y="101441"/>
            <a:ext cx="72390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dirty="0" smtClean="0"/>
              <a:t>SINGLE </a:t>
            </a:r>
            <a:r>
              <a:rPr lang="en-US" dirty="0" smtClean="0"/>
              <a:t>Table Example</a:t>
            </a:r>
          </a:p>
        </p:txBody>
      </p:sp>
    </p:spTree>
    <p:extLst>
      <p:ext uri="{BB962C8B-B14F-4D97-AF65-F5344CB8AC3E}">
        <p14:creationId xmlns:p14="http://schemas.microsoft.com/office/powerpoint/2010/main" val="36205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2390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Cross Table Example</a:t>
            </a:r>
          </a:p>
        </p:txBody>
      </p:sp>
      <p:sp>
        <p:nvSpPr>
          <p:cNvPr id="64517" name="Line 6"/>
          <p:cNvSpPr>
            <a:spLocks noChangeShapeType="1"/>
          </p:cNvSpPr>
          <p:nvPr/>
        </p:nvSpPr>
        <p:spPr bwMode="auto">
          <a:xfrm>
            <a:off x="304800" y="3429000"/>
            <a:ext cx="8458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4518" name="Line 7"/>
          <p:cNvSpPr>
            <a:spLocks noChangeShapeType="1"/>
          </p:cNvSpPr>
          <p:nvPr/>
        </p:nvSpPr>
        <p:spPr bwMode="auto">
          <a:xfrm>
            <a:off x="1981200" y="2819400"/>
            <a:ext cx="0" cy="3276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4519" name="Line 8"/>
          <p:cNvSpPr>
            <a:spLocks noChangeShapeType="1"/>
          </p:cNvSpPr>
          <p:nvPr/>
        </p:nvSpPr>
        <p:spPr bwMode="auto">
          <a:xfrm>
            <a:off x="3962400" y="2819400"/>
            <a:ext cx="0" cy="3276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>
            <a:off x="5791200" y="2819400"/>
            <a:ext cx="0" cy="3276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4523" name="Text Box 12"/>
          <p:cNvSpPr txBox="1">
            <a:spLocks noChangeArrowheads="1"/>
          </p:cNvSpPr>
          <p:nvPr/>
        </p:nvSpPr>
        <p:spPr bwMode="auto">
          <a:xfrm>
            <a:off x="228600" y="5715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0" y="1340768"/>
            <a:ext cx="83176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3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Task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Cari 100 data tentang harga saham, atau laba perusahaan, atau indeks kewirausahaan negara dunia, indeks pengembangan manusia (HDI), dst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Usahakan data diambil dari kelompok yang berbeda (tahun, tempat, jenis usaha, pemilikan, dsb)</a:t>
            </a:r>
          </a:p>
          <a:p>
            <a:r>
              <a:rPr lang="id-ID" dirty="0" smtClean="0"/>
              <a:t>Buat tabel frekuensi dengan rumus H.A. Sturgess</a:t>
            </a:r>
          </a:p>
          <a:p>
            <a:r>
              <a:rPr lang="id-ID" dirty="0" smtClean="0"/>
              <a:t>Tentukan nilai maksimum, minimum, mean, sd, range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596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id-ID" sz="4400" b="1" dirty="0" smtClean="0"/>
              <a:t>TENDENSI SENTRAL</a:t>
            </a:r>
            <a:endParaRPr 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40574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Pengertian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Merupakan ukuran yang dapat mewakili data secara keseluruhan. Artinya, jika keseluruhan nilai yang ada dalam data tersebut diurutkan besarnya dan selanjutnya dimasukkan nilai rata-rata ke dalamnya, nilai rata-rata tersebut memiliki kecenderungan terletak di urutan paling tengah.</a:t>
            </a:r>
          </a:p>
        </p:txBody>
      </p:sp>
    </p:spTree>
    <p:extLst>
      <p:ext uri="{BB962C8B-B14F-4D97-AF65-F5344CB8AC3E}">
        <p14:creationId xmlns:p14="http://schemas.microsoft.com/office/powerpoint/2010/main" val="14874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dirty="0"/>
              <a:t>Rata-rata </a:t>
            </a:r>
            <a:r>
              <a:rPr lang="en-US" sz="1800" dirty="0" err="1"/>
              <a:t>Hitung</a:t>
            </a:r>
            <a:r>
              <a:rPr lang="en-US" sz="1800" dirty="0"/>
              <a:t> (Mean)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	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rata-rata </a:t>
            </a:r>
            <a:r>
              <a:rPr lang="en-US" sz="1800" dirty="0" err="1"/>
              <a:t>dari</a:t>
            </a:r>
            <a:r>
              <a:rPr lang="en-US" sz="1800" dirty="0"/>
              <a:t> data-data yang </a:t>
            </a:r>
            <a:r>
              <a:rPr lang="en-US" sz="1800" dirty="0" err="1"/>
              <a:t>ada</a:t>
            </a:r>
            <a:r>
              <a:rPr lang="en-US" sz="1800" dirty="0" smtClean="0"/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	</a:t>
            </a:r>
            <a:endParaRPr lang="en-US" sz="1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	- Mean </a:t>
            </a:r>
            <a:r>
              <a:rPr lang="en-US" sz="1800" dirty="0" err="1"/>
              <a:t>untuk</a:t>
            </a:r>
            <a:r>
              <a:rPr lang="en-US" sz="1800" dirty="0"/>
              <a:t> data </a:t>
            </a:r>
            <a:r>
              <a:rPr lang="en-US" sz="1800" dirty="0" err="1" smtClean="0"/>
              <a:t>tunggal</a:t>
            </a:r>
            <a:endParaRPr lang="en-US" sz="1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	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	</a:t>
            </a:r>
            <a:endParaRPr lang="en-US" sz="1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- Mean </a:t>
            </a:r>
            <a:r>
              <a:rPr lang="en-US" sz="1800" dirty="0" err="1"/>
              <a:t>untuk</a:t>
            </a:r>
            <a:r>
              <a:rPr lang="en-US" sz="1800" dirty="0"/>
              <a:t> data </a:t>
            </a:r>
            <a:r>
              <a:rPr lang="en-US" sz="1800" dirty="0" err="1" smtClean="0"/>
              <a:t>berkelompok</a:t>
            </a:r>
            <a:endParaRPr lang="en-US" sz="1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		</a:t>
            </a:r>
            <a:r>
              <a:rPr lang="en-US" sz="1800" dirty="0" smtClean="0"/>
              <a:t>* </a:t>
            </a:r>
            <a:r>
              <a:rPr lang="en-US" sz="1800" dirty="0" err="1" smtClean="0"/>
              <a:t>Metode</a:t>
            </a:r>
            <a:r>
              <a:rPr lang="en-US" sz="1800" dirty="0" smtClean="0"/>
              <a:t> </a:t>
            </a:r>
            <a:r>
              <a:rPr lang="en-US" sz="1800" dirty="0" err="1" smtClean="0"/>
              <a:t>Biasa</a:t>
            </a:r>
            <a:endParaRPr lang="en-US" sz="1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		</a:t>
            </a:r>
            <a:endParaRPr lang="en-US" sz="1400" dirty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86000"/>
            <a:ext cx="3987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19" y="3209699"/>
            <a:ext cx="3373894" cy="65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221089"/>
            <a:ext cx="2695213" cy="8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67724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6021288"/>
            <a:ext cx="5738341" cy="496887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Who Uses Statistics?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519113" y="976313"/>
            <a:ext cx="371951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</a:pPr>
            <a:r>
              <a:rPr lang="en-US" sz="2800" b="0" i="0">
                <a:solidFill>
                  <a:schemeClr val="tx1"/>
                </a:solidFill>
              </a:rPr>
              <a:t>Statistical techniques are used extensively by marketing, accounting, quality control, consumers, professional sports people, hospital administrators, educators, politicians, physicians, and many others.</a:t>
            </a:r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4533900" y="1189038"/>
          <a:ext cx="39497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Flash Document" r:id="rId3" imgW="3949560" imgH="3708360" progId="Flash.Movie">
                  <p:embed/>
                </p:oleObj>
              </mc:Choice>
              <mc:Fallback>
                <p:oleObj name="Flash Document" r:id="rId3" imgW="3949560" imgH="370836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1189038"/>
                        <a:ext cx="3949700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9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45152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86800" cy="5043190"/>
          </a:xfrm>
        </p:spPr>
        <p:txBody>
          <a:bodyPr>
            <a:normAutofit/>
          </a:bodyPr>
          <a:lstStyle/>
          <a:p>
            <a:r>
              <a:rPr lang="id-ID" dirty="0"/>
              <a:t>Data tunggal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9 </a:t>
            </a:r>
            <a:r>
              <a:rPr lang="id-ID" dirty="0"/>
              <a:t>12 10 6 6 3 11</a:t>
            </a:r>
          </a:p>
          <a:p>
            <a:r>
              <a:rPr lang="id-ID" dirty="0" smtClean="0"/>
              <a:t>Data kelompok</a:t>
            </a:r>
          </a:p>
          <a:p>
            <a:pPr marL="0" indent="0">
              <a:buNone/>
            </a:pPr>
            <a:r>
              <a:rPr lang="id-ID" dirty="0"/>
              <a:t>	</a:t>
            </a:r>
            <a:endParaRPr lang="id-ID" dirty="0" smtClean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14632"/>
              </p:ext>
            </p:extLst>
          </p:nvPr>
        </p:nvGraphicFramePr>
        <p:xfrm>
          <a:off x="611560" y="2852937"/>
          <a:ext cx="7992886" cy="358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81"/>
                <a:gridCol w="1233801"/>
                <a:gridCol w="1233801"/>
                <a:gridCol w="1233801"/>
                <a:gridCol w="1233801"/>
                <a:gridCol w="1233801"/>
              </a:tblGrid>
              <a:tr h="72774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Kelas</a:t>
                      </a:r>
                      <a:r>
                        <a:rPr lang="id-ID" baseline="0" dirty="0" smtClean="0"/>
                        <a:t> Interval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Frekuensi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Frek kum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Batas</a:t>
                      </a:r>
                      <a:r>
                        <a:rPr lang="id-ID" baseline="0" dirty="0" smtClean="0"/>
                        <a:t> kelas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Mid</a:t>
                      </a:r>
                      <a:r>
                        <a:rPr lang="id-ID" baseline="0" dirty="0" smtClean="0"/>
                        <a:t> Point</a:t>
                      </a:r>
                    </a:p>
                    <a:p>
                      <a:pPr algn="ctr"/>
                      <a:r>
                        <a:rPr lang="id-ID" baseline="0" dirty="0" smtClean="0"/>
                        <a:t>(X)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FX</a:t>
                      </a:r>
                      <a:endParaRPr lang="id-ID" dirty="0"/>
                    </a:p>
                  </a:txBody>
                  <a:tcPr/>
                </a:tc>
              </a:tr>
              <a:tr h="41585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 – 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 x 1 = 4</a:t>
                      </a:r>
                      <a:endParaRPr lang="id-ID" dirty="0"/>
                    </a:p>
                  </a:txBody>
                  <a:tcPr/>
                </a:tc>
              </a:tr>
              <a:tr h="57161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 – 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8,8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 x 7 = 21</a:t>
                      </a:r>
                      <a:endParaRPr lang="id-ID" dirty="0"/>
                    </a:p>
                  </a:txBody>
                  <a:tcPr/>
                </a:tc>
              </a:tr>
              <a:tr h="72774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 – 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 x 10 = 20</a:t>
                      </a:r>
                      <a:endParaRPr lang="id-ID" dirty="0"/>
                    </a:p>
                  </a:txBody>
                  <a:tcPr/>
                </a:tc>
              </a:tr>
              <a:tr h="72774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12 - 14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 x 13 = 13</a:t>
                      </a:r>
                      <a:endParaRPr lang="id-ID" dirty="0"/>
                    </a:p>
                  </a:txBody>
                  <a:tcPr/>
                </a:tc>
              </a:tr>
              <a:tr h="415855"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 =7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∑FX = 58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4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800"/>
            <a:ext cx="7924800" cy="4495800"/>
          </a:xfrm>
        </p:spPr>
        <p:txBody>
          <a:bodyPr/>
          <a:lstStyle/>
          <a:p>
            <a:pPr marL="517525" indent="-517525" eaLnBrk="1" hangingPunct="1">
              <a:buSzTx/>
              <a:buFont typeface="Wingdings" pitchFamily="2" charset="2"/>
              <a:buAutoNum type="arabicPeriod" startAt="2"/>
            </a:pPr>
            <a:r>
              <a:rPr lang="en-US" sz="2400" smtClean="0">
                <a:solidFill>
                  <a:schemeClr val="hlink"/>
                </a:solidFill>
              </a:rPr>
              <a:t>Median</a:t>
            </a:r>
          </a:p>
          <a:p>
            <a:pPr marL="1141413" lvl="1" indent="-509588" eaLnBrk="1" hangingPunct="1"/>
            <a:r>
              <a:rPr lang="en-US" sz="2400" smtClean="0"/>
              <a:t>Merupakan suatu nilai yang terletak di tengah-tengah sekelompok data setelah data tersebut diurutkan dari yang terkecil sampai</a:t>
            </a:r>
            <a:r>
              <a:rPr lang="en-US" sz="2400" smtClean="0">
                <a:cs typeface="Times New Roman" pitchFamily="18" charset="0"/>
              </a:rPr>
              <a:t> terbesar.</a:t>
            </a:r>
          </a:p>
          <a:p>
            <a:pPr marL="1141413" lvl="1" indent="-509588" eaLnBrk="1" hangingPunct="1"/>
            <a:r>
              <a:rPr lang="en-US" sz="2400" smtClean="0">
                <a:cs typeface="Times New Roman" pitchFamily="18" charset="0"/>
              </a:rPr>
              <a:t>Suatu nilai yang membagi sekelompok data dengan jumlah yang sama besar.</a:t>
            </a:r>
          </a:p>
          <a:p>
            <a:pPr marL="1141413" lvl="1" indent="-509588" eaLnBrk="1" hangingPunct="1"/>
            <a:r>
              <a:rPr lang="en-US" sz="2400" smtClean="0">
                <a:cs typeface="Times New Roman" pitchFamily="18" charset="0"/>
              </a:rPr>
              <a:t>Untuk data ganjil, median merupakan nilai yang terletak di tengah sekumpulan data, yaitu di urutan ke-</a:t>
            </a:r>
          </a:p>
          <a:p>
            <a:pPr marL="1141413" lvl="1" indent="-509588" eaLnBrk="1" hangingPunct="1"/>
            <a:r>
              <a:rPr lang="en-US" sz="2400" smtClean="0">
                <a:cs typeface="Times New Roman" pitchFamily="18" charset="0"/>
              </a:rPr>
              <a:t>Untuk data genap, median merupakan rata-rata nilai yang terletak pada urutan ke-     dan 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36938" y="4943475"/>
          <a:ext cx="5492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6" name="Equation" r:id="rId4" imgW="209474" imgH="219186" progId="Equation.3">
                  <p:embed/>
                </p:oleObj>
              </mc:Choice>
              <mc:Fallback>
                <p:oleObj name="Equation" r:id="rId4" imgW="209474" imgH="2191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4943475"/>
                        <a:ext cx="5492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10350" y="4824413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7" name="Equation" r:id="rId6" imgW="114185" imgH="219186" progId="Equation.3">
                  <p:embed/>
                </p:oleObj>
              </mc:Choice>
              <mc:Fallback>
                <p:oleObj name="Equation" r:id="rId6" imgW="114185" imgH="2191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4824413"/>
                        <a:ext cx="1143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597775" y="5762625"/>
          <a:ext cx="685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8" name="Equation" r:id="rId8" imgW="304763" imgH="219186" progId="Equation.3">
                  <p:embed/>
                </p:oleObj>
              </mc:Choice>
              <mc:Fallback>
                <p:oleObj name="Equation" r:id="rId8" imgW="304763" imgH="2191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775" y="5762625"/>
                        <a:ext cx="685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457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200" b="1" dirty="0"/>
              <a:t>UKURAN TENDENSI SENTRAL (</a:t>
            </a:r>
            <a:r>
              <a:rPr lang="en-US" sz="3200" b="1" i="1" dirty="0"/>
              <a:t>CENTRAL TENDENCY MEASUREMENT</a:t>
            </a:r>
            <a:r>
              <a:rPr lang="en-US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715987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45152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86800" cy="5043190"/>
          </a:xfrm>
        </p:spPr>
        <p:txBody>
          <a:bodyPr>
            <a:normAutofit/>
          </a:bodyPr>
          <a:lstStyle/>
          <a:p>
            <a:r>
              <a:rPr lang="id-ID" dirty="0"/>
              <a:t>Data tunggal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9 12 10 6 6 6  3  11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	9 12 10 6 6 3 11</a:t>
            </a:r>
          </a:p>
          <a:p>
            <a:r>
              <a:rPr lang="id-ID" dirty="0" smtClean="0"/>
              <a:t>Data kelompok</a:t>
            </a:r>
          </a:p>
          <a:p>
            <a:pPr marL="0" indent="0">
              <a:buNone/>
            </a:pPr>
            <a:r>
              <a:rPr lang="id-ID" dirty="0"/>
              <a:t>	</a:t>
            </a:r>
            <a:endParaRPr lang="id-ID" dirty="0" smtClean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6846"/>
              </p:ext>
            </p:extLst>
          </p:nvPr>
        </p:nvGraphicFramePr>
        <p:xfrm>
          <a:off x="611560" y="3284984"/>
          <a:ext cx="7992886" cy="315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81"/>
                <a:gridCol w="1233801"/>
                <a:gridCol w="1233801"/>
                <a:gridCol w="1233801"/>
                <a:gridCol w="1233801"/>
                <a:gridCol w="1233801"/>
              </a:tblGrid>
              <a:tr h="525429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Kelas</a:t>
                      </a:r>
                      <a:r>
                        <a:rPr lang="id-ID" baseline="0" dirty="0" smtClean="0"/>
                        <a:t> Interval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Frekuensi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Frek kum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Batas</a:t>
                      </a:r>
                      <a:r>
                        <a:rPr lang="id-ID" baseline="0" dirty="0" smtClean="0"/>
                        <a:t> kelas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Mid</a:t>
                      </a:r>
                      <a:r>
                        <a:rPr lang="id-ID" baseline="0" dirty="0" smtClean="0"/>
                        <a:t> Point</a:t>
                      </a:r>
                    </a:p>
                    <a:p>
                      <a:pPr algn="ctr"/>
                      <a:r>
                        <a:rPr lang="id-ID" baseline="0" dirty="0" smtClean="0"/>
                        <a:t>(X)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FX</a:t>
                      </a:r>
                      <a:endParaRPr lang="id-ID" dirty="0"/>
                    </a:p>
                  </a:txBody>
                  <a:tcPr/>
                </a:tc>
              </a:tr>
              <a:tr h="30533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 – 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 x 1 = 4</a:t>
                      </a:r>
                      <a:endParaRPr lang="id-ID" dirty="0"/>
                    </a:p>
                  </a:txBody>
                  <a:tcPr/>
                </a:tc>
              </a:tr>
              <a:tr h="50275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 – 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8,8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 x 7 = 21</a:t>
                      </a:r>
                      <a:endParaRPr lang="id-ID" dirty="0"/>
                    </a:p>
                  </a:txBody>
                  <a:tcPr/>
                </a:tc>
              </a:tr>
              <a:tr h="525429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 – 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 x 10 = 20</a:t>
                      </a:r>
                      <a:endParaRPr lang="id-ID" dirty="0"/>
                    </a:p>
                  </a:txBody>
                  <a:tcPr/>
                </a:tc>
              </a:tr>
              <a:tr h="525429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12 - 14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 x 13 = 13</a:t>
                      </a:r>
                      <a:endParaRPr lang="id-ID" dirty="0"/>
                    </a:p>
                  </a:txBody>
                  <a:tcPr/>
                </a:tc>
              </a:tr>
              <a:tr h="305334"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 =7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∑FX = 58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9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7924800" cy="4495800"/>
          </a:xfrm>
        </p:spPr>
        <p:txBody>
          <a:bodyPr/>
          <a:lstStyle/>
          <a:p>
            <a:pPr marL="517525" indent="-517525" eaLnBrk="1" hangingPunct="1">
              <a:buSzTx/>
              <a:buFont typeface="Wingdings" pitchFamily="2" charset="2"/>
              <a:buAutoNum type="arabicPeriod" startAt="2"/>
              <a:tabLst>
                <a:tab pos="1993900" algn="l"/>
              </a:tabLst>
            </a:pPr>
            <a:r>
              <a:rPr lang="en-US" sz="2400" dirty="0" smtClean="0">
                <a:solidFill>
                  <a:schemeClr val="hlink"/>
                </a:solidFill>
              </a:rPr>
              <a:t>Median – (</a:t>
            </a:r>
            <a:r>
              <a:rPr lang="en-US" sz="2400" dirty="0" err="1" smtClean="0">
                <a:solidFill>
                  <a:schemeClr val="hlink"/>
                </a:solidFill>
              </a:rPr>
              <a:t>Lanjutan</a:t>
            </a:r>
            <a:r>
              <a:rPr lang="en-US" sz="2400" dirty="0" smtClean="0">
                <a:solidFill>
                  <a:schemeClr val="hlink"/>
                </a:solidFill>
              </a:rPr>
              <a:t>)</a:t>
            </a:r>
          </a:p>
          <a:p>
            <a:pPr marL="1141413" lvl="1" indent="-509588" eaLnBrk="1" hangingPunct="1">
              <a:tabLst>
                <a:tab pos="1993900" algn="l"/>
              </a:tabLst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datanya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dicari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rumus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marL="1141413" lvl="1" indent="-509588" eaLnBrk="1" hangingPunct="1">
              <a:tabLst>
                <a:tab pos="1993900" algn="l"/>
              </a:tabLst>
            </a:pPr>
            <a:endParaRPr lang="en-US" sz="2400" dirty="0" smtClean="0"/>
          </a:p>
          <a:p>
            <a:pPr marL="1141413" lvl="1" indent="-509588" eaLnBrk="1" hangingPunct="1">
              <a:tabLst>
                <a:tab pos="1993900" algn="l"/>
              </a:tabLst>
            </a:pPr>
            <a:endParaRPr lang="en-US" sz="2400" dirty="0" smtClean="0"/>
          </a:p>
          <a:p>
            <a:pPr marL="1141413" lvl="1" indent="-509588" eaLnBrk="1" hangingPunct="1">
              <a:buFont typeface="Wingdings" pitchFamily="2" charset="2"/>
              <a:buNone/>
              <a:tabLst>
                <a:tab pos="1993900" algn="l"/>
              </a:tabLst>
            </a:pPr>
            <a:r>
              <a:rPr lang="en-US" sz="2400" dirty="0" smtClean="0"/>
              <a:t>	</a:t>
            </a:r>
            <a:r>
              <a:rPr lang="en-US" sz="2000" dirty="0" err="1" smtClean="0"/>
              <a:t>Dimana</a:t>
            </a:r>
            <a:endParaRPr lang="en-US" sz="2000" dirty="0" smtClean="0"/>
          </a:p>
          <a:p>
            <a:pPr marL="1141413" lvl="1" indent="-509588" eaLnBrk="1" hangingPunct="1">
              <a:buFont typeface="Wingdings" pitchFamily="2" charset="2"/>
              <a:buNone/>
              <a:tabLst>
                <a:tab pos="1993900" algn="l"/>
              </a:tabLst>
            </a:pPr>
            <a:r>
              <a:rPr lang="en-US" sz="2000" dirty="0" smtClean="0"/>
              <a:t>	LB 	= </a:t>
            </a:r>
            <a:r>
              <a:rPr lang="en-US" sz="2000" i="1" dirty="0" smtClean="0"/>
              <a:t>Lower Boundary</a:t>
            </a:r>
            <a:r>
              <a:rPr lang="en-US" sz="2000" dirty="0" smtClean="0"/>
              <a:t> (</a:t>
            </a:r>
            <a:r>
              <a:rPr lang="id-ID" sz="2000" dirty="0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median)</a:t>
            </a:r>
          </a:p>
          <a:p>
            <a:pPr marL="1141413" lvl="1" indent="-509588" eaLnBrk="1" hangingPunct="1">
              <a:buFont typeface="Wingdings" pitchFamily="2" charset="2"/>
              <a:buNone/>
              <a:tabLst>
                <a:tab pos="1993900" algn="l"/>
              </a:tabLst>
            </a:pPr>
            <a:r>
              <a:rPr lang="en-US" sz="2000" dirty="0" smtClean="0"/>
              <a:t>	n	= </a:t>
            </a:r>
            <a:r>
              <a:rPr lang="en-US" sz="2000" dirty="0" err="1" smtClean="0"/>
              <a:t>banyaknya</a:t>
            </a:r>
            <a:r>
              <a:rPr lang="en-US" sz="2000" dirty="0" smtClean="0"/>
              <a:t> </a:t>
            </a:r>
            <a:r>
              <a:rPr lang="en-US" sz="2000" dirty="0" err="1" smtClean="0"/>
              <a:t>observasi</a:t>
            </a:r>
            <a:endParaRPr lang="en-US" sz="2000" dirty="0" smtClean="0"/>
          </a:p>
          <a:p>
            <a:pPr marL="1141413" lvl="1" indent="-509588" eaLnBrk="1" hangingPunct="1">
              <a:buFont typeface="Wingdings" pitchFamily="2" charset="2"/>
              <a:buNone/>
              <a:tabLst>
                <a:tab pos="1993900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kum</a:t>
            </a:r>
            <a:r>
              <a:rPr lang="en-US" sz="2000" baseline="-25000" dirty="0" smtClean="0"/>
              <a:t>&lt;</a:t>
            </a:r>
            <a:r>
              <a:rPr lang="en-US" sz="2000" dirty="0" smtClean="0"/>
              <a:t>	=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kumulatif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median</a:t>
            </a:r>
          </a:p>
          <a:p>
            <a:pPr marL="1141413" lvl="1" indent="-509588" eaLnBrk="1" hangingPunct="1">
              <a:buFont typeface="Wingdings" pitchFamily="2" charset="2"/>
              <a:buNone/>
              <a:tabLst>
                <a:tab pos="1993900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median</a:t>
            </a:r>
            <a:r>
              <a:rPr lang="en-US" sz="2000" dirty="0" smtClean="0"/>
              <a:t>	=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median</a:t>
            </a:r>
          </a:p>
          <a:p>
            <a:pPr marL="1141413" lvl="1" indent="-509588" eaLnBrk="1" hangingPunct="1">
              <a:buFont typeface="Wingdings" pitchFamily="2" charset="2"/>
              <a:buNone/>
              <a:tabLst>
                <a:tab pos="1993900" algn="l"/>
              </a:tabLst>
            </a:pPr>
            <a:r>
              <a:rPr lang="en-US" sz="2000" dirty="0" smtClean="0"/>
              <a:t>	I	= interval </a:t>
            </a:r>
            <a:r>
              <a:rPr lang="en-US" sz="2000" dirty="0" err="1" smtClean="0"/>
              <a:t>kelas</a:t>
            </a:r>
            <a:endParaRPr lang="en-US" sz="2000" dirty="0" smtClean="0"/>
          </a:p>
        </p:txBody>
      </p:sp>
      <p:graphicFrame>
        <p:nvGraphicFramePr>
          <p:cNvPr id="5123" name="Object 3">
            <a:hlinkClick r:id="" action="ppaction://ole?verb=0"/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61631149"/>
              </p:ext>
            </p:extLst>
          </p:nvPr>
        </p:nvGraphicFramePr>
        <p:xfrm>
          <a:off x="3402012" y="3170238"/>
          <a:ext cx="3330227" cy="97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9" name="Equation" r:id="rId4" imgW="1638000" imgH="444240" progId="Equation.3">
                  <p:embed/>
                </p:oleObj>
              </mc:Choice>
              <mc:Fallback>
                <p:oleObj name="Equation" r:id="rId4" imgW="1638000" imgH="4442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2" y="3170238"/>
                        <a:ext cx="3330227" cy="97884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457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200" b="1"/>
              <a:t>UKURAN TENDENSI SENTRAL (</a:t>
            </a:r>
            <a:r>
              <a:rPr lang="en-US" sz="3200" b="1" i="1"/>
              <a:t>CENTRAL TENDENCY MEASUREMENT</a:t>
            </a:r>
            <a:r>
              <a:rPr lang="en-US" sz="3200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256553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7924800" cy="4038600"/>
          </a:xfrm>
        </p:spPr>
        <p:txBody>
          <a:bodyPr/>
          <a:lstStyle/>
          <a:p>
            <a:pPr marL="463550" indent="-463550" eaLnBrk="1" hangingPunct="1">
              <a:buSzTx/>
              <a:buFont typeface="Wingdings" pitchFamily="2" charset="2"/>
              <a:buAutoNum type="arabicPeriod" startAt="3"/>
            </a:pPr>
            <a:r>
              <a:rPr lang="en-US" sz="2400" smtClean="0">
                <a:solidFill>
                  <a:schemeClr val="hlink"/>
                </a:solidFill>
              </a:rPr>
              <a:t>Modus</a:t>
            </a:r>
          </a:p>
          <a:p>
            <a:pPr marL="1089025" lvl="1" indent="-457200" eaLnBrk="1" hangingPunct="1"/>
            <a:r>
              <a:rPr lang="en-US" sz="2400" smtClean="0"/>
              <a:t>Merupakan suatu nilai yang paling sering muncul (nilai dengan frekuensi muncul terbesar)</a:t>
            </a:r>
          </a:p>
          <a:p>
            <a:pPr marL="1089025" lvl="1" indent="-457200" eaLnBrk="1" hangingPunct="1"/>
            <a:r>
              <a:rPr lang="en-US" sz="2400" smtClean="0"/>
              <a:t>Jika data memiliki dua modus, disebut bimodal</a:t>
            </a:r>
          </a:p>
          <a:p>
            <a:pPr marL="1089025" lvl="1" indent="-457200" eaLnBrk="1" hangingPunct="1"/>
            <a:r>
              <a:rPr lang="en-US" sz="2400" smtClean="0"/>
              <a:t>Jika data memiliki modus lebih dari 2, disebut multimodal</a:t>
            </a:r>
            <a:endParaRPr lang="en-US" sz="2400" smtClean="0"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457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200" b="1"/>
              <a:t>UKURAN TENDENSI SENTRAL (</a:t>
            </a:r>
            <a:r>
              <a:rPr lang="en-US" sz="3200" b="1" i="1"/>
              <a:t>CENTRAL TENDENCY MEASUREMENT</a:t>
            </a:r>
            <a:r>
              <a:rPr lang="en-US" sz="3200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239931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924800" cy="4495800"/>
          </a:xfrm>
        </p:spPr>
        <p:txBody>
          <a:bodyPr/>
          <a:lstStyle/>
          <a:p>
            <a:pPr marL="463550" indent="-463550" eaLnBrk="1" hangingPunct="1">
              <a:lnSpc>
                <a:spcPct val="80000"/>
              </a:lnSpc>
              <a:buSzTx/>
              <a:buFont typeface="Wingdings" pitchFamily="2" charset="2"/>
              <a:buAutoNum type="arabicPeriod" startAt="3"/>
            </a:pPr>
            <a:r>
              <a:rPr lang="en-US" sz="2400" dirty="0" smtClean="0">
                <a:solidFill>
                  <a:schemeClr val="hlink"/>
                </a:solidFill>
              </a:rPr>
              <a:t>Modus – (</a:t>
            </a:r>
            <a:r>
              <a:rPr lang="en-US" sz="2400" dirty="0" err="1" smtClean="0">
                <a:solidFill>
                  <a:schemeClr val="hlink"/>
                </a:solidFill>
              </a:rPr>
              <a:t>Lanjutan</a:t>
            </a:r>
            <a:r>
              <a:rPr lang="en-US" sz="2400" dirty="0" smtClean="0">
                <a:solidFill>
                  <a:schemeClr val="hlink"/>
                </a:solidFill>
              </a:rPr>
              <a:t>)</a:t>
            </a:r>
          </a:p>
          <a:p>
            <a:pPr marL="1089025" lvl="1" indent="-457200" eaLnBrk="1" hangingPunct="1">
              <a:lnSpc>
                <a:spcPct val="80000"/>
              </a:lnSpc>
            </a:pPr>
            <a:r>
              <a:rPr lang="en-US" sz="2400" dirty="0" err="1" smtClean="0"/>
              <a:t>Jika</a:t>
            </a:r>
            <a:r>
              <a:rPr lang="en-US" sz="2400" dirty="0" smtClean="0"/>
              <a:t> data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, modus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dicari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rumus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marL="1089025" lvl="1" indent="-457200" eaLnBrk="1" hangingPunct="1">
              <a:lnSpc>
                <a:spcPct val="80000"/>
              </a:lnSpc>
            </a:pPr>
            <a:endParaRPr lang="en-US" sz="2400" dirty="0" smtClean="0"/>
          </a:p>
          <a:p>
            <a:pPr marL="1089025" lvl="1" indent="-457200" eaLnBrk="1" hangingPunct="1">
              <a:lnSpc>
                <a:spcPct val="80000"/>
              </a:lnSpc>
            </a:pPr>
            <a:endParaRPr lang="en-US" sz="2400" dirty="0" smtClean="0"/>
          </a:p>
          <a:p>
            <a:pPr marL="1089025" lvl="1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</a:t>
            </a:r>
          </a:p>
          <a:p>
            <a:pPr marL="1089025" lvl="1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</a:t>
            </a:r>
            <a:r>
              <a:rPr lang="en-US" sz="2000" dirty="0" err="1" smtClean="0"/>
              <a:t>Dimana</a:t>
            </a:r>
            <a:endParaRPr lang="en-US" sz="2000" dirty="0" smtClean="0"/>
          </a:p>
          <a:p>
            <a:pPr marL="1089025" lvl="1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LB 	= </a:t>
            </a:r>
            <a:r>
              <a:rPr lang="en-US" sz="2000" i="1" dirty="0" smtClean="0"/>
              <a:t>Lower Boundary</a:t>
            </a:r>
            <a:r>
              <a:rPr lang="en-US" sz="2000" dirty="0" smtClean="0"/>
              <a:t> (</a:t>
            </a:r>
            <a:r>
              <a:rPr lang="id-ID" sz="2000" dirty="0" smtClean="0"/>
              <a:t>batas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		  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terbesar</a:t>
            </a:r>
            <a:r>
              <a:rPr lang="en-US" sz="2000" dirty="0" smtClean="0"/>
              <a:t>/</a:t>
            </a:r>
            <a:r>
              <a:rPr lang="en-US" sz="2000" dirty="0" err="1" smtClean="0"/>
              <a:t>kelas</a:t>
            </a:r>
            <a:r>
              <a:rPr lang="en-US" sz="2000" dirty="0" smtClean="0"/>
              <a:t> modus)</a:t>
            </a:r>
          </a:p>
          <a:p>
            <a:pPr marL="1089025" lvl="1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	=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modus </a:t>
            </a:r>
            <a:r>
              <a:rPr lang="en-US" sz="2000" dirty="0" err="1" smtClean="0"/>
              <a:t>dikurangi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	   </a:t>
            </a:r>
            <a:endParaRPr lang="id-ID" sz="2000" dirty="0" smtClean="0"/>
          </a:p>
          <a:p>
            <a:pPr marL="1089025" lvl="1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000" dirty="0"/>
              <a:t> </a:t>
            </a:r>
            <a:r>
              <a:rPr lang="id-ID" sz="2000" dirty="0" smtClean="0"/>
              <a:t>                     </a:t>
            </a:r>
            <a:r>
              <a:rPr lang="en-US" sz="2000" dirty="0" err="1" smtClean="0"/>
              <a:t>sebelumnya</a:t>
            </a:r>
            <a:endParaRPr lang="en-US" sz="2000" dirty="0" smtClean="0"/>
          </a:p>
          <a:p>
            <a:pPr marL="1089025" lvl="1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	=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modus </a:t>
            </a:r>
            <a:r>
              <a:rPr lang="en-US" sz="2000" dirty="0" err="1" smtClean="0"/>
              <a:t>dikurangi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	   </a:t>
            </a:r>
            <a:endParaRPr lang="id-ID" sz="2000" dirty="0" smtClean="0"/>
          </a:p>
          <a:p>
            <a:pPr marL="1089025" lvl="1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000" dirty="0"/>
              <a:t> </a:t>
            </a:r>
            <a:r>
              <a:rPr lang="id-ID" sz="2000" dirty="0" smtClean="0"/>
              <a:t>                     </a:t>
            </a:r>
            <a:r>
              <a:rPr lang="en-US" sz="2000" dirty="0" err="1" smtClean="0"/>
              <a:t>sesudahnya</a:t>
            </a:r>
            <a:endParaRPr lang="en-US" sz="2000" dirty="0" smtClean="0"/>
          </a:p>
          <a:p>
            <a:pPr marL="1089025" lvl="1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I	= interval </a:t>
            </a:r>
            <a:r>
              <a:rPr lang="en-US" sz="2000" dirty="0" err="1" smtClean="0"/>
              <a:t>kelas</a:t>
            </a:r>
            <a:endParaRPr lang="en-US" sz="2000" dirty="0" smtClean="0"/>
          </a:p>
        </p:txBody>
      </p:sp>
      <p:graphicFrame>
        <p:nvGraphicFramePr>
          <p:cNvPr id="7171" name="Object 3">
            <a:hlinkClick r:id="" action="ppaction://ole?verb=0"/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79904513"/>
              </p:ext>
            </p:extLst>
          </p:nvPr>
        </p:nvGraphicFramePr>
        <p:xfrm>
          <a:off x="3184525" y="3017838"/>
          <a:ext cx="27733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3" name="Equation" r:id="rId4" imgW="1511280" imgH="431640" progId="Equation.3">
                  <p:embed/>
                </p:oleObj>
              </mc:Choice>
              <mc:Fallback>
                <p:oleObj name="Equation" r:id="rId4" imgW="151128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017838"/>
                        <a:ext cx="2773363" cy="79216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457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200" b="1"/>
              <a:t>UKURAN TENDENSI SENTRAL (</a:t>
            </a:r>
            <a:r>
              <a:rPr lang="en-US" sz="3200" b="1" i="1"/>
              <a:t>CENTRAL TENDENCY MEASUREMENT</a:t>
            </a:r>
            <a:r>
              <a:rPr lang="en-US" sz="3200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955894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71500"/>
            <a:ext cx="7572375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PENGUKURAN DISPERSI, KEMIRINGAN, DAN KERUNCINGAN DATA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DISPERSI DATA</a:t>
            </a:r>
          </a:p>
          <a:p>
            <a:pPr algn="just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Dispersi</a:t>
            </a:r>
            <a:r>
              <a:rPr lang="en-US" sz="2400" dirty="0" smtClean="0"/>
              <a:t>/ </a:t>
            </a:r>
            <a:r>
              <a:rPr lang="en-US" sz="2400" dirty="0" err="1" smtClean="0"/>
              <a:t>variasi</a:t>
            </a:r>
            <a:r>
              <a:rPr lang="en-US" sz="2400" dirty="0" smtClean="0"/>
              <a:t>/ </a:t>
            </a:r>
            <a:r>
              <a:rPr lang="en-US" sz="2400" dirty="0" err="1" smtClean="0"/>
              <a:t>keragaman</a:t>
            </a:r>
            <a:r>
              <a:rPr lang="en-US" sz="2400" dirty="0" smtClean="0"/>
              <a:t> data: 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penyebaran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data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data.</a:t>
            </a:r>
          </a:p>
          <a:p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Dispersi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dipelajari</a:t>
            </a:r>
            <a:r>
              <a:rPr lang="en-US" sz="2800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err="1" smtClean="0"/>
              <a:t>Jangkauan</a:t>
            </a:r>
            <a:r>
              <a:rPr lang="en-US" sz="2400" dirty="0" smtClean="0"/>
              <a:t> (Range)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err="1" smtClean="0"/>
              <a:t>Simpangan</a:t>
            </a:r>
            <a:r>
              <a:rPr lang="en-US" sz="2400" dirty="0" smtClean="0"/>
              <a:t> rata – rata (mean deviation)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err="1" smtClean="0"/>
              <a:t>Variansi</a:t>
            </a:r>
            <a:r>
              <a:rPr lang="en-US" sz="2400" dirty="0" smtClean="0"/>
              <a:t> (variance)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Deviasi</a:t>
            </a:r>
            <a:r>
              <a:rPr lang="en-US" sz="2400" dirty="0" smtClean="0"/>
              <a:t> (Standard Deviation)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en-US" sz="4000" smtClean="0"/>
              <a:t>RANGE/ JANGKAUAN DATA (r)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smtClean="0"/>
              <a:t>Range: Selisih nilai maksimum dan nilai minimum</a:t>
            </a:r>
          </a:p>
          <a:p>
            <a:pPr>
              <a:buFont typeface="Arial" charset="0"/>
              <a:buNone/>
            </a:pPr>
            <a:r>
              <a:rPr lang="en-US" sz="2800" smtClean="0"/>
              <a:t>	Rumus:	</a:t>
            </a:r>
          </a:p>
          <a:p>
            <a:pPr>
              <a:buFont typeface="Arial" charset="0"/>
              <a:buNone/>
            </a:pPr>
            <a:r>
              <a:rPr lang="en-US" sz="2800" smtClean="0"/>
              <a:t>	</a:t>
            </a:r>
          </a:p>
          <a:p>
            <a:pPr algn="just"/>
            <a:r>
              <a:rPr lang="en-US" sz="2800" smtClean="0"/>
              <a:t>Range untuk kelompok data dalam bentuk distribusi frekuensi diambil dari selisih antara nilai tengah kelas maksimun – nilai tengah kelas minimum</a:t>
            </a:r>
          </a:p>
        </p:txBody>
      </p:sp>
      <p:sp>
        <p:nvSpPr>
          <p:cNvPr id="70660" name="TextBox 4"/>
          <p:cNvSpPr txBox="1">
            <a:spLocks noChangeArrowheads="1"/>
          </p:cNvSpPr>
          <p:nvPr/>
        </p:nvSpPr>
        <p:spPr bwMode="auto">
          <a:xfrm>
            <a:off x="2143125" y="2143125"/>
            <a:ext cx="45720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Range (r) = Nilai max – nilai min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Simpangan Rata2/ Mean Deviation (SR)</a:t>
            </a:r>
          </a:p>
        </p:txBody>
      </p:sp>
      <p:sp>
        <p:nvSpPr>
          <p:cNvPr id="163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Simpangan rata – rata: jumlah nilai mutlak dari selisih semua nilai dengan nilai rata – rata, dibagi banyaknya data.</a:t>
            </a:r>
          </a:p>
          <a:p>
            <a:r>
              <a:rPr lang="en-US" sz="2800" smtClean="0"/>
              <a:t>Rumus</a:t>
            </a:r>
          </a:p>
          <a:p>
            <a:r>
              <a:rPr lang="en-US" sz="2800" smtClean="0"/>
              <a:t>Untuk data tidak berkelompok</a:t>
            </a:r>
          </a:p>
          <a:p>
            <a:pPr>
              <a:buFont typeface="Arial" charset="0"/>
              <a:buNone/>
            </a:pPr>
            <a:r>
              <a:rPr lang="en-US" sz="2800" smtClean="0"/>
              <a:t>	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endParaRPr lang="en-US" sz="2800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28688" y="4071938"/>
          <a:ext cx="3643312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0" name="Equation" r:id="rId3" imgW="977760" imgH="444240" progId="Equation.DSMT4">
                  <p:embed/>
                </p:oleObj>
              </mc:Choice>
              <mc:Fallback>
                <p:oleObj name="Equation" r:id="rId3" imgW="977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071938"/>
                        <a:ext cx="3643312" cy="1655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5643563" y="4143375"/>
            <a:ext cx="28264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/>
              <a:t>Dimana</a:t>
            </a:r>
            <a:r>
              <a:rPr lang="en-US" dirty="0"/>
              <a:t>:</a:t>
            </a:r>
          </a:p>
          <a:p>
            <a:pPr eaLnBrk="1" hangingPunct="1"/>
            <a:r>
              <a:rPr lang="en-US" dirty="0"/>
              <a:t>X = </a:t>
            </a:r>
            <a:r>
              <a:rPr lang="en-US" dirty="0" err="1"/>
              <a:t>nilai</a:t>
            </a:r>
            <a:r>
              <a:rPr lang="en-US" dirty="0"/>
              <a:t> data</a:t>
            </a:r>
          </a:p>
          <a:p>
            <a:pPr eaLnBrk="1" hangingPunct="1"/>
            <a:r>
              <a:rPr lang="en-US" dirty="0"/>
              <a:t>    = rata – rata </a:t>
            </a:r>
            <a:r>
              <a:rPr lang="en-US" dirty="0" err="1"/>
              <a:t>hitung</a:t>
            </a:r>
            <a:endParaRPr lang="en-US" dirty="0"/>
          </a:p>
          <a:p>
            <a:pPr eaLnBrk="1" hangingPunct="1"/>
            <a:r>
              <a:rPr lang="en-US" dirty="0"/>
              <a:t> n =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id-ID" dirty="0" smtClean="0"/>
          </a:p>
          <a:p>
            <a:pPr eaLnBrk="1" hangingPunct="1"/>
            <a:r>
              <a:rPr lang="id-ID" b="1" dirty="0" smtClean="0">
                <a:solidFill>
                  <a:srgbClr val="FF0000"/>
                </a:solidFill>
              </a:rPr>
              <a:t>X- </a:t>
            </a:r>
            <a:r>
              <a:rPr lang="id-ID" b="1" u="sng" dirty="0" smtClean="0">
                <a:solidFill>
                  <a:srgbClr val="FF0000"/>
                </a:solidFill>
              </a:rPr>
              <a:t>X </a:t>
            </a:r>
            <a:r>
              <a:rPr lang="id-ID" b="1" dirty="0" smtClean="0">
                <a:solidFill>
                  <a:srgbClr val="FF0000"/>
                </a:solidFill>
              </a:rPr>
              <a:t> adalah nilai mutlak</a:t>
            </a:r>
            <a:endParaRPr lang="en-US" b="1" u="sng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715000" y="4741863"/>
          <a:ext cx="2857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1" name="Equation" r:id="rId5" imgW="177480" imgH="190440" progId="Equation.DSMT4">
                  <p:embed/>
                </p:oleObj>
              </mc:Choice>
              <mc:Fallback>
                <p:oleObj name="Equation" r:id="rId5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741863"/>
                        <a:ext cx="28575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7" y="6018213"/>
            <a:ext cx="6302474" cy="496887"/>
          </a:xfrm>
          <a:solidFill>
            <a:schemeClr val="bg1">
              <a:alpha val="50195"/>
            </a:schemeClr>
          </a:solidFill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Types of Statistics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6700" y="2200275"/>
            <a:ext cx="3019425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lvl="1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0" i="0">
                <a:solidFill>
                  <a:schemeClr val="tx1"/>
                </a:solidFill>
              </a:rPr>
              <a:t>A</a:t>
            </a:r>
            <a:r>
              <a:rPr lang="en-US" sz="3200" b="0" i="0">
                <a:solidFill>
                  <a:schemeClr val="tx1"/>
                </a:solidFill>
              </a:rPr>
              <a:t> </a:t>
            </a:r>
            <a:r>
              <a:rPr lang="en-US" sz="3600" i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</a:t>
            </a:r>
            <a:r>
              <a:rPr lang="en-US" sz="3200" b="0" i="0">
                <a:solidFill>
                  <a:srgbClr val="009900"/>
                </a:solidFill>
              </a:rPr>
              <a:t> </a:t>
            </a:r>
            <a:r>
              <a:rPr lang="en-US" sz="2800" b="0" i="0">
                <a:solidFill>
                  <a:schemeClr val="tx1"/>
                </a:solidFill>
              </a:rPr>
              <a:t>is a</a:t>
            </a:r>
            <a:r>
              <a:rPr lang="en-US" sz="3200" b="0" i="0">
                <a:solidFill>
                  <a:schemeClr val="tx1"/>
                </a:solidFill>
              </a:rPr>
              <a:t> </a:t>
            </a:r>
            <a:r>
              <a:rPr lang="en-US" sz="3600" i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Collection</a:t>
            </a:r>
            <a:r>
              <a:rPr lang="en-US" sz="3200" b="0" i="0">
                <a:solidFill>
                  <a:schemeClr val="accent1"/>
                </a:solidFill>
              </a:rPr>
              <a:t> </a:t>
            </a:r>
            <a:r>
              <a:rPr lang="en-US" sz="2800" b="0" i="0">
                <a:solidFill>
                  <a:schemeClr val="tx1"/>
                </a:solidFill>
              </a:rPr>
              <a:t>of all possible individuals, objects, or measurements of interest</a:t>
            </a:r>
            <a:r>
              <a:rPr lang="en-US" sz="3200" b="0" i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80125" y="2241550"/>
            <a:ext cx="27066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0" i="0">
                <a:solidFill>
                  <a:schemeClr val="tx1"/>
                </a:solidFill>
              </a:rPr>
              <a:t>A</a:t>
            </a:r>
            <a:r>
              <a:rPr lang="en-US" sz="3200" b="0" i="0">
                <a:solidFill>
                  <a:schemeClr val="accent1"/>
                </a:solidFill>
              </a:rPr>
              <a:t> </a:t>
            </a:r>
            <a:r>
              <a:rPr lang="en-US" sz="3600" i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Sample</a:t>
            </a:r>
            <a:r>
              <a:rPr lang="en-US" sz="3200" b="0" i="0">
                <a:solidFill>
                  <a:schemeClr val="accent1"/>
                </a:solidFill>
              </a:rPr>
              <a:t> </a:t>
            </a:r>
            <a:r>
              <a:rPr lang="en-US" sz="2800" b="0" i="0">
                <a:solidFill>
                  <a:schemeClr val="tx1"/>
                </a:solidFill>
              </a:rPr>
              <a:t>is a portion, or part, of the population of interest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81000" y="398463"/>
            <a:ext cx="84772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3600" i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Inferential Statistics</a:t>
            </a:r>
            <a:r>
              <a:rPr lang="en-US" sz="36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800" i="0">
                <a:solidFill>
                  <a:schemeClr val="tx1"/>
                </a:solidFill>
              </a:rPr>
              <a:t> A decision, estimate, prediction, or generalization about a population, based on a sample.</a:t>
            </a:r>
          </a:p>
        </p:txBody>
      </p:sp>
    </p:spTree>
    <p:extLst>
      <p:ext uri="{BB962C8B-B14F-4D97-AF65-F5344CB8AC3E}">
        <p14:creationId xmlns:p14="http://schemas.microsoft.com/office/powerpoint/2010/main" val="29538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Content Placeholder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2857500"/>
          </a:xfrm>
        </p:spPr>
        <p:txBody>
          <a:bodyPr/>
          <a:lstStyle/>
          <a:p>
            <a:r>
              <a:rPr lang="en-US" sz="2800" smtClean="0"/>
              <a:t>Untuk data berkelompok</a:t>
            </a:r>
          </a:p>
          <a:p>
            <a:pPr>
              <a:buFont typeface="Arial" charset="0"/>
              <a:buNone/>
            </a:pPr>
            <a:r>
              <a:rPr lang="en-US" sz="2800" smtClean="0"/>
              <a:t>	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55613" y="1071563"/>
          <a:ext cx="444817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2" name="Equation" r:id="rId3" imgW="1193760" imgH="444240" progId="Equation.DSMT4">
                  <p:embed/>
                </p:oleObj>
              </mc:Choice>
              <mc:Fallback>
                <p:oleObj name="Equation" r:id="rId3" imgW="1193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071563"/>
                        <a:ext cx="4448175" cy="1655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5"/>
          <p:cNvSpPr txBox="1">
            <a:spLocks noChangeArrowheads="1"/>
          </p:cNvSpPr>
          <p:nvPr/>
        </p:nvSpPr>
        <p:spPr bwMode="auto">
          <a:xfrm>
            <a:off x="5072063" y="1000125"/>
            <a:ext cx="27257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Dimana:</a:t>
            </a:r>
          </a:p>
          <a:p>
            <a:pPr eaLnBrk="1" hangingPunct="1"/>
            <a:r>
              <a:rPr lang="en-US"/>
              <a:t>X = nilai data</a:t>
            </a:r>
          </a:p>
          <a:p>
            <a:pPr eaLnBrk="1" hangingPunct="1"/>
            <a:r>
              <a:rPr lang="en-US"/>
              <a:t>    = rata – rata hitung</a:t>
            </a:r>
          </a:p>
          <a:p>
            <a:pPr eaLnBrk="1" hangingPunct="1"/>
            <a:r>
              <a:rPr lang="en-US"/>
              <a:t>n = </a:t>
            </a:r>
            <a:r>
              <a:rPr lang="el-GR"/>
              <a:t>Σ</a:t>
            </a:r>
            <a:r>
              <a:rPr lang="en-US"/>
              <a:t>f = jumlah frekuensi</a:t>
            </a:r>
          </a:p>
          <a:p>
            <a:pPr eaLnBrk="1" hangingPunct="1"/>
            <a:endParaRPr lang="en-US"/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5143500" y="1550988"/>
          <a:ext cx="2857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3" name="Equation" r:id="rId5" imgW="177480" imgH="190440" progId="Equation.DSMT4">
                  <p:embed/>
                </p:oleObj>
              </mc:Choice>
              <mc:Fallback>
                <p:oleObj name="Equation" r:id="rId5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550988"/>
                        <a:ext cx="28575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itle 1"/>
          <p:cNvSpPr>
            <a:spLocks noGrp="1"/>
          </p:cNvSpPr>
          <p:nvPr>
            <p:ph type="title"/>
          </p:nvPr>
        </p:nvSpPr>
        <p:spPr>
          <a:xfrm>
            <a:off x="500063" y="3071813"/>
            <a:ext cx="8229600" cy="1143000"/>
          </a:xfrm>
        </p:spPr>
        <p:txBody>
          <a:bodyPr/>
          <a:lstStyle/>
          <a:p>
            <a:r>
              <a:rPr lang="en-US" sz="4000" smtClean="0"/>
              <a:t>VARIANSI/ VARIANCE </a:t>
            </a: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6753225" y="3203575"/>
          <a:ext cx="9858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4"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5" y="3203575"/>
                        <a:ext cx="9858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71500" y="4071938"/>
            <a:ext cx="8229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>
                <a:latin typeface="+mn-lt"/>
              </a:rPr>
              <a:t>Variansi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adalah</a:t>
            </a:r>
            <a:r>
              <a:rPr lang="en-US" sz="2800" dirty="0">
                <a:latin typeface="+mn-lt"/>
              </a:rPr>
              <a:t> rata – rata </a:t>
            </a:r>
            <a:r>
              <a:rPr lang="en-US" sz="2800" dirty="0" err="1">
                <a:latin typeface="+mn-lt"/>
              </a:rPr>
              <a:t>kuadrat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selisih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atau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kuadrat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simpangan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dari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semua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nilai</a:t>
            </a:r>
            <a:r>
              <a:rPr lang="en-US" sz="2800" dirty="0">
                <a:latin typeface="+mn-lt"/>
              </a:rPr>
              <a:t> data </a:t>
            </a:r>
            <a:r>
              <a:rPr lang="en-US" sz="2800" dirty="0" err="1">
                <a:latin typeface="+mn-lt"/>
              </a:rPr>
              <a:t>terhadap</a:t>
            </a:r>
            <a:r>
              <a:rPr lang="en-US" sz="2800" dirty="0">
                <a:latin typeface="+mn-lt"/>
              </a:rPr>
              <a:t> rata – rata </a:t>
            </a:r>
            <a:r>
              <a:rPr lang="en-US" sz="2800" dirty="0" err="1">
                <a:latin typeface="+mn-lt"/>
              </a:rPr>
              <a:t>hitung</a:t>
            </a:r>
            <a:r>
              <a:rPr lang="en-US" sz="2800" dirty="0">
                <a:latin typeface="+mn-lt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	</a:t>
            </a:r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2214563" y="6000750"/>
          <a:ext cx="5000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5" name="Equation" r:id="rId9" imgW="203040" imgH="203040" progId="Equation.DSMT4">
                  <p:embed/>
                </p:oleObj>
              </mc:Choice>
              <mc:Fallback>
                <p:oleObj name="Equation" r:id="rId9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6000750"/>
                        <a:ext cx="5000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7"/>
          <p:cNvGraphicFramePr>
            <a:graphicFrameLocks noChangeAspect="1"/>
          </p:cNvGraphicFramePr>
          <p:nvPr/>
        </p:nvGraphicFramePr>
        <p:xfrm>
          <a:off x="2232025" y="5464175"/>
          <a:ext cx="4651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6" name="Equation" r:id="rId11" imgW="164880" imgH="203040" progId="Equation.DSMT4">
                  <p:embed/>
                </p:oleObj>
              </mc:Choice>
              <mc:Fallback>
                <p:oleObj name="Equation" r:id="rId11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464175"/>
                        <a:ext cx="4651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2714625" y="5643563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 simbol untuk sample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2714625" y="6143625"/>
            <a:ext cx="2601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 simbol untuk populasi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r>
              <a:rPr lang="en-US" sz="2800" smtClean="0"/>
              <a:t>Rumus untuk data tidak berkelompok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mtClean="0"/>
              <a:t>Untuk data berkelompok</a:t>
            </a:r>
          </a:p>
          <a:p>
            <a:pPr>
              <a:buFont typeface="Arial" charset="0"/>
              <a:buNone/>
            </a:pPr>
            <a:r>
              <a:rPr lang="en-US" smtClean="0"/>
              <a:t>	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071563" y="1143000"/>
          <a:ext cx="290988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Equation" r:id="rId3" imgW="1091880" imgH="482400" progId="Equation.DSMT4">
                  <p:embed/>
                </p:oleObj>
              </mc:Choice>
              <mc:Fallback>
                <p:oleObj name="Equation" r:id="rId3" imgW="1091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143000"/>
                        <a:ext cx="2909887" cy="1285875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1071563" y="3571875"/>
          <a:ext cx="32480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9" name="Equation" r:id="rId5" imgW="1218960" imgH="482400" progId="Equation.DSMT4">
                  <p:embed/>
                </p:oleObj>
              </mc:Choice>
              <mc:Fallback>
                <p:oleObj name="Equation" r:id="rId5" imgW="1218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571875"/>
                        <a:ext cx="3248025" cy="1285875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STANDAR DEVIASI/ STANDARD DEVIATION (S)</a:t>
            </a:r>
          </a:p>
        </p:txBody>
      </p:sp>
      <p:sp>
        <p:nvSpPr>
          <p:cNvPr id="194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Standar deviasi: akar pangkat dua dari variansi</a:t>
            </a:r>
          </a:p>
          <a:p>
            <a:r>
              <a:rPr lang="en-US" sz="2800" smtClean="0"/>
              <a:t>Rumus:</a:t>
            </a:r>
          </a:p>
          <a:p>
            <a:pPr>
              <a:buFont typeface="Arial" charset="0"/>
              <a:buNone/>
            </a:pPr>
            <a:r>
              <a:rPr lang="en-US" sz="2800" smtClean="0"/>
              <a:t>	Untuk data tidak berkelompok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r>
              <a:rPr lang="en-US" sz="2800" smtClean="0"/>
              <a:t>	Untuk data berkelompok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429250" y="2714625"/>
          <a:ext cx="3000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4" name="Equation" r:id="rId3" imgW="1206360" imgH="520560" progId="Equation.DSMT4">
                  <p:embed/>
                </p:oleObj>
              </mc:Choice>
              <mc:Fallback>
                <p:oleObj name="Equation" r:id="rId3" imgW="12063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714625"/>
                        <a:ext cx="3000375" cy="129540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857750" y="4643438"/>
          <a:ext cx="355282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5" name="Equation" r:id="rId5" imgW="1333440" imgH="520560" progId="Equation.DSMT4">
                  <p:embed/>
                </p:oleObj>
              </mc:Choice>
              <mc:Fallback>
                <p:oleObj name="Equation" r:id="rId5" imgW="13334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643438"/>
                        <a:ext cx="3552825" cy="1387475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8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en-US" smtClean="0"/>
              <a:t>Contoh Soal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en-US" sz="2800" smtClean="0"/>
              <a:t>Data tidak berkelompok</a:t>
            </a:r>
          </a:p>
          <a:p>
            <a:pPr>
              <a:buFont typeface="Arial" charset="0"/>
              <a:buNone/>
            </a:pPr>
            <a:r>
              <a:rPr lang="en-US" sz="2800" smtClean="0"/>
              <a:t>	</a:t>
            </a:r>
            <a:r>
              <a:rPr lang="en-US" sz="2400" smtClean="0"/>
              <a:t>Diketahui sebuah data berikut:</a:t>
            </a:r>
          </a:p>
          <a:p>
            <a:pPr>
              <a:buFont typeface="Arial" charset="0"/>
              <a:buNone/>
            </a:pPr>
            <a:r>
              <a:rPr lang="en-US" sz="2400" smtClean="0"/>
              <a:t>	20, 50, 30, 70, 80</a:t>
            </a:r>
          </a:p>
          <a:p>
            <a:pPr>
              <a:buFont typeface="Arial" charset="0"/>
              <a:buNone/>
            </a:pPr>
            <a:r>
              <a:rPr lang="en-US" sz="2400" smtClean="0"/>
              <a:t>	Tentukanlah:</a:t>
            </a:r>
          </a:p>
          <a:p>
            <a:pPr marL="857250" lvl="1" indent="-457200">
              <a:buFont typeface="Calibri" pitchFamily="34" charset="0"/>
              <a:buAutoNum type="alphaLcPeriod"/>
            </a:pPr>
            <a:r>
              <a:rPr lang="en-US" sz="2400" smtClean="0"/>
              <a:t>Range (r)</a:t>
            </a:r>
          </a:p>
          <a:p>
            <a:pPr marL="857250" lvl="1" indent="-457200">
              <a:buFont typeface="Calibri" pitchFamily="34" charset="0"/>
              <a:buAutoNum type="alphaLcPeriod"/>
            </a:pPr>
            <a:r>
              <a:rPr lang="en-US" sz="2400" smtClean="0"/>
              <a:t>Simpangan Rata – rata (SR)</a:t>
            </a:r>
          </a:p>
          <a:p>
            <a:pPr marL="857250" lvl="1" indent="-457200">
              <a:buFont typeface="Calibri" pitchFamily="34" charset="0"/>
              <a:buAutoNum type="alphaLcPeriod"/>
            </a:pPr>
            <a:r>
              <a:rPr lang="en-US" sz="2400" smtClean="0"/>
              <a:t>Variansi </a:t>
            </a:r>
          </a:p>
          <a:p>
            <a:pPr marL="857250" lvl="1" indent="-457200">
              <a:buFont typeface="Calibri" pitchFamily="34" charset="0"/>
              <a:buAutoNum type="alphaLcPeriod"/>
            </a:pPr>
            <a:r>
              <a:rPr lang="en-US" sz="2400" smtClean="0"/>
              <a:t>Standar Deviasai</a:t>
            </a:r>
          </a:p>
          <a:p>
            <a:pPr>
              <a:buFont typeface="Arial" charset="0"/>
              <a:buNone/>
            </a:pPr>
            <a:endParaRPr lang="en-US" sz="2400" smtClean="0"/>
          </a:p>
          <a:p>
            <a:pPr marL="1314450" lvl="2" indent="-457200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Content Placeholder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r>
              <a:rPr lang="en-US" dirty="0" err="1" smtClean="0"/>
              <a:t>Jawab</a:t>
            </a:r>
            <a:r>
              <a:rPr lang="en-US" dirty="0" smtClean="0"/>
              <a:t>:</a:t>
            </a:r>
          </a:p>
          <a:p>
            <a:pPr marL="914400" lvl="1" indent="-514350">
              <a:buFont typeface="Calibri" pitchFamily="34" charset="0"/>
              <a:buAutoNum type="alphaLcPeriod"/>
            </a:pPr>
            <a:r>
              <a:rPr lang="en-US" sz="2400" dirty="0" smtClean="0"/>
              <a:t>Range (r) =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terbesar</a:t>
            </a:r>
            <a:r>
              <a:rPr lang="en-US" sz="2400" dirty="0" smtClean="0"/>
              <a:t> –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= 80 – 20 = 60</a:t>
            </a:r>
          </a:p>
          <a:p>
            <a:pPr marL="914400" lvl="1" indent="-514350">
              <a:buFont typeface="Calibri" pitchFamily="34" charset="0"/>
              <a:buAutoNum type="alphaLcPeriod"/>
            </a:pPr>
            <a:r>
              <a:rPr lang="en-US" sz="2400" dirty="0" err="1" smtClean="0"/>
              <a:t>Simpangan</a:t>
            </a:r>
            <a:r>
              <a:rPr lang="en-US" sz="2400" dirty="0" smtClean="0"/>
              <a:t> Rata – rata (SR):</a:t>
            </a:r>
          </a:p>
          <a:p>
            <a:pPr marL="914400" lvl="1" indent="-514350">
              <a:buFont typeface="Calibri" pitchFamily="34" charset="0"/>
              <a:buAutoNum type="alphaLcPeriod"/>
            </a:pPr>
            <a:endParaRPr lang="en-US" sz="2400" dirty="0" smtClean="0"/>
          </a:p>
          <a:p>
            <a:pPr marL="914400" lvl="1" indent="-514350">
              <a:buFont typeface="Calibri" pitchFamily="34" charset="0"/>
              <a:buAutoNum type="alphaLcPeriod"/>
            </a:pPr>
            <a:endParaRPr lang="en-US" sz="2400" dirty="0" smtClean="0"/>
          </a:p>
          <a:p>
            <a:pPr marL="914400" lvl="1" indent="-514350">
              <a:buFont typeface="Calibri" pitchFamily="34" charset="0"/>
              <a:buAutoNum type="alphaLcPeriod"/>
            </a:pPr>
            <a:endParaRPr lang="en-US" sz="2400" dirty="0" smtClean="0"/>
          </a:p>
          <a:p>
            <a:pPr marL="914400" lvl="1" indent="-514350">
              <a:buFont typeface="Calibri" pitchFamily="34" charset="0"/>
              <a:buAutoNum type="alphaLcPeriod"/>
            </a:pPr>
            <a:endParaRPr lang="en-US" sz="2400" dirty="0" smtClean="0"/>
          </a:p>
          <a:p>
            <a:pPr marL="914400" lvl="1" indent="-514350">
              <a:buFont typeface="Arial" charset="0"/>
              <a:buNone/>
            </a:pPr>
            <a:r>
              <a:rPr lang="en-US" sz="2400" dirty="0" smtClean="0"/>
              <a:t>	n = 5</a:t>
            </a:r>
          </a:p>
          <a:p>
            <a:pPr marL="914400" lvl="1" indent="-514350">
              <a:buFont typeface="Calibri" pitchFamily="34" charset="0"/>
              <a:buAutoNum type="alphaLcPeriod"/>
            </a:pPr>
            <a:endParaRPr lang="en-US" sz="2400" dirty="0" smtClean="0"/>
          </a:p>
          <a:p>
            <a:pPr marL="914400" lvl="1" indent="-514350">
              <a:buFont typeface="Arial" charset="0"/>
              <a:buNone/>
            </a:pPr>
            <a:r>
              <a:rPr lang="en-US" sz="2400" dirty="0" smtClean="0"/>
              <a:t>		</a:t>
            </a:r>
          </a:p>
          <a:p>
            <a:pPr marL="914400" lvl="1" indent="-514350">
              <a:buFont typeface="Arial" charset="0"/>
              <a:buNone/>
            </a:pPr>
            <a:endParaRPr lang="en-US" sz="2400" dirty="0" smtClean="0"/>
          </a:p>
          <a:p>
            <a:pPr marL="914400" lvl="1" indent="-514350">
              <a:buFont typeface="Calibri" pitchFamily="34" charset="0"/>
              <a:buAutoNum type="alphaLcPeriod"/>
            </a:pPr>
            <a:endParaRPr lang="en-US" sz="2400" dirty="0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789343"/>
              </p:ext>
            </p:extLst>
          </p:nvPr>
        </p:nvGraphicFramePr>
        <p:xfrm>
          <a:off x="5724128" y="1772816"/>
          <a:ext cx="19288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6" name="Equation" r:id="rId3" imgW="977760" imgH="444240" progId="Equation.DSMT4">
                  <p:embed/>
                </p:oleObj>
              </mc:Choice>
              <mc:Fallback>
                <p:oleObj name="Equation" r:id="rId3" imgW="977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772816"/>
                        <a:ext cx="1928813" cy="876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1428750" y="2857500"/>
          <a:ext cx="28209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7" name="Equation" r:id="rId5" imgW="1942920" imgH="393480" progId="Equation.DSMT4">
                  <p:embed/>
                </p:oleObj>
              </mc:Choice>
              <mc:Fallback>
                <p:oleObj name="Equation" r:id="rId5" imgW="1942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857500"/>
                        <a:ext cx="28209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907505"/>
              </p:ext>
            </p:extLst>
          </p:nvPr>
        </p:nvGraphicFramePr>
        <p:xfrm>
          <a:off x="1403648" y="4509120"/>
          <a:ext cx="56927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8" name="Equation" r:id="rId7" imgW="3340080" imgH="419040" progId="Equation.DSMT4">
                  <p:embed/>
                </p:oleObj>
              </mc:Choice>
              <mc:Fallback>
                <p:oleObj name="Equation" r:id="rId7" imgW="3340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509120"/>
                        <a:ext cx="56927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315636"/>
              </p:ext>
            </p:extLst>
          </p:nvPr>
        </p:nvGraphicFramePr>
        <p:xfrm>
          <a:off x="1619672" y="5589240"/>
          <a:ext cx="37861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9" name="Equation" r:id="rId9" imgW="2311200" imgH="393480" progId="Equation.DSMT4">
                  <p:embed/>
                </p:oleObj>
              </mc:Choice>
              <mc:Fallback>
                <p:oleObj name="Equation" r:id="rId9" imgW="231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589240"/>
                        <a:ext cx="37861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2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Content Placeholder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5768975"/>
          </a:xfrm>
        </p:spPr>
        <p:txBody>
          <a:bodyPr/>
          <a:lstStyle/>
          <a:p>
            <a:r>
              <a:rPr lang="en-US" sz="2400" smtClean="0"/>
              <a:t>Variansi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Standar Deviasi  (S)</a:t>
            </a:r>
          </a:p>
        </p:txBody>
      </p:sp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1928813" y="214313"/>
          <a:ext cx="6111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0" name="Equation" r:id="rId3" imgW="279360" imgH="228600" progId="Equation.DSMT4">
                  <p:embed/>
                </p:oleObj>
              </mc:Choice>
              <mc:Fallback>
                <p:oleObj name="Equation" r:id="rId3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14313"/>
                        <a:ext cx="61118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857250" y="785813"/>
          <a:ext cx="21018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1" name="Equation" r:id="rId5" imgW="1091880" imgH="482400" progId="Equation.DSMT4">
                  <p:embed/>
                </p:oleObj>
              </mc:Choice>
              <mc:Fallback>
                <p:oleObj name="Equation" r:id="rId5" imgW="1091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785813"/>
                        <a:ext cx="2101850" cy="928687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857250" y="1928813"/>
          <a:ext cx="73580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2" name="Equation" r:id="rId7" imgW="3924000" imgH="419040" progId="Equation.DSMT4">
                  <p:embed/>
                </p:oleObj>
              </mc:Choice>
              <mc:Fallback>
                <p:oleObj name="Equation" r:id="rId7" imgW="3924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28813"/>
                        <a:ext cx="735806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857250" y="2857500"/>
          <a:ext cx="50244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3" name="Equation" r:id="rId9" imgW="2768400" imgH="393480" progId="Equation.DSMT4">
                  <p:embed/>
                </p:oleObj>
              </mc:Choice>
              <mc:Fallback>
                <p:oleObj name="Equation" r:id="rId9" imgW="276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857500"/>
                        <a:ext cx="50244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071563" y="4357688"/>
          <a:ext cx="15001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4" name="Equation" r:id="rId11" imgW="571320" imgH="253800" progId="Equation.DSMT4">
                  <p:embed/>
                </p:oleObj>
              </mc:Choice>
              <mc:Fallback>
                <p:oleObj name="Equation" r:id="rId11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357688"/>
                        <a:ext cx="150018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143000" y="5214938"/>
          <a:ext cx="22145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5" name="Equation" r:id="rId13" imgW="1218960" imgH="241200" progId="Equation.DSMT4">
                  <p:embed/>
                </p:oleObj>
              </mc:Choice>
              <mc:Fallback>
                <p:oleObj name="Equation" r:id="rId13" imgW="1218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14938"/>
                        <a:ext cx="22145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3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smtClean="0"/>
              <a:t>Contoh Soal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mtClean="0"/>
              <a:t>Data Berkelompok</a:t>
            </a:r>
          </a:p>
          <a:p>
            <a:pPr>
              <a:buFont typeface="Arial" charset="0"/>
              <a:buNone/>
            </a:pPr>
            <a:r>
              <a:rPr lang="en-US" smtClean="0"/>
              <a:t>	</a:t>
            </a:r>
            <a:r>
              <a:rPr lang="en-US" sz="2400" smtClean="0"/>
              <a:t>Diketahui data pada tabel dibawah  ini:</a:t>
            </a: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88" y="2428875"/>
          <a:ext cx="3286126" cy="350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3"/>
                <a:gridCol w="1643063"/>
              </a:tblGrid>
              <a:tr h="5801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Modal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Frekuensi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58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112 - 120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121 - 129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130 - 138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139 - 147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148 -156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157 -165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166 - 174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2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40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6313" y="2428875"/>
            <a:ext cx="3352800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Tentukan</a:t>
            </a:r>
            <a:r>
              <a:rPr lang="en-US" dirty="0"/>
              <a:t>: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/>
              <a:t>Range (r)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 err="1"/>
              <a:t>Simpangan</a:t>
            </a:r>
            <a:r>
              <a:rPr lang="en-US" dirty="0"/>
              <a:t> rata – rata (SR)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 err="1"/>
              <a:t>Variansi</a:t>
            </a:r>
            <a:endParaRPr lang="en-US" dirty="0"/>
          </a:p>
          <a:p>
            <a:pPr marL="342900" indent="-342900">
              <a:buFontTx/>
              <a:buAutoNum type="alphaLcPeriod"/>
              <a:defRPr/>
            </a:pP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en-US" smtClean="0"/>
              <a:t>JAWAB</a:t>
            </a:r>
          </a:p>
        </p:txBody>
      </p:sp>
      <p:sp>
        <p:nvSpPr>
          <p:cNvPr id="22534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en-US" sz="2400" smtClean="0"/>
              <a:t>Range (r)= (nilai tengah tertinggi – nilai tengah terendah)/2</a:t>
            </a:r>
          </a:p>
          <a:p>
            <a:r>
              <a:rPr lang="en-US" sz="2400" smtClean="0"/>
              <a:t>Simpangan rata – rata </a:t>
            </a:r>
          </a:p>
          <a:p>
            <a:endParaRPr lang="en-US" sz="2400" smtClean="0"/>
          </a:p>
          <a:p>
            <a:endParaRPr lang="en-US" sz="2400" smtClean="0"/>
          </a:p>
          <a:p>
            <a:pPr>
              <a:buFont typeface="Arial" charset="0"/>
              <a:buNone/>
            </a:pPr>
            <a:endParaRPr lang="en-US" sz="2400" smtClean="0"/>
          </a:p>
          <a:p>
            <a:r>
              <a:rPr lang="en-US" sz="2400" smtClean="0"/>
              <a:t>Variansi 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Standar Deviasi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928688" y="2071688"/>
          <a:ext cx="28575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0" name="Equation" r:id="rId3" imgW="1193760" imgH="444240" progId="Equation.DSMT4">
                  <p:embed/>
                </p:oleObj>
              </mc:Choice>
              <mc:Fallback>
                <p:oleObj name="Equation" r:id="rId3" imgW="1193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071688"/>
                        <a:ext cx="2857500" cy="1063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928688" y="3857625"/>
          <a:ext cx="264318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1" name="Equation" r:id="rId5" imgW="1218960" imgH="482400" progId="Equation.DSMT4">
                  <p:embed/>
                </p:oleObj>
              </mc:Choice>
              <mc:Fallback>
                <p:oleObj name="Equation" r:id="rId5" imgW="1218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57625"/>
                        <a:ext cx="2643187" cy="104616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3429000" y="5286375"/>
          <a:ext cx="2786063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2" name="Equation" r:id="rId7" imgW="1333440" imgH="520560" progId="Equation.DSMT4">
                  <p:embed/>
                </p:oleObj>
              </mc:Choice>
              <mc:Fallback>
                <p:oleObj name="Equation" r:id="rId7" imgW="13334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86375"/>
                        <a:ext cx="2786063" cy="1087438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5214938" y="3143250"/>
            <a:ext cx="1871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 = jml frekuensi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Content Placeholder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r>
              <a:rPr lang="en-US" sz="2400" smtClean="0"/>
              <a:t>Untuk memudahkan mencari jawaban, maka dibuat tabel sesuai dengan keperluan jawaban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77564"/>
              </p:ext>
            </p:extLst>
          </p:nvPr>
        </p:nvGraphicFramePr>
        <p:xfrm>
          <a:off x="928688" y="1571621"/>
          <a:ext cx="8107809" cy="430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127"/>
                <a:gridCol w="694955"/>
                <a:gridCol w="1003824"/>
                <a:gridCol w="1081041"/>
                <a:gridCol w="1235476"/>
                <a:gridCol w="1312693"/>
                <a:gridCol w="1312693"/>
              </a:tblGrid>
              <a:tr h="93489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Modal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</a:rPr>
                        <a:t>Nilai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 Tengah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X)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112 - 120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116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24,525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98,100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601,476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2405,902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121 - 129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125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15,525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77,625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241,026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1205,128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130 - 138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134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6,525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52,200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42,576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340,605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139 - 147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143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2,475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29,700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6,126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73,507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148 -156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152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11,475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57,375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131,676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658,378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157 -165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161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20,475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81,900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419,226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1676,902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166 - 174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170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29,475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58,950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868,776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1737,551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7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Jumlah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455,850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8097,974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4000500" y="1857375"/>
          <a:ext cx="7096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4" name="Equation" r:id="rId3" imgW="495000" imgH="279360" progId="Equation.DSMT4">
                  <p:embed/>
                </p:oleObj>
              </mc:Choice>
              <mc:Fallback>
                <p:oleObj name="Equation" r:id="rId3" imgW="495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857375"/>
                        <a:ext cx="7096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4929188" y="1839913"/>
          <a:ext cx="857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5" name="Equation" r:id="rId5" imgW="622080" imgH="279360" progId="Equation.DSMT4">
                  <p:embed/>
                </p:oleObj>
              </mc:Choice>
              <mc:Fallback>
                <p:oleObj name="Equation" r:id="rId5" imgW="622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839913"/>
                        <a:ext cx="8572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5"/>
          <p:cNvGraphicFramePr>
            <a:graphicFrameLocks noChangeAspect="1"/>
          </p:cNvGraphicFramePr>
          <p:nvPr/>
        </p:nvGraphicFramePr>
        <p:xfrm>
          <a:off x="6154738" y="1839913"/>
          <a:ext cx="9286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6" name="Equation" r:id="rId7" imgW="596880" imgH="228600" progId="Equation.DSMT4">
                  <p:embed/>
                </p:oleObj>
              </mc:Choice>
              <mc:Fallback>
                <p:oleObj name="Equation" r:id="rId7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1839913"/>
                        <a:ext cx="9286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6"/>
          <p:cNvGraphicFramePr>
            <a:graphicFrameLocks noChangeAspect="1"/>
          </p:cNvGraphicFramePr>
          <p:nvPr/>
        </p:nvGraphicFramePr>
        <p:xfrm>
          <a:off x="7286625" y="1857375"/>
          <a:ext cx="1071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7" name="Equation" r:id="rId9" imgW="711000" imgH="228600" progId="Equation.DSMT4">
                  <p:embed/>
                </p:oleObj>
              </mc:Choice>
              <mc:Fallback>
                <p:oleObj name="Equation" r:id="rId9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1857375"/>
                        <a:ext cx="1071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en-US" smtClean="0"/>
              <a:t>Maka dapat dijawab:</a:t>
            </a:r>
          </a:p>
        </p:txBody>
      </p:sp>
      <p:sp>
        <p:nvSpPr>
          <p:cNvPr id="24582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en-US" smtClean="0"/>
              <a:t>Range (r)</a:t>
            </a:r>
            <a:r>
              <a:rPr lang="en-US" sz="2800" smtClean="0"/>
              <a:t> = 170 – 116 = 54</a:t>
            </a:r>
          </a:p>
          <a:p>
            <a:r>
              <a:rPr lang="en-US" sz="2800" smtClean="0"/>
              <a:t>Simpangan rata – rata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endParaRPr lang="en-US" sz="2800" smtClean="0"/>
          </a:p>
          <a:p>
            <a:r>
              <a:rPr lang="en-US" sz="2800" smtClean="0"/>
              <a:t>Variansi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endParaRPr lang="en-US" sz="2800" smtClean="0"/>
          </a:p>
          <a:p>
            <a:r>
              <a:rPr lang="en-US" sz="2800" smtClean="0"/>
              <a:t>Standar Deviasi</a:t>
            </a:r>
          </a:p>
          <a:p>
            <a:pPr>
              <a:buFont typeface="Arial" charset="0"/>
              <a:buNone/>
            </a:pPr>
            <a:endParaRPr lang="en-US" sz="2800" smtClean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000125" y="2500313"/>
          <a:ext cx="3429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8" name="Equation" r:id="rId3" imgW="1460160" imgH="393480" progId="Equation.DSMT4">
                  <p:embed/>
                </p:oleObj>
              </mc:Choice>
              <mc:Fallback>
                <p:oleObj name="Equation" r:id="rId3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500313"/>
                        <a:ext cx="34290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857250" y="3929063"/>
          <a:ext cx="50006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9" name="Equation" r:id="rId5" imgW="2298600" imgH="393480" progId="Equation.DSMT4">
                  <p:embed/>
                </p:oleObj>
              </mc:Choice>
              <mc:Fallback>
                <p:oleObj name="Equation" r:id="rId5" imgW="229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929063"/>
                        <a:ext cx="50006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928688" y="5357813"/>
          <a:ext cx="35560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0" name="Equation" r:id="rId7" imgW="1320480" imgH="241200" progId="Equation.DSMT4">
                  <p:embed/>
                </p:oleObj>
              </mc:Choice>
              <mc:Fallback>
                <p:oleObj name="Equation" r:id="rId7" imgW="1320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357813"/>
                        <a:ext cx="35560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9" y="5999163"/>
            <a:ext cx="6393532" cy="496887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Types of Statistics</a:t>
            </a:r>
            <a:br>
              <a:rPr lang="en-US" dirty="0" smtClean="0"/>
            </a:br>
            <a:r>
              <a:rPr lang="en-US" sz="1600" dirty="0" smtClean="0"/>
              <a:t>(examples of inferential statistics)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252913" y="407988"/>
            <a:ext cx="359568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</a:pPr>
            <a:r>
              <a:rPr lang="en-US" sz="2800" i="0">
                <a:solidFill>
                  <a:srgbClr val="008000"/>
                </a:solidFill>
              </a:rPr>
              <a:t>Example 2: Wine tasters sip a few drops of wine to make a decision with respect to all the wine waiting to be released for sale. </a:t>
            </a:r>
            <a:endParaRPr lang="en-US" sz="2800">
              <a:solidFill>
                <a:srgbClr val="008000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47650" y="303213"/>
            <a:ext cx="34512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</a:pPr>
            <a:r>
              <a:rPr lang="en-US" sz="2800" i="0">
                <a:solidFill>
                  <a:srgbClr val="993300"/>
                </a:solidFill>
              </a:rPr>
              <a:t>Example 1: TV networks constantly monitor the popularity of their programs by hiring Nielsen and other organizations to sample the preferences of TV viewers.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749675" y="3255963"/>
            <a:ext cx="5165725" cy="2284412"/>
          </a:xfrm>
          <a:prstGeom prst="rect">
            <a:avLst/>
          </a:prstGeom>
          <a:noFill/>
          <a:ln w="57150">
            <a:solidFill>
              <a:srgbClr val="99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</a:pPr>
            <a:r>
              <a:rPr lang="en-US" sz="2800" i="0">
                <a:solidFill>
                  <a:srgbClr val="FF3300"/>
                </a:solidFill>
              </a:rPr>
              <a:t>Example 3: The accounting department of a large firm will select a sample of the invoices to check for accuracy for all the invoices of the company.</a:t>
            </a:r>
          </a:p>
        </p:txBody>
      </p:sp>
    </p:spTree>
    <p:extLst>
      <p:ext uri="{BB962C8B-B14F-4D97-AF65-F5344CB8AC3E}">
        <p14:creationId xmlns:p14="http://schemas.microsoft.com/office/powerpoint/2010/main" val="14477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  <p:bldP spid="1127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SIMPULAN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Nilai rerata melambangkan tinggi rendahnya kinerja kelompok.</a:t>
            </a:r>
          </a:p>
          <a:p>
            <a:r>
              <a:rPr lang="id-ID" dirty="0" smtClean="0"/>
              <a:t>Nilai standar deviasi melambangkan risiko, kesulitan dikelola/diprediksiatas kelompok.</a:t>
            </a:r>
          </a:p>
          <a:p>
            <a:r>
              <a:rPr lang="id-ID" dirty="0" smtClean="0"/>
              <a:t>Rerata tinggi dan SD tinggi </a:t>
            </a:r>
            <a:r>
              <a:rPr lang="id-ID" dirty="0" smtClean="0">
                <a:sym typeface="Wingdings" pitchFamily="2" charset="2"/>
              </a:rPr>
              <a:t> Risk Taker</a:t>
            </a:r>
          </a:p>
          <a:p>
            <a:r>
              <a:rPr lang="id-ID" dirty="0"/>
              <a:t>Rerata </a:t>
            </a:r>
            <a:r>
              <a:rPr lang="id-ID" dirty="0" smtClean="0"/>
              <a:t>sedang </a:t>
            </a:r>
            <a:r>
              <a:rPr lang="id-ID" dirty="0"/>
              <a:t>dan SD </a:t>
            </a:r>
            <a:r>
              <a:rPr lang="id-ID" dirty="0" smtClean="0"/>
              <a:t>sedang </a:t>
            </a:r>
            <a:r>
              <a:rPr lang="id-ID" dirty="0">
                <a:sym typeface="Wingdings" pitchFamily="2" charset="2"/>
              </a:rPr>
              <a:t> Risk </a:t>
            </a:r>
            <a:r>
              <a:rPr lang="id-ID" dirty="0" smtClean="0">
                <a:sym typeface="Wingdings" pitchFamily="2" charset="2"/>
              </a:rPr>
              <a:t>Neutral</a:t>
            </a:r>
          </a:p>
          <a:p>
            <a:r>
              <a:rPr lang="id-ID" dirty="0"/>
              <a:t>Rerata </a:t>
            </a:r>
            <a:r>
              <a:rPr lang="id-ID" dirty="0" smtClean="0"/>
              <a:t>rendah </a:t>
            </a:r>
            <a:r>
              <a:rPr lang="id-ID" dirty="0"/>
              <a:t>dan SD </a:t>
            </a:r>
            <a:r>
              <a:rPr lang="id-ID" dirty="0" smtClean="0"/>
              <a:t>rendah </a:t>
            </a:r>
            <a:r>
              <a:rPr lang="id-ID" dirty="0">
                <a:sym typeface="Wingdings" pitchFamily="2" charset="2"/>
              </a:rPr>
              <a:t> Risk </a:t>
            </a:r>
            <a:r>
              <a:rPr lang="id-ID" dirty="0" smtClean="0">
                <a:sym typeface="Wingdings" pitchFamily="2" charset="2"/>
              </a:rPr>
              <a:t>Averter</a:t>
            </a:r>
          </a:p>
          <a:p>
            <a:endParaRPr lang="id-ID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Ukuran tinggi/rendahnya risiko bisnis : ratio industri, ratio analisis trend internal, atau tingkat suku bunga BI.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INDIVIDUAL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Carilah data kuantitatif dari internet dari dua kelompok berbeda (beda dari sisi waktu atau tempat, atau manejemen, dsb).</a:t>
            </a:r>
          </a:p>
          <a:p>
            <a:r>
              <a:rPr lang="id-ID" dirty="0" smtClean="0"/>
              <a:t>Hitunglah nilai rerata dan standar deviasinya (berdasarkan data tunggal)</a:t>
            </a:r>
          </a:p>
          <a:p>
            <a:r>
              <a:rPr lang="id-ID" dirty="0" smtClean="0"/>
              <a:t>Buatlah kesimpulan menarik dan bermanfaat dari hasil pembandingan tersebut.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82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Tugas analisis investasi regional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>
                <a:hlinkClick r:id="rId2"/>
              </a:rPr>
              <a:t>http://</a:t>
            </a:r>
            <a:r>
              <a:rPr lang="id-ID" dirty="0" smtClean="0">
                <a:hlinkClick r:id="rId2"/>
              </a:rPr>
              <a:t>aric.adb.org/malaysia/data</a:t>
            </a:r>
            <a:endParaRPr lang="id-ID" dirty="0" smtClean="0"/>
          </a:p>
          <a:p>
            <a:endParaRPr lang="id-ID" dirty="0"/>
          </a:p>
          <a:p>
            <a:r>
              <a:rPr lang="id-ID" dirty="0" smtClean="0"/>
              <a:t>Pilih stock price satu jenis perusahaan di malaysia berdasar analisis grafis, mean, da SD</a:t>
            </a:r>
            <a:endParaRPr lang="id-ID" dirty="0"/>
          </a:p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>
                <a:hlinkClick r:id="rId3"/>
              </a:rPr>
              <a:t>https://</a:t>
            </a:r>
            <a:r>
              <a:rPr lang="id-ID" dirty="0" smtClean="0">
                <a:hlinkClick r:id="rId3"/>
              </a:rPr>
              <a:t>www.set.or.th/en/market/tri.html</a:t>
            </a:r>
            <a:endParaRPr lang="id-ID" dirty="0" smtClean="0"/>
          </a:p>
          <a:p>
            <a:endParaRPr lang="id-ID" dirty="0"/>
          </a:p>
          <a:p>
            <a:r>
              <a:rPr lang="id-ID" dirty="0" smtClean="0"/>
              <a:t>Dari return saham satu jenis perusahaan yang dipilih di Thailand  tentukan secara grafis, mean, dan SD yang paling favorable untuk investasi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676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571750" y="1643063"/>
            <a:ext cx="5214938" cy="1928812"/>
          </a:xfrm>
        </p:spPr>
        <p:txBody>
          <a:bodyPr/>
          <a:lstStyle/>
          <a:p>
            <a:r>
              <a:rPr lang="en-US" sz="4400" smtClean="0"/>
              <a:t>Ukuran Letak</a:t>
            </a:r>
          </a:p>
        </p:txBody>
      </p:sp>
    </p:spTree>
    <p:extLst>
      <p:ext uri="{BB962C8B-B14F-4D97-AF65-F5344CB8AC3E}">
        <p14:creationId xmlns:p14="http://schemas.microsoft.com/office/powerpoint/2010/main" val="5098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KUARTIL, DESIL, PERSENTIL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1. Kuartil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Kelompok data yang sudah diurutkan (membesar atau mengecil) dibagi empat bagian yang sama besar.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Ada 3 jenis yaitu kuartil pertama (Q</a:t>
            </a:r>
            <a:r>
              <a:rPr lang="en-US" baseline="-25000" smtClean="0"/>
              <a:t>1</a:t>
            </a:r>
            <a:r>
              <a:rPr lang="en-US" smtClean="0"/>
              <a:t>) atau kuartil bawah, kuartil kedua (Q</a:t>
            </a:r>
            <a:r>
              <a:rPr lang="en-US" baseline="-25000" smtClean="0"/>
              <a:t>2</a:t>
            </a:r>
            <a:r>
              <a:rPr lang="en-US" smtClean="0"/>
              <a:t>) atau kuartil tengah, dan kuartil ketiga (Q</a:t>
            </a:r>
            <a:r>
              <a:rPr lang="en-US" baseline="-25000" smtClean="0"/>
              <a:t>3</a:t>
            </a:r>
            <a:r>
              <a:rPr lang="en-US" smtClean="0"/>
              <a:t>) atau kuartil atas.</a:t>
            </a:r>
          </a:p>
        </p:txBody>
      </p:sp>
    </p:spTree>
    <p:extLst>
      <p:ext uri="{BB962C8B-B14F-4D97-AF65-F5344CB8AC3E}">
        <p14:creationId xmlns:p14="http://schemas.microsoft.com/office/powerpoint/2010/main" val="28030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KUARTIL (lanjutan)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30725"/>
          </a:xfrm>
        </p:spPr>
        <p:txBody>
          <a:bodyPr>
            <a:normAutofit lnSpcReduction="10000"/>
          </a:bodyPr>
          <a:lstStyle/>
          <a:p>
            <a:pPr marL="4130675" indent="-4130675" eaLnBrk="1" hangingPunct="1">
              <a:buFont typeface="Wingdings" pitchFamily="2" charset="2"/>
              <a:buNone/>
            </a:pPr>
            <a:r>
              <a:rPr lang="en-US" sz="2800" dirty="0" err="1" smtClean="0"/>
              <a:t>Untuk</a:t>
            </a:r>
            <a:r>
              <a:rPr lang="en-US" sz="2800" dirty="0" smtClean="0"/>
              <a:t> data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berkelompok</a:t>
            </a:r>
            <a:endParaRPr lang="en-US" sz="2800" dirty="0" smtClean="0"/>
          </a:p>
          <a:p>
            <a:pPr marL="4130675" indent="-4130675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4130675" indent="-4130675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800" dirty="0" err="1" smtClean="0"/>
              <a:t>Untuk</a:t>
            </a:r>
            <a:r>
              <a:rPr lang="en-US" sz="2800" dirty="0" smtClean="0"/>
              <a:t> data </a:t>
            </a:r>
            <a:r>
              <a:rPr lang="en-US" sz="2800" dirty="0" err="1" smtClean="0"/>
              <a:t>berkelompok</a:t>
            </a:r>
            <a:endParaRPr lang="en-US" sz="2800" dirty="0" smtClean="0"/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800" dirty="0" smtClean="0"/>
              <a:t>	</a:t>
            </a:r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 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kuartil</a:t>
            </a:r>
            <a:endParaRPr lang="en-US" sz="2000" dirty="0" smtClean="0"/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000" dirty="0" smtClean="0"/>
              <a:t>	F  =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endParaRPr lang="en-US" sz="2000" dirty="0" smtClean="0"/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000" dirty="0" smtClean="0"/>
              <a:t>	      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kuartil</a:t>
            </a:r>
            <a:r>
              <a:rPr lang="en-US" sz="2000" dirty="0" smtClean="0"/>
              <a:t> Q</a:t>
            </a:r>
            <a:r>
              <a:rPr lang="en-US" sz="2000" baseline="-25000" dirty="0" smtClean="0"/>
              <a:t>i</a:t>
            </a:r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000" dirty="0" smtClean="0"/>
              <a:t>	f   =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kuartil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Q</a:t>
            </a:r>
            <a:r>
              <a:rPr lang="en-US" sz="2000" baseline="-25000" dirty="0" smtClean="0"/>
              <a:t>i</a:t>
            </a:r>
            <a:endParaRPr lang="id-ID" sz="2000" baseline="-25000" dirty="0" smtClean="0"/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id-ID" sz="2000" baseline="-25000" dirty="0"/>
              <a:t>	</a:t>
            </a:r>
            <a:r>
              <a:rPr lang="id-ID" sz="2000" dirty="0" smtClean="0"/>
              <a:t>i   = Letak Quartil</a:t>
            </a:r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id-ID" sz="2000" baseline="-25000" dirty="0"/>
              <a:t>	</a:t>
            </a:r>
            <a:r>
              <a:rPr lang="id-ID" sz="2000" dirty="0" smtClean="0"/>
              <a:t>n  = Jumlah frekuensi</a:t>
            </a:r>
            <a:r>
              <a:rPr lang="id-ID" sz="2000" baseline="-25000" dirty="0" smtClean="0"/>
              <a:t>	</a:t>
            </a:r>
            <a:endParaRPr lang="en-US" sz="2000" baseline="-25000" dirty="0" smtClean="0"/>
          </a:p>
        </p:txBody>
      </p:sp>
      <p:graphicFrame>
        <p:nvGraphicFramePr>
          <p:cNvPr id="583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95513" y="2276475"/>
          <a:ext cx="34559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Equation" r:id="rId3" imgW="1866600" imgH="393480" progId="Equation.3">
                  <p:embed/>
                </p:oleObj>
              </mc:Choice>
              <mc:Fallback>
                <p:oleObj name="Equation" r:id="rId3" imgW="1866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76475"/>
                        <a:ext cx="345598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1905954"/>
              </p:ext>
            </p:extLst>
          </p:nvPr>
        </p:nvGraphicFramePr>
        <p:xfrm>
          <a:off x="827088" y="3897313"/>
          <a:ext cx="345598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5" name="Equation" r:id="rId5" imgW="1854000" imgH="787320" progId="Equation.3">
                  <p:embed/>
                </p:oleObj>
              </mc:Choice>
              <mc:Fallback>
                <p:oleObj name="Equation" r:id="rId5" imgW="18540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97313"/>
                        <a:ext cx="3455987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38119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KUARTIL (lanjutan)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30725"/>
          </a:xfrm>
        </p:spPr>
        <p:txBody>
          <a:bodyPr/>
          <a:lstStyle/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Contoh :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1</a:t>
            </a:r>
            <a:r>
              <a:rPr lang="en-US" sz="2000" smtClean="0"/>
              <a:t> membagi data menjadi 25 %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2</a:t>
            </a:r>
            <a:r>
              <a:rPr lang="en-US" sz="2000" smtClean="0"/>
              <a:t> membagi data menjadi 50 %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3</a:t>
            </a:r>
            <a:r>
              <a:rPr lang="en-US" sz="2000" smtClean="0"/>
              <a:t> membagi data menjadi 75 %</a:t>
            </a:r>
          </a:p>
          <a:p>
            <a:pPr marL="3946525" indent="-3946525" eaLnBrk="1" hangingPunct="1">
              <a:buFont typeface="Wingdings" pitchFamily="2" charset="2"/>
              <a:buNone/>
            </a:pPr>
            <a:endParaRPr lang="en-US" sz="2000" smtClean="0"/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Sehingga :</a:t>
            </a:r>
          </a:p>
          <a:p>
            <a:pPr marL="3946525" indent="-3946525" eaLnBrk="1" hangingPunct="1">
              <a:buFont typeface="Wingdings" pitchFamily="2" charset="2"/>
              <a:buNone/>
            </a:pPr>
            <a:endParaRPr lang="en-US" sz="2000" smtClean="0"/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1</a:t>
            </a:r>
            <a:r>
              <a:rPr lang="en-US" sz="2000" smtClean="0"/>
              <a:t> terletak pada 48-60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2</a:t>
            </a:r>
            <a:r>
              <a:rPr lang="en-US" sz="2000" smtClean="0"/>
              <a:t> terletak pada 61-73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3</a:t>
            </a:r>
            <a:r>
              <a:rPr lang="en-US" sz="2000" smtClean="0"/>
              <a:t> terletak pada 74-86</a:t>
            </a:r>
          </a:p>
        </p:txBody>
      </p:sp>
      <p:graphicFrame>
        <p:nvGraphicFramePr>
          <p:cNvPr id="61490" name="Group 50"/>
          <p:cNvGraphicFramePr>
            <a:graphicFrameLocks noGrp="1"/>
          </p:cNvGraphicFramePr>
          <p:nvPr>
            <p:ph sz="half" idx="2"/>
          </p:nvPr>
        </p:nvGraphicFramePr>
        <p:xfrm>
          <a:off x="539750" y="2205038"/>
          <a:ext cx="3671888" cy="3151596"/>
        </p:xfrm>
        <a:graphic>
          <a:graphicData uri="http://schemas.openxmlformats.org/drawingml/2006/table">
            <a:tbl>
              <a:tblPr/>
              <a:tblGrid>
                <a:gridCol w="1152525"/>
                <a:gridCol w="1150938"/>
                <a:gridCol w="1368425"/>
              </a:tblGrid>
              <a:tr h="1005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Kelas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Nilai Tengah (X)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87-99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 = 60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5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KUARTIL (lanjutan)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Untuk Q</a:t>
            </a:r>
            <a:r>
              <a:rPr lang="en-US" sz="2800" baseline="-25000" smtClean="0"/>
              <a:t>1</a:t>
            </a:r>
            <a:r>
              <a:rPr lang="en-US" sz="2800" smtClean="0"/>
              <a:t>, maka 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Untuk Q</a:t>
            </a:r>
            <a:r>
              <a:rPr lang="en-US" sz="2800" baseline="-25000" smtClean="0"/>
              <a:t>2</a:t>
            </a:r>
            <a:r>
              <a:rPr lang="en-US" sz="2800" smtClean="0"/>
              <a:t>, maka 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Untuk Q</a:t>
            </a:r>
            <a:r>
              <a:rPr lang="en-US" sz="2800" baseline="-25000" smtClean="0"/>
              <a:t>3</a:t>
            </a:r>
            <a:r>
              <a:rPr lang="en-US" sz="2800" smtClean="0"/>
              <a:t>, maka 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graphicFrame>
        <p:nvGraphicFramePr>
          <p:cNvPr id="6451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92500" y="1484313"/>
          <a:ext cx="3240088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5" name="Equation" r:id="rId3" imgW="1841400" imgH="787320" progId="Equation.3">
                  <p:embed/>
                </p:oleObj>
              </mc:Choice>
              <mc:Fallback>
                <p:oleObj name="Equation" r:id="rId3" imgW="18414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484313"/>
                        <a:ext cx="3240088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63938" y="3201988"/>
          <a:ext cx="38163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6" name="Equation" r:id="rId5" imgW="2082600" imgH="787320" progId="Equation.3">
                  <p:embed/>
                </p:oleObj>
              </mc:Choice>
              <mc:Fallback>
                <p:oleObj name="Equation" r:id="rId5" imgW="20826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201988"/>
                        <a:ext cx="381635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3592513" y="4797425"/>
          <a:ext cx="4003675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7" name="Equation" r:id="rId7" imgW="2044440" imgH="787320" progId="Equation.3">
                  <p:embed/>
                </p:oleObj>
              </mc:Choice>
              <mc:Fallback>
                <p:oleObj name="Equation" r:id="rId7" imgW="20444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4797425"/>
                        <a:ext cx="4003675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35769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KUARTIL, DESIL, PERSENTIL (lanjutan)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1325" indent="-441325" eaLnBrk="1" hangingPunct="1">
              <a:buFont typeface="Wingdings" pitchFamily="2" charset="2"/>
              <a:buNone/>
            </a:pPr>
            <a:r>
              <a:rPr lang="en-US" smtClean="0"/>
              <a:t>2. Desil</a:t>
            </a:r>
          </a:p>
          <a:p>
            <a:pPr marL="441325" indent="-441325" eaLnBrk="1" hangingPunct="1">
              <a:buFont typeface="Wingdings" pitchFamily="2" charset="2"/>
              <a:buNone/>
            </a:pPr>
            <a:r>
              <a:rPr lang="en-US" smtClean="0"/>
              <a:t>    Kelompok data yang sudah diurutkan  (membesar atau mengecil) dibagi sepuluh bagian yang sama besar.</a:t>
            </a:r>
          </a:p>
        </p:txBody>
      </p:sp>
    </p:spTree>
    <p:extLst>
      <p:ext uri="{BB962C8B-B14F-4D97-AF65-F5344CB8AC3E}">
        <p14:creationId xmlns:p14="http://schemas.microsoft.com/office/powerpoint/2010/main" val="34919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DESIL (lanjutan)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313238" indent="-4313238" eaLnBrk="1" hangingPunct="1">
              <a:buFont typeface="Wingdings" pitchFamily="2" charset="2"/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data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endParaRPr lang="en-US" dirty="0" smtClean="0"/>
          </a:p>
          <a:p>
            <a:pPr marL="4313238" indent="-4313238" eaLnBrk="1" hangingPunct="1">
              <a:buFont typeface="Wingdings" pitchFamily="2" charset="2"/>
              <a:buNone/>
            </a:pPr>
            <a:endParaRPr lang="en-US" dirty="0" smtClean="0"/>
          </a:p>
          <a:p>
            <a:pPr marL="4313238" indent="-4313238" eaLnBrk="1" hangingPunct="1">
              <a:buFont typeface="Wingdings" pitchFamily="2" charset="2"/>
              <a:buNone/>
            </a:pPr>
            <a:endParaRPr lang="en-US" dirty="0" smtClean="0"/>
          </a:p>
          <a:p>
            <a:pPr marL="4313238" indent="-4313238" eaLnBrk="1" hangingPunct="1">
              <a:buFont typeface="Wingdings" pitchFamily="2" charset="2"/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data </a:t>
            </a:r>
            <a:r>
              <a:rPr lang="en-US" dirty="0" err="1" smtClean="0"/>
              <a:t>berkelompok</a:t>
            </a:r>
            <a:endParaRPr lang="en-US" dirty="0" smtClean="0"/>
          </a:p>
          <a:p>
            <a:pPr marL="4313238" indent="-4313238"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 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desil</a:t>
            </a:r>
            <a:r>
              <a:rPr lang="en-US" sz="2000" dirty="0" smtClean="0"/>
              <a:t> D</a:t>
            </a:r>
            <a:r>
              <a:rPr lang="en-US" sz="2000" baseline="-25000" dirty="0" smtClean="0"/>
              <a:t>i</a:t>
            </a:r>
          </a:p>
          <a:p>
            <a:pPr marL="4313238" indent="-4313238" eaLnBrk="1" hangingPunct="1">
              <a:buFont typeface="Wingdings" pitchFamily="2" charset="2"/>
              <a:buNone/>
            </a:pPr>
            <a:r>
              <a:rPr lang="en-US" sz="2000" dirty="0" smtClean="0"/>
              <a:t>	F  =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endParaRPr lang="en-US" sz="2000" dirty="0" smtClean="0"/>
          </a:p>
          <a:p>
            <a:pPr marL="4313238" indent="-4313238" eaLnBrk="1" hangingPunct="1">
              <a:buFont typeface="Wingdings" pitchFamily="2" charset="2"/>
              <a:buNone/>
            </a:pPr>
            <a:r>
              <a:rPr lang="en-US" sz="2000" dirty="0" smtClean="0"/>
              <a:t>	      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desil</a:t>
            </a:r>
            <a:r>
              <a:rPr lang="en-US" sz="2000" dirty="0" smtClean="0"/>
              <a:t> D</a:t>
            </a:r>
            <a:r>
              <a:rPr lang="en-US" sz="2000" baseline="-25000" dirty="0" smtClean="0"/>
              <a:t>i</a:t>
            </a:r>
          </a:p>
          <a:p>
            <a:pPr marL="4313238" indent="-4313238" eaLnBrk="1" hangingPunct="1">
              <a:buFont typeface="Wingdings" pitchFamily="2" charset="2"/>
              <a:buNone/>
            </a:pPr>
            <a:r>
              <a:rPr lang="en-US" sz="2000" dirty="0" smtClean="0"/>
              <a:t>	f   =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desil</a:t>
            </a:r>
            <a:r>
              <a:rPr lang="en-US" sz="2000" dirty="0" smtClean="0"/>
              <a:t> D</a:t>
            </a:r>
            <a:r>
              <a:rPr lang="en-US" sz="2000" baseline="-25000" dirty="0" smtClean="0"/>
              <a:t>i</a:t>
            </a:r>
            <a:endParaRPr lang="id-ID" sz="2000" baseline="-25000" dirty="0" smtClean="0"/>
          </a:p>
          <a:p>
            <a:pPr marL="4130675" indent="-4130675">
              <a:buNone/>
            </a:pPr>
            <a:r>
              <a:rPr lang="id-ID" sz="2000" dirty="0" smtClean="0"/>
              <a:t>	  i   </a:t>
            </a:r>
            <a:r>
              <a:rPr lang="id-ID" sz="2000" dirty="0"/>
              <a:t>= Letak </a:t>
            </a:r>
            <a:r>
              <a:rPr lang="id-ID" sz="2000" dirty="0" smtClean="0"/>
              <a:t>Desil</a:t>
            </a:r>
            <a:endParaRPr lang="id-ID" sz="2000" dirty="0"/>
          </a:p>
          <a:p>
            <a:pPr marL="4130675" indent="-4130675">
              <a:buNone/>
            </a:pPr>
            <a:r>
              <a:rPr lang="id-ID" sz="2000" baseline="-25000" dirty="0"/>
              <a:t>	</a:t>
            </a:r>
            <a:r>
              <a:rPr lang="id-ID" sz="2000" baseline="-25000" dirty="0" smtClean="0"/>
              <a:t>   </a:t>
            </a:r>
            <a:r>
              <a:rPr lang="id-ID" sz="2000" dirty="0" smtClean="0"/>
              <a:t>n  </a:t>
            </a:r>
            <a:r>
              <a:rPr lang="id-ID" sz="2000" dirty="0"/>
              <a:t>= Jumlah frekuensi</a:t>
            </a:r>
            <a:endParaRPr lang="en-US" sz="2000" baseline="-25000" dirty="0" smtClean="0"/>
          </a:p>
          <a:p>
            <a:pPr marL="4313238" indent="-4313238" eaLnBrk="1" hangingPunct="1"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1936750" y="2276475"/>
          <a:ext cx="39735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Equation" r:id="rId3" imgW="2145960" imgH="393480" progId="Equation.3">
                  <p:embed/>
                </p:oleObj>
              </mc:Choice>
              <mc:Fallback>
                <p:oleObj name="Equation" r:id="rId3" imgW="2145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2276475"/>
                        <a:ext cx="3973513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841699"/>
              </p:ext>
            </p:extLst>
          </p:nvPr>
        </p:nvGraphicFramePr>
        <p:xfrm>
          <a:off x="482600" y="4048125"/>
          <a:ext cx="4151313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5" name="Equation" r:id="rId5" imgW="2120760" imgH="787320" progId="Equation.3">
                  <p:embed/>
                </p:oleObj>
              </mc:Choice>
              <mc:Fallback>
                <p:oleObj name="Equation" r:id="rId5" imgW="2120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048125"/>
                        <a:ext cx="4151313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6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940425" y="6037263"/>
            <a:ext cx="2974975" cy="496887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smtClean="0"/>
              <a:t>Types of Variables </a:t>
            </a:r>
          </a:p>
        </p:txBody>
      </p:sp>
      <p:graphicFrame>
        <p:nvGraphicFramePr>
          <p:cNvPr id="12304" name="Object 1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76275" y="1866900"/>
          <a:ext cx="1617663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Flash Document" r:id="rId3" imgW="1850400" imgH="2502000" progId="Flash.Movie">
                  <p:embed/>
                </p:oleObj>
              </mc:Choice>
              <mc:Fallback>
                <p:oleObj name="Flash Document" r:id="rId3" imgW="1850400" imgH="250200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866900"/>
                        <a:ext cx="1617663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99238" y="2076450"/>
          <a:ext cx="13176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name="Flash Document" r:id="rId5" imgW="1713240" imgH="2841480" progId="Flash.Movie">
                  <p:embed/>
                </p:oleObj>
              </mc:Choice>
              <mc:Fallback>
                <p:oleObj name="Flash Document" r:id="rId5" imgW="1713240" imgH="284148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38" y="2076450"/>
                        <a:ext cx="131762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14700" y="1928813"/>
          <a:ext cx="236220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Flash Document" r:id="rId7" imgW="2362680" imgH="1864440" progId="Flash.Movie">
                  <p:embed/>
                </p:oleObj>
              </mc:Choice>
              <mc:Fallback>
                <p:oleObj name="Flash Document" r:id="rId7" imgW="2362680" imgH="186444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928813"/>
                        <a:ext cx="2362200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41300" y="588963"/>
            <a:ext cx="84455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0" i="0" dirty="0">
                <a:solidFill>
                  <a:schemeClr val="tx1"/>
                </a:solidFill>
              </a:rPr>
              <a:t>For a </a:t>
            </a:r>
            <a:r>
              <a:rPr lang="en-US" sz="360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Qualitative </a:t>
            </a:r>
            <a:r>
              <a:rPr lang="en-US" sz="2800" b="0" i="0" dirty="0">
                <a:solidFill>
                  <a:schemeClr val="tx1"/>
                </a:solidFill>
              </a:rPr>
              <a:t>or </a:t>
            </a:r>
            <a:r>
              <a:rPr lang="en-US" sz="360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Attribute Variable</a:t>
            </a:r>
            <a:r>
              <a:rPr lang="en-US" sz="2800" b="0" i="0" dirty="0">
                <a:solidFill>
                  <a:schemeClr val="tx1"/>
                </a:solidFill>
              </a:rPr>
              <a:t> the characteristic being studied is nonnumeric.</a:t>
            </a:r>
          </a:p>
        </p:txBody>
      </p:sp>
      <p:graphicFrame>
        <p:nvGraphicFramePr>
          <p:cNvPr id="12310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54063" y="4398963"/>
          <a:ext cx="1995487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8" name="Flash Document" r:id="rId9" imgW="1995120" imgH="1837800" progId="Flash.Movie">
                  <p:embed/>
                </p:oleObj>
              </mc:Choice>
              <mc:Fallback>
                <p:oleObj name="Flash Document" r:id="rId9" imgW="1995120" imgH="183780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4398963"/>
                        <a:ext cx="1995487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2" name="Object 24"/>
          <p:cNvGraphicFramePr>
            <a:graphicFrameLocks noChangeAspect="1"/>
          </p:cNvGraphicFramePr>
          <p:nvPr/>
        </p:nvGraphicFramePr>
        <p:xfrm>
          <a:off x="3375025" y="3878263"/>
          <a:ext cx="2508250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9" name="Flash Document" r:id="rId11" imgW="2507760" imgH="2464920" progId="Flash.Movie">
                  <p:embed/>
                </p:oleObj>
              </mc:Choice>
              <mc:Fallback>
                <p:oleObj name="Flash Document" r:id="rId11" imgW="2507760" imgH="246492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3878263"/>
                        <a:ext cx="2508250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0777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DESIL (lanjutan)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Contoh :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	D</a:t>
            </a:r>
            <a:r>
              <a:rPr lang="en-US" sz="2800" baseline="-25000" smtClean="0"/>
              <a:t>3</a:t>
            </a:r>
            <a:r>
              <a:rPr lang="en-US" sz="2800" smtClean="0"/>
              <a:t> membagi data 30%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	D</a:t>
            </a:r>
            <a:r>
              <a:rPr lang="en-US" sz="2800" baseline="-25000" smtClean="0"/>
              <a:t>7</a:t>
            </a:r>
            <a:r>
              <a:rPr lang="en-US" sz="2800" smtClean="0"/>
              <a:t> membagi data 70%</a:t>
            </a:r>
          </a:p>
          <a:p>
            <a:pPr marL="3946525" indent="-3946525" eaLnBrk="1" hangingPunct="1">
              <a:buFont typeface="Wingdings" pitchFamily="2" charset="2"/>
              <a:buNone/>
            </a:pPr>
            <a:endParaRPr lang="en-US" sz="2800" smtClean="0"/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	Sehingga :</a:t>
            </a:r>
          </a:p>
          <a:p>
            <a:pPr marL="3946525" indent="-3946525" eaLnBrk="1" hangingPunct="1">
              <a:buFont typeface="Wingdings" pitchFamily="2" charset="2"/>
              <a:buNone/>
            </a:pPr>
            <a:endParaRPr lang="en-US" sz="2800" smtClean="0"/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	D</a:t>
            </a:r>
            <a:r>
              <a:rPr lang="en-US" sz="2800" baseline="-25000" smtClean="0"/>
              <a:t>3</a:t>
            </a:r>
            <a:r>
              <a:rPr lang="en-US" sz="2800" smtClean="0"/>
              <a:t> berada pada 48-60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	D</a:t>
            </a:r>
            <a:r>
              <a:rPr lang="en-US" sz="2800" baseline="-25000" smtClean="0"/>
              <a:t>7</a:t>
            </a:r>
            <a:r>
              <a:rPr lang="en-US" sz="2800" smtClean="0"/>
              <a:t> berada pada 74-86</a:t>
            </a:r>
          </a:p>
        </p:txBody>
      </p:sp>
      <p:graphicFrame>
        <p:nvGraphicFramePr>
          <p:cNvPr id="69656" name="Group 24"/>
          <p:cNvGraphicFramePr>
            <a:graphicFrameLocks noGrp="1"/>
          </p:cNvGraphicFramePr>
          <p:nvPr>
            <p:ph sz="half" idx="2"/>
          </p:nvPr>
        </p:nvGraphicFramePr>
        <p:xfrm>
          <a:off x="611188" y="2206625"/>
          <a:ext cx="3600450" cy="3167063"/>
        </p:xfrm>
        <a:graphic>
          <a:graphicData uri="http://schemas.openxmlformats.org/drawingml/2006/table">
            <a:tbl>
              <a:tblPr/>
              <a:tblGrid>
                <a:gridCol w="1130300"/>
                <a:gridCol w="1128712"/>
                <a:gridCol w="1341438"/>
              </a:tblGrid>
              <a:tr h="1011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Kelas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Nilai Tengah 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5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 =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6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DESIL (lanjutan)</a:t>
            </a:r>
          </a:p>
        </p:txBody>
      </p:sp>
      <p:graphicFrame>
        <p:nvGraphicFramePr>
          <p:cNvPr id="7270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1700213"/>
          <a:ext cx="4897437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6" name="Equation" r:id="rId3" imgW="2133360" imgH="787320" progId="Equation.3">
                  <p:embed/>
                </p:oleObj>
              </mc:Choice>
              <mc:Fallback>
                <p:oleObj name="Equation" r:id="rId3" imgW="2133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4897437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39775" y="4149725"/>
          <a:ext cx="464026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7" name="Equation" r:id="rId5" imgW="2082600" imgH="787320" progId="Equation.3">
                  <p:embed/>
                </p:oleObj>
              </mc:Choice>
              <mc:Fallback>
                <p:oleObj name="Equation" r:id="rId5" imgW="20826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149725"/>
                        <a:ext cx="464026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7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KUARTIL, DESIL, PERSENTIL (lanjutan)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Persentil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dirty="0" err="1" smtClean="0"/>
              <a:t>Untuk</a:t>
            </a:r>
            <a:r>
              <a:rPr lang="en-US" dirty="0" smtClean="0"/>
              <a:t> data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dirty="0" err="1" smtClean="0"/>
              <a:t>Untuk</a:t>
            </a:r>
            <a:r>
              <a:rPr lang="en-US" dirty="0" smtClean="0"/>
              <a:t> data </a:t>
            </a:r>
            <a:r>
              <a:rPr lang="en-US" dirty="0" err="1" smtClean="0"/>
              <a:t>berkelompok</a:t>
            </a:r>
            <a:endParaRPr lang="en-US" dirty="0" smtClean="0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129839"/>
              </p:ext>
            </p:extLst>
          </p:nvPr>
        </p:nvGraphicFramePr>
        <p:xfrm>
          <a:off x="827584" y="2636912"/>
          <a:ext cx="40195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0" name="Equation" r:id="rId3" imgW="2171520" imgH="393480" progId="Equation.3">
                  <p:embed/>
                </p:oleObj>
              </mc:Choice>
              <mc:Fallback>
                <p:oleObj name="Equation" r:id="rId3" imgW="2171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36912"/>
                        <a:ext cx="40195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024041"/>
              </p:ext>
            </p:extLst>
          </p:nvPr>
        </p:nvGraphicFramePr>
        <p:xfrm>
          <a:off x="683568" y="4077072"/>
          <a:ext cx="4143548" cy="150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1" name="Equation" r:id="rId5" imgW="2171520" imgH="787320" progId="Equation.3">
                  <p:embed/>
                </p:oleObj>
              </mc:Choice>
              <mc:Fallback>
                <p:oleObj name="Equation" r:id="rId5" imgW="21715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77072"/>
                        <a:ext cx="4143548" cy="1502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60032" y="3933056"/>
            <a:ext cx="39934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LO = Batas bawah kelas mengandung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     Persentil </a:t>
            </a:r>
            <a:r>
              <a:rPr lang="id-ID" dirty="0"/>
              <a:t>ke i</a:t>
            </a:r>
          </a:p>
          <a:p>
            <a:r>
              <a:rPr lang="id-ID" dirty="0"/>
              <a:t>F  = </a:t>
            </a:r>
            <a:r>
              <a:rPr lang="id-ID" dirty="0" smtClean="0"/>
              <a:t> jumlah </a:t>
            </a:r>
            <a:r>
              <a:rPr lang="id-ID" dirty="0"/>
              <a:t>frekuensi semua kelas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    sebelum </a:t>
            </a:r>
            <a:r>
              <a:rPr lang="id-ID" dirty="0"/>
              <a:t>kelas </a:t>
            </a:r>
            <a:r>
              <a:rPr lang="id-ID" dirty="0" smtClean="0"/>
              <a:t>Persentiul Pi </a:t>
            </a:r>
            <a:r>
              <a:rPr lang="id-ID" dirty="0"/>
              <a:t>	</a:t>
            </a:r>
          </a:p>
          <a:p>
            <a:r>
              <a:rPr lang="id-ID" dirty="0" smtClean="0"/>
              <a:t> f  </a:t>
            </a:r>
            <a:r>
              <a:rPr lang="id-ID" dirty="0"/>
              <a:t>= frekuensi kelas </a:t>
            </a:r>
            <a:r>
              <a:rPr lang="id-ID" dirty="0" smtClean="0"/>
              <a:t>Persentil Pi </a:t>
            </a:r>
            <a:r>
              <a:rPr lang="id-ID" dirty="0"/>
              <a:t>	  </a:t>
            </a:r>
          </a:p>
          <a:p>
            <a:r>
              <a:rPr lang="id-ID" dirty="0" smtClean="0"/>
              <a:t> i   </a:t>
            </a:r>
            <a:r>
              <a:rPr lang="id-ID" dirty="0"/>
              <a:t>= Letak </a:t>
            </a:r>
            <a:r>
              <a:rPr lang="id-ID" dirty="0" smtClean="0"/>
              <a:t>Persentil i</a:t>
            </a:r>
            <a:r>
              <a:rPr lang="id-ID" dirty="0"/>
              <a:t>	   </a:t>
            </a:r>
          </a:p>
          <a:p>
            <a:r>
              <a:rPr lang="id-ID" dirty="0" smtClean="0"/>
              <a:t> n  </a:t>
            </a:r>
            <a:r>
              <a:rPr lang="id-ID" dirty="0"/>
              <a:t>= Jumlah frekuensi</a:t>
            </a:r>
          </a:p>
        </p:txBody>
      </p:sp>
    </p:spTree>
    <p:extLst>
      <p:ext uri="{BB962C8B-B14F-4D97-AF65-F5344CB8AC3E}">
        <p14:creationId xmlns:p14="http://schemas.microsoft.com/office/powerpoint/2010/main" val="19767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7924800" cy="401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hlink"/>
                </a:solidFill>
              </a:rPr>
              <a:t>DATA TIDAK BERKELOMPOK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data </a:t>
            </a:r>
            <a:r>
              <a:rPr lang="en-US" sz="2400" dirty="0" err="1" smtClean="0"/>
              <a:t>sampel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sewa</a:t>
            </a:r>
            <a:r>
              <a:rPr lang="en-US" sz="2400" dirty="0" smtClean="0"/>
              <a:t> </a:t>
            </a:r>
            <a:r>
              <a:rPr lang="en-US" sz="2400" dirty="0" err="1" smtClean="0"/>
              <a:t>bulanan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kamar</a:t>
            </a:r>
            <a:r>
              <a:rPr lang="en-US" sz="2400" dirty="0" smtClean="0"/>
              <a:t> </a:t>
            </a:r>
            <a:r>
              <a:rPr lang="en-US" sz="2400" dirty="0" err="1" smtClean="0"/>
              <a:t>apartemen</a:t>
            </a:r>
            <a:r>
              <a:rPr lang="en-US" sz="2400" dirty="0" smtClean="0"/>
              <a:t> ($).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70 </a:t>
            </a:r>
            <a:r>
              <a:rPr lang="en-US" sz="2400" dirty="0" err="1" smtClean="0"/>
              <a:t>apartemen</a:t>
            </a:r>
            <a:r>
              <a:rPr lang="en-US" sz="2400" dirty="0" smtClean="0"/>
              <a:t> di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kota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:</a:t>
            </a:r>
          </a:p>
        </p:txBody>
      </p:sp>
      <p:graphicFrame>
        <p:nvGraphicFramePr>
          <p:cNvPr id="8195" name="Object 3">
            <a:hlinkClick r:id="" action="ppaction://ole?verb=0"/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4243222"/>
              </p:ext>
            </p:extLst>
          </p:nvPr>
        </p:nvGraphicFramePr>
        <p:xfrm>
          <a:off x="1912938" y="3667125"/>
          <a:ext cx="564832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Worksheet" r:id="rId4" imgW="3152909" imgH="1142899" progId="Excel.Sheet.8">
                  <p:embed/>
                </p:oleObj>
              </mc:Choice>
              <mc:Fallback>
                <p:oleObj name="Worksheet" r:id="rId4" imgW="3152909" imgH="114289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3667125"/>
                        <a:ext cx="5648325" cy="20478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33425" y="4572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id-ID" sz="3600" b="1" dirty="0" smtClean="0"/>
              <a:t>KASUS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36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KEMIRINGAN DATA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/>
              <a:t>Kemiringan: derajat/ ukuran dari ketidaksimetrian (asimetri) suatu distribusi data</a:t>
            </a:r>
          </a:p>
          <a:p>
            <a:pPr algn="just"/>
            <a:r>
              <a:rPr lang="en-US" smtClean="0"/>
              <a:t>3 pola kemiringan distribusi data, sbb:</a:t>
            </a:r>
          </a:p>
          <a:p>
            <a:pPr lvl="1" algn="just"/>
            <a:r>
              <a:rPr lang="en-US" smtClean="0"/>
              <a:t>Distribusi simetri (kemiringan 0)</a:t>
            </a:r>
          </a:p>
          <a:p>
            <a:pPr lvl="1" algn="just"/>
            <a:r>
              <a:rPr lang="en-US" smtClean="0"/>
              <a:t>Distribusi miring ke kiri (kemiringan negatif)</a:t>
            </a:r>
          </a:p>
          <a:p>
            <a:pPr lvl="1" algn="just"/>
            <a:r>
              <a:rPr lang="en-US" smtClean="0"/>
              <a:t>Distribusi miring ke kanan (kemiringan positif)</a:t>
            </a:r>
          </a:p>
          <a:p>
            <a:pPr algn="just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16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just"/>
            <a:r>
              <a:rPr lang="en-US" smtClean="0"/>
              <a:t>Beberapa metoda yang bisa dipakai untuk menghitung kemiringan data, yaitu: </a:t>
            </a:r>
          </a:p>
          <a:p>
            <a:pPr lvl="1" algn="just"/>
            <a:r>
              <a:rPr lang="en-US" smtClean="0"/>
              <a:t>Rumus Pearson</a:t>
            </a:r>
          </a:p>
          <a:p>
            <a:pPr lvl="1" algn="just"/>
            <a:r>
              <a:rPr lang="en-US" smtClean="0"/>
              <a:t>Rumus Momen</a:t>
            </a:r>
          </a:p>
          <a:p>
            <a:pPr lvl="1" algn="just"/>
            <a:r>
              <a:rPr lang="en-US" smtClean="0"/>
              <a:t>Rumus Bowley</a:t>
            </a:r>
          </a:p>
          <a:p>
            <a:pPr algn="just"/>
            <a:r>
              <a:rPr lang="en-US" b="1" smtClean="0"/>
              <a:t>Rumus Pearson (</a:t>
            </a:r>
            <a:r>
              <a:rPr lang="el-GR" b="1" smtClean="0"/>
              <a:t>α</a:t>
            </a:r>
            <a:r>
              <a:rPr lang="en-US" b="1" smtClean="0"/>
              <a:t>)</a:t>
            </a:r>
          </a:p>
          <a:p>
            <a:pPr algn="just">
              <a:buFont typeface="Arial" charset="0"/>
              <a:buNone/>
            </a:pPr>
            <a:r>
              <a:rPr lang="en-US" smtClean="0"/>
              <a:t>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928688" y="3929063"/>
          <a:ext cx="22860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8" name="Equation" r:id="rId3" imgW="888840" imgH="406080" progId="Equation.DSMT4">
                  <p:embed/>
                </p:oleObj>
              </mc:Choice>
              <mc:Fallback>
                <p:oleObj name="Equation" r:id="rId3" imgW="888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929063"/>
                        <a:ext cx="2286000" cy="10445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3643313" y="4214813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atau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643438" y="3857625"/>
          <a:ext cx="29654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9" name="Equation" r:id="rId5" imgW="1054080" imgH="406080" progId="Equation.DSMT4">
                  <p:embed/>
                </p:oleObj>
              </mc:Choice>
              <mc:Fallback>
                <p:oleObj name="Equation" r:id="rId5" imgW="1054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857625"/>
                        <a:ext cx="2965450" cy="11430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75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just"/>
            <a:r>
              <a:rPr lang="en-US" smtClean="0"/>
              <a:t>Rumus tersebut dipakai untuk data tidak berkelompok maupun data berkelompok.</a:t>
            </a:r>
          </a:p>
          <a:p>
            <a:pPr lvl="1" algn="just"/>
            <a:r>
              <a:rPr lang="en-US" smtClean="0"/>
              <a:t>Bila </a:t>
            </a:r>
            <a:r>
              <a:rPr lang="el-GR" smtClean="0"/>
              <a:t>α</a:t>
            </a:r>
            <a:r>
              <a:rPr lang="en-US" smtClean="0"/>
              <a:t> = 0 atau mendekati nol, maka dikatakan distribusi data simetri.</a:t>
            </a:r>
          </a:p>
          <a:p>
            <a:pPr lvl="1" algn="just"/>
            <a:r>
              <a:rPr lang="en-US" smtClean="0"/>
              <a:t>Bila </a:t>
            </a:r>
            <a:r>
              <a:rPr lang="el-GR" smtClean="0"/>
              <a:t>α</a:t>
            </a:r>
            <a:r>
              <a:rPr lang="en-US" smtClean="0"/>
              <a:t> bertanda negatif, maka dikatakan distribusi data miring ke kiri.</a:t>
            </a:r>
          </a:p>
          <a:p>
            <a:pPr lvl="1" algn="just"/>
            <a:r>
              <a:rPr lang="en-US" smtClean="0"/>
              <a:t>Bila </a:t>
            </a:r>
            <a:r>
              <a:rPr lang="el-GR" smtClean="0"/>
              <a:t>α</a:t>
            </a:r>
            <a:r>
              <a:rPr lang="en-US" smtClean="0"/>
              <a:t> bertanda positif, maka dikatakan distribusi data miring ke kanan.</a:t>
            </a:r>
          </a:p>
          <a:p>
            <a:pPr lvl="1" algn="just"/>
            <a:r>
              <a:rPr lang="en-US" smtClean="0"/>
              <a:t>Semakin besar </a:t>
            </a:r>
            <a:r>
              <a:rPr lang="el-GR" smtClean="0"/>
              <a:t>α</a:t>
            </a:r>
            <a:r>
              <a:rPr lang="en-US" smtClean="0"/>
              <a:t>, maka distribusi data akan semakin miring atau tidak simetri</a:t>
            </a:r>
          </a:p>
          <a:p>
            <a:pPr algn="just">
              <a:buFont typeface="Arial" charset="0"/>
              <a:buNone/>
            </a:pPr>
            <a:r>
              <a:rPr lang="en-US" smtClean="0"/>
              <a:t>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52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Contoh Soal untuk Koefisien Variasi dan Simpangan Baku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en-US" smtClean="0"/>
              <a:t>Koefisien Variasi</a:t>
            </a:r>
          </a:p>
          <a:p>
            <a:pPr algn="just">
              <a:buFont typeface="Arial" charset="0"/>
              <a:buNone/>
            </a:pPr>
            <a:r>
              <a:rPr lang="en-US" smtClean="0"/>
              <a:t>	</a:t>
            </a:r>
            <a:r>
              <a:rPr lang="en-US" sz="2400" smtClean="0"/>
              <a:t>Ada dua jenis bola lampu. Lampu jenis A secara rata – rata mampu menyala selama 1500 jam dengan simpangan baku (standar deviasi) S1 = 275 jam, sedangkan lampu jenis B secara rata – rata dapat menyala selama 1.750 jam dengan simpangan baku S2 = 300 jam. Lampu mana yang kualitasnya paling baik? </a:t>
            </a:r>
          </a:p>
          <a:p>
            <a:pPr algn="just">
              <a:buFont typeface="Arial" charset="0"/>
              <a:buNone/>
            </a:pPr>
            <a:r>
              <a:rPr lang="en-US" sz="2400" smtClean="0"/>
              <a:t>	Jawab:</a:t>
            </a:r>
          </a:p>
          <a:p>
            <a:pPr algn="just">
              <a:buFont typeface="Arial" charset="0"/>
              <a:buNone/>
            </a:pPr>
            <a:r>
              <a:rPr lang="en-US" sz="2400" smtClean="0"/>
              <a:t>	Lampu  jenis A:</a:t>
            </a:r>
          </a:p>
          <a:p>
            <a:pPr algn="just">
              <a:buFont typeface="Arial" charset="0"/>
              <a:buNone/>
            </a:pPr>
            <a:r>
              <a:rPr lang="en-US" sz="2400" smtClean="0"/>
              <a:t>	</a:t>
            </a:r>
          </a:p>
          <a:p>
            <a:pPr algn="just">
              <a:buFont typeface="Arial" charset="0"/>
              <a:buNone/>
            </a:pPr>
            <a:r>
              <a:rPr lang="en-US" sz="2400" smtClean="0"/>
              <a:t>	Lampu  jenis B:  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786063" y="4500563"/>
          <a:ext cx="471487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0" name="Equation" r:id="rId3" imgW="2527200" imgH="431640" progId="Equation.DSMT4">
                  <p:embed/>
                </p:oleObj>
              </mc:Choice>
              <mc:Fallback>
                <p:oleObj name="Equation" r:id="rId3" imgW="2527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4500563"/>
                        <a:ext cx="4714875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763838" y="5572125"/>
          <a:ext cx="476091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1" name="Equation" r:id="rId5" imgW="2552400" imgH="431640" progId="Equation.DSMT4">
                  <p:embed/>
                </p:oleObj>
              </mc:Choice>
              <mc:Fallback>
                <p:oleObj name="Equation" r:id="rId5" imgW="255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5572125"/>
                        <a:ext cx="4760912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506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07218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smtClean="0"/>
              <a:t>Nilai rata – rata ujian akhir semester mata kuliah  Statistika dengan 45 mahasiswa adalah 78 dan simpangan baku/standar deviasi (S) = 10. Sedangkan untuk mata kuliah Bahasa Inggris di Kelas  itu mempunyai nilai rata – rata 84 dan simpangan bakunya (S) = 18. Bila dikelas itu, Desi mendapat nilai UAS untuk kalkulus adalah 86 dan untuk bahasa Inggris adalah 92, bagaimana posisi/ prestasi Desi di kelas itu?</a:t>
            </a:r>
          </a:p>
          <a:p>
            <a:pPr algn="just"/>
            <a:r>
              <a:rPr lang="en-US" sz="2400" smtClean="0"/>
              <a:t>Jawab</a:t>
            </a:r>
          </a:p>
          <a:p>
            <a:pPr algn="just"/>
            <a:r>
              <a:rPr lang="en-US" sz="2400" smtClean="0"/>
              <a:t>Untuk mengetahui posisi/ prestasi Desi, maka harus dicari nilai baku (Z) dari kedua mata kuliah tersebut. </a:t>
            </a:r>
          </a:p>
          <a:p>
            <a:pPr algn="just"/>
            <a:endParaRPr lang="en-US" sz="2400" smtClean="0"/>
          </a:p>
          <a:p>
            <a:pPr algn="just"/>
            <a:endParaRPr lang="en-US" sz="2400" smtClean="0"/>
          </a:p>
          <a:p>
            <a:pPr algn="just"/>
            <a:endParaRPr lang="en-US" sz="2400" smtClean="0"/>
          </a:p>
          <a:p>
            <a:pPr algn="just">
              <a:buFont typeface="Arial" charset="0"/>
              <a:buNone/>
            </a:pPr>
            <a:r>
              <a:rPr lang="en-US" sz="2400" smtClean="0"/>
              <a:t>	dengan nilai  X  adalah nilai UAS yang diperoleh Desi</a:t>
            </a:r>
          </a:p>
          <a:p>
            <a:pPr algn="just">
              <a:buFont typeface="Arial" charset="0"/>
              <a:buNone/>
            </a:pPr>
            <a:r>
              <a:rPr lang="en-US" sz="2400" smtClean="0"/>
              <a:t>	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946150" y="4286250"/>
          <a:ext cx="21082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4" name="Equation" r:id="rId3" imgW="774360" imgH="406080" progId="Equation.DSMT4">
                  <p:embed/>
                </p:oleObj>
              </mc:Choice>
              <mc:Fallback>
                <p:oleObj name="Equation" r:id="rId3" imgW="774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4286250"/>
                        <a:ext cx="2108200" cy="11064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0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Content Placeholder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50081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Statistika</a:t>
            </a:r>
            <a:endParaRPr lang="en-US" dirty="0" smtClean="0"/>
          </a:p>
          <a:p>
            <a:pPr lvl="1">
              <a:buFont typeface="Arial" charset="0"/>
              <a:buNone/>
            </a:pPr>
            <a:r>
              <a:rPr lang="en-US" dirty="0" smtClean="0"/>
              <a:t>X = 86			S = 10</a:t>
            </a:r>
          </a:p>
          <a:p>
            <a:pPr lvl="1">
              <a:buFont typeface="Arial" charset="0"/>
              <a:buNone/>
            </a:pPr>
            <a:endParaRPr lang="id-ID" dirty="0" smtClean="0"/>
          </a:p>
          <a:p>
            <a:pPr lvl="1">
              <a:buFont typeface="Arial" charset="0"/>
              <a:buNone/>
            </a:pPr>
            <a:r>
              <a:rPr lang="en-US" dirty="0" err="1" smtClean="0"/>
              <a:t>Maka</a:t>
            </a:r>
            <a:r>
              <a:rPr lang="en-US" dirty="0" smtClean="0"/>
              <a:t>: </a:t>
            </a:r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r>
              <a:rPr lang="en-US" dirty="0" smtClean="0"/>
              <a:t>	</a:t>
            </a:r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 Mata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X = 92			S = 18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 err="1" smtClean="0"/>
              <a:t>Maka</a:t>
            </a:r>
            <a:r>
              <a:rPr lang="en-US" dirty="0" smtClean="0"/>
              <a:t>: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endParaRPr lang="id-ID" dirty="0" smtClean="0"/>
          </a:p>
          <a:p>
            <a:pPr>
              <a:buFont typeface="Arial" charset="0"/>
              <a:buNone/>
            </a:pPr>
            <a:endParaRPr lang="id-ID" sz="2800" dirty="0"/>
          </a:p>
          <a:p>
            <a:pPr>
              <a:buFont typeface="Arial" charset="0"/>
              <a:buNone/>
            </a:pPr>
            <a:endParaRPr lang="id-ID" sz="2800" dirty="0" smtClean="0"/>
          </a:p>
          <a:p>
            <a:pPr>
              <a:buFont typeface="Arial" charset="0"/>
              <a:buNone/>
            </a:pPr>
            <a:endParaRPr lang="id-ID" sz="2800" dirty="0"/>
          </a:p>
          <a:p>
            <a:pPr>
              <a:buFont typeface="Arial" charset="0"/>
              <a:buNone/>
            </a:pPr>
            <a:endParaRPr lang="id-ID" sz="2800" dirty="0" smtClean="0"/>
          </a:p>
          <a:p>
            <a:pPr>
              <a:buFont typeface="Arial" charset="0"/>
              <a:buNone/>
            </a:pPr>
            <a:endParaRPr lang="id-ID" sz="2800" dirty="0"/>
          </a:p>
          <a:p>
            <a:pPr>
              <a:buFont typeface="Arial" charset="0"/>
              <a:buNone/>
            </a:pP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baku</a:t>
            </a:r>
            <a:r>
              <a:rPr lang="en-US" sz="2800" dirty="0" smtClean="0"/>
              <a:t> (Z)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kuliah</a:t>
            </a:r>
            <a:r>
              <a:rPr lang="en-US" sz="2800" dirty="0" smtClean="0"/>
              <a:t> </a:t>
            </a:r>
            <a:r>
              <a:rPr lang="en-US" sz="2800" dirty="0" err="1" smtClean="0"/>
              <a:t>Statistika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B. </a:t>
            </a:r>
            <a:r>
              <a:rPr lang="en-US" sz="2800" dirty="0" err="1" smtClean="0"/>
              <a:t>Inggris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Desi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kuliah</a:t>
            </a:r>
            <a:r>
              <a:rPr lang="en-US" sz="2800" dirty="0" smtClean="0"/>
              <a:t> </a:t>
            </a:r>
            <a:r>
              <a:rPr lang="en-US" sz="2800" dirty="0" err="1" smtClean="0"/>
              <a:t>Statistika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B. </a:t>
            </a:r>
            <a:r>
              <a:rPr lang="en-US" sz="2800" dirty="0" err="1" smtClean="0"/>
              <a:t>Inggris</a:t>
            </a:r>
            <a:r>
              <a:rPr lang="en-US" dirty="0" smtClean="0"/>
              <a:t> 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643188" y="1143000"/>
          <a:ext cx="10175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8" name="Equation" r:id="rId3" imgW="482400" imgH="203040" progId="Equation.DSMT4">
                  <p:embed/>
                </p:oleObj>
              </mc:Choice>
              <mc:Fallback>
                <p:oleObj name="Equation" r:id="rId3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143000"/>
                        <a:ext cx="10175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928813" y="1714500"/>
          <a:ext cx="27860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9" name="Equation" r:id="rId5" imgW="1104840" imgH="393480" progId="Equation.DSMT4">
                  <p:embed/>
                </p:oleObj>
              </mc:Choice>
              <mc:Fallback>
                <p:oleObj name="Equation" r:id="rId5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714500"/>
                        <a:ext cx="27860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2441575" y="3786188"/>
          <a:ext cx="990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0" name="Equation" r:id="rId7" imgW="469800" imgH="203040" progId="Equation.DSMT4">
                  <p:embed/>
                </p:oleObj>
              </mc:Choice>
              <mc:Fallback>
                <p:oleObj name="Equation" r:id="rId7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3786188"/>
                        <a:ext cx="9906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6"/>
          <p:cNvGraphicFramePr>
            <a:graphicFrameLocks noChangeAspect="1"/>
          </p:cNvGraphicFramePr>
          <p:nvPr/>
        </p:nvGraphicFramePr>
        <p:xfrm>
          <a:off x="2055813" y="4429125"/>
          <a:ext cx="28178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1" name="Equation" r:id="rId9" imgW="1117440" imgH="393480" progId="Equation.DSMT4">
                  <p:embed/>
                </p:oleObj>
              </mc:Choice>
              <mc:Fallback>
                <p:oleObj name="Equation" r:id="rId9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4429125"/>
                        <a:ext cx="281781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73775" y="6094413"/>
            <a:ext cx="2727325" cy="363537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sz="1800" smtClean="0"/>
              <a:t>Types of Variables</a:t>
            </a:r>
          </a:p>
        </p:txBody>
      </p:sp>
      <p:graphicFrame>
        <p:nvGraphicFramePr>
          <p:cNvPr id="13321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6986588" y="2141538"/>
          <a:ext cx="160813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9" name="Flash Document" r:id="rId3" imgW="1607760" imgH="1157040" progId="Flash.Movie">
                  <p:embed/>
                </p:oleObj>
              </mc:Choice>
              <mc:Fallback>
                <p:oleObj name="Flash Document" r:id="rId3" imgW="1607760" imgH="115704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2141538"/>
                        <a:ext cx="1608137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76963" y="3479800"/>
          <a:ext cx="115093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0" name="Flash Document" r:id="rId5" imgW="941040" imgH="941040" progId="Flash.Movie">
                  <p:embed/>
                </p:oleObj>
              </mc:Choice>
              <mc:Fallback>
                <p:oleObj name="Flash Document" r:id="rId5" imgW="941040" imgH="94104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3479800"/>
                        <a:ext cx="1150937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39738" y="5078413"/>
            <a:ext cx="4967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404960"/>
              </a:buClr>
              <a:buSzPct val="65000"/>
              <a:buFont typeface="Wingdings" pitchFamily="2" charset="2"/>
              <a:buNone/>
            </a:pPr>
            <a:r>
              <a:rPr lang="en-US" sz="2800" i="0">
                <a:solidFill>
                  <a:srgbClr val="000099"/>
                </a:solidFill>
              </a:rPr>
              <a:t>Number of children in a family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44525" y="703263"/>
            <a:ext cx="7783513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i="0">
                <a:solidFill>
                  <a:schemeClr val="tx1"/>
                </a:solidFill>
              </a:rPr>
              <a:t>In a </a:t>
            </a:r>
            <a:r>
              <a:rPr lang="en-US" sz="36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Quantitative Variable</a:t>
            </a:r>
            <a:r>
              <a:rPr lang="en-US" sz="2800" b="0" i="0">
                <a:solidFill>
                  <a:schemeClr val="tx1"/>
                </a:solidFill>
              </a:rPr>
              <a:t> information is reported numerically.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784350" y="2474913"/>
            <a:ext cx="5280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000099"/>
                </a:solidFill>
              </a:rPr>
              <a:t>Balance in your checking account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243013" y="3865563"/>
            <a:ext cx="4262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000099"/>
                </a:solidFill>
              </a:rPr>
              <a:t>Minutes remaining in class</a:t>
            </a:r>
          </a:p>
        </p:txBody>
      </p:sp>
      <p:graphicFrame>
        <p:nvGraphicFramePr>
          <p:cNvPr id="1332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35600" y="4918075"/>
          <a:ext cx="158591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1" name="Flash Document" r:id="rId7" imgW="1586160" imgH="952560" progId="Flash.Movie">
                  <p:embed/>
                </p:oleObj>
              </mc:Choice>
              <mc:Fallback>
                <p:oleObj name="Flash Document" r:id="rId7" imgW="1586160" imgH="95256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918075"/>
                        <a:ext cx="1585913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20265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0" grpId="0"/>
      <p:bldP spid="1332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JANGKAUAN QUARTIL </a:t>
            </a:r>
            <a:br>
              <a:rPr lang="en-US" sz="3600" smtClean="0"/>
            </a:br>
            <a:r>
              <a:rPr lang="en-US" sz="3600" smtClean="0"/>
              <a:t>DAN JANGKAUAN PERSENTIL 10-90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697413"/>
          </a:xfrm>
        </p:spPr>
        <p:txBody>
          <a:bodyPr/>
          <a:lstStyle/>
          <a:p>
            <a:pPr algn="just"/>
            <a:r>
              <a:rPr lang="en-US" sz="2400" smtClean="0"/>
              <a:t>Jangkauan kuartil disebut juga simpangan kuartil, rentang semi antar kuartil, deviasi kuartil. Jangkauan persentil 10-90 disebut  juga rentang persentil 10-90</a:t>
            </a:r>
          </a:p>
          <a:p>
            <a:pPr algn="just"/>
            <a:r>
              <a:rPr lang="en-US" sz="2400" smtClean="0"/>
              <a:t>Jangkauan kuartil dan jangkauan persentil lebih baik daripada jangkauan (range) yang memakai selisih antara nilai maksimum dan nilai minimun suatu kelompok data</a:t>
            </a:r>
          </a:p>
          <a:p>
            <a:pPr algn="just"/>
            <a:r>
              <a:rPr lang="en-US" sz="2400" smtClean="0"/>
              <a:t>Rumus:</a:t>
            </a:r>
          </a:p>
          <a:p>
            <a:pPr algn="just">
              <a:buFont typeface="Arial" charset="0"/>
              <a:buNone/>
            </a:pPr>
            <a:r>
              <a:rPr lang="en-US" sz="2400" smtClean="0"/>
              <a:t>	</a:t>
            </a:r>
            <a:r>
              <a:rPr lang="en-US" sz="2800" b="1" smtClean="0"/>
              <a:t>Jangkauan Kuartil:</a:t>
            </a:r>
          </a:p>
          <a:p>
            <a:pPr algn="just">
              <a:buFont typeface="Arial" charset="0"/>
              <a:buNone/>
            </a:pPr>
            <a:r>
              <a:rPr lang="en-US" sz="2800" b="1" smtClean="0"/>
              <a:t>	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857250" y="4786313"/>
          <a:ext cx="2786063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5" name="Equation" r:id="rId3" imgW="1054080" imgH="393480" progId="Equation.DSMT4">
                  <p:embed/>
                </p:oleObj>
              </mc:Choice>
              <mc:Fallback>
                <p:oleObj name="Equation" r:id="rId3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786313"/>
                        <a:ext cx="2786063" cy="1039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429125" y="4786313"/>
            <a:ext cx="3878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Ket:</a:t>
            </a:r>
          </a:p>
          <a:p>
            <a:pPr eaLnBrk="1" hangingPunct="1"/>
            <a:r>
              <a:rPr lang="en-US"/>
              <a:t>	JK: jangkauan kuartil</a:t>
            </a:r>
          </a:p>
          <a:p>
            <a:pPr eaLnBrk="1" hangingPunct="1"/>
            <a:r>
              <a:rPr lang="en-US"/>
              <a:t>	Q1: kuartil bawah/ pertama</a:t>
            </a:r>
          </a:p>
          <a:p>
            <a:pPr eaLnBrk="1" hangingPunct="1"/>
            <a:r>
              <a:rPr lang="en-US"/>
              <a:t>	Q3: kuartil atas/ ketiga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59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>
              <a:defRPr/>
            </a:pPr>
            <a:r>
              <a:rPr lang="en-US" sz="2400" b="1" dirty="0" err="1" smtClean="0"/>
              <a:t>Rumus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Jangkauan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Persentil</a:t>
            </a:r>
            <a:endParaRPr lang="en-US" sz="2400" b="1" dirty="0" smtClean="0"/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buFont typeface="Arial" charset="0"/>
              <a:buNone/>
              <a:defRPr/>
            </a:pPr>
            <a:endParaRPr lang="en-US" sz="1050" b="1" dirty="0" smtClean="0"/>
          </a:p>
          <a:p>
            <a:pPr>
              <a:defRPr/>
            </a:pPr>
            <a:r>
              <a:rPr lang="en-US" b="1" dirty="0" smtClean="0"/>
              <a:t>KOEFISIEN VARIASI/ DISPERSI RELATIF</a:t>
            </a:r>
          </a:p>
          <a:p>
            <a:pPr lvl="1" algn="just">
              <a:buFont typeface="Wingdings" pitchFamily="2" charset="2"/>
              <a:buChar char="q"/>
              <a:defRPr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mengatasi</a:t>
            </a:r>
            <a:r>
              <a:rPr lang="en-US" sz="2000" dirty="0" smtClean="0"/>
              <a:t> </a:t>
            </a:r>
            <a:r>
              <a:rPr lang="en-US" sz="2000" dirty="0" err="1" smtClean="0"/>
              <a:t>dispersi</a:t>
            </a:r>
            <a:r>
              <a:rPr lang="en-US" sz="2000" dirty="0" smtClean="0"/>
              <a:t> data yang  </a:t>
            </a:r>
            <a:r>
              <a:rPr lang="en-US" sz="2000" dirty="0" err="1" smtClean="0"/>
              <a:t>sifatnya</a:t>
            </a:r>
            <a:r>
              <a:rPr lang="en-US" sz="2000" dirty="0" smtClean="0"/>
              <a:t> </a:t>
            </a:r>
            <a:r>
              <a:rPr lang="en-US" sz="2000" dirty="0" err="1" smtClean="0"/>
              <a:t>mutlak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simpangan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, </a:t>
            </a:r>
            <a:r>
              <a:rPr lang="en-US" sz="2000" dirty="0" err="1" smtClean="0"/>
              <a:t>variansi</a:t>
            </a:r>
            <a:r>
              <a:rPr lang="en-US" sz="2000" dirty="0" smtClean="0"/>
              <a:t>,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deviasi</a:t>
            </a:r>
            <a:r>
              <a:rPr lang="en-US" sz="2000" dirty="0" smtClean="0"/>
              <a:t>, </a:t>
            </a:r>
            <a:r>
              <a:rPr lang="en-US" sz="2000" dirty="0" err="1" smtClean="0"/>
              <a:t>jangkauan</a:t>
            </a:r>
            <a:r>
              <a:rPr lang="en-US" sz="2000" dirty="0" smtClean="0"/>
              <a:t> </a:t>
            </a:r>
            <a:r>
              <a:rPr lang="en-US" sz="2000" dirty="0" err="1" smtClean="0"/>
              <a:t>kuartil,dll</a:t>
            </a:r>
            <a:endParaRPr lang="en-US" sz="2000" dirty="0" smtClean="0"/>
          </a:p>
          <a:p>
            <a:pPr lvl="1" algn="just">
              <a:buFont typeface="Wingdings" pitchFamily="2" charset="2"/>
              <a:buChar char="q"/>
              <a:defRPr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variasi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–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bersar</a:t>
            </a:r>
            <a:r>
              <a:rPr lang="en-US" sz="2000" dirty="0" smtClean="0"/>
              <a:t> 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 </a:t>
            </a:r>
            <a:r>
              <a:rPr lang="en-US" sz="2000" dirty="0" err="1" smtClean="0"/>
              <a:t>nilai</a:t>
            </a:r>
            <a:r>
              <a:rPr lang="en-US" sz="2000" dirty="0" smtClean="0"/>
              <a:t> –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.</a:t>
            </a:r>
          </a:p>
          <a:p>
            <a:pPr lvl="1" algn="just">
              <a:buFont typeface="Wingdings" pitchFamily="2" charset="2"/>
              <a:buChar char="q"/>
              <a:defRPr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mengatasi</a:t>
            </a:r>
            <a:r>
              <a:rPr lang="en-US" sz="2000" dirty="0" smtClean="0"/>
              <a:t> </a:t>
            </a:r>
            <a:r>
              <a:rPr lang="en-US" sz="2000" dirty="0" err="1" smtClean="0"/>
              <a:t>jangkauan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2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data.</a:t>
            </a:r>
          </a:p>
          <a:p>
            <a:pPr algn="just">
              <a:buFont typeface="Arial" charset="0"/>
              <a:buNone/>
              <a:defRPr/>
            </a:pPr>
            <a:r>
              <a:rPr lang="en-US" sz="2400" b="1" dirty="0" smtClean="0"/>
              <a:t>	</a:t>
            </a:r>
          </a:p>
          <a:p>
            <a:pPr algn="just">
              <a:buFont typeface="Arial" charset="0"/>
              <a:buNone/>
              <a:defRPr/>
            </a:pPr>
            <a:r>
              <a:rPr lang="en-US" sz="2400" b="1" dirty="0" smtClean="0"/>
              <a:t>	</a:t>
            </a:r>
            <a:endParaRPr lang="en-US" b="1" dirty="0" smtClean="0"/>
          </a:p>
          <a:p>
            <a:pPr>
              <a:buFont typeface="Arial" charset="0"/>
              <a:buNone/>
              <a:defRPr/>
            </a:pPr>
            <a:r>
              <a:rPr lang="en-US" sz="2400" b="1" dirty="0" smtClean="0"/>
              <a:t>	</a:t>
            </a:r>
            <a:endParaRPr lang="en-US" sz="2400" b="1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28688" y="1214438"/>
          <a:ext cx="357981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2" name="Equation" r:id="rId3" imgW="1041120" imgH="228600" progId="Equation.DSMT4">
                  <p:embed/>
                </p:oleObj>
              </mc:Choice>
              <mc:Fallback>
                <p:oleObj name="Equation" r:id="rId3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214438"/>
                        <a:ext cx="3579812" cy="785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428750" y="4572000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Rumus:</a:t>
            </a:r>
            <a:endParaRPr lang="en-US" sz="2400"/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500188" y="5143500"/>
          <a:ext cx="26431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Equation" r:id="rId5" imgW="1028520" imgH="393480" progId="Equation.DSMT4">
                  <p:embed/>
                </p:oleObj>
              </mc:Choice>
              <mc:Fallback>
                <p:oleObj name="Equation" r:id="rId5" imgW="1028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143500"/>
                        <a:ext cx="2643187" cy="1011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4572000" y="4929188"/>
            <a:ext cx="37957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Ket:</a:t>
            </a:r>
          </a:p>
          <a:p>
            <a:pPr eaLnBrk="1" hangingPunct="1"/>
            <a:r>
              <a:rPr lang="en-US" sz="2000"/>
              <a:t>	KV:  Koefisien variasi</a:t>
            </a:r>
          </a:p>
          <a:p>
            <a:pPr eaLnBrk="1" hangingPunct="1"/>
            <a:r>
              <a:rPr lang="en-US" sz="2000"/>
              <a:t>	S  :  Standar deviasi</a:t>
            </a:r>
          </a:p>
          <a:p>
            <a:pPr eaLnBrk="1" hangingPunct="1"/>
            <a:r>
              <a:rPr lang="en-US" sz="2000"/>
              <a:t>	X  :  Rata – rata hitung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473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sz="3600" smtClean="0"/>
              <a:t>KOEFISIEN VARIASI KUARTIL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algn="just"/>
            <a:r>
              <a:rPr lang="en-US" sz="2400" smtClean="0"/>
              <a:t>Alternatif  lain untuk  dispersi relatif  yang bisa digunakan jika suatu kelompok data tidak diketahui nilai rata – rata hitungnya dan nilai standar deviasinya.</a:t>
            </a:r>
          </a:p>
          <a:p>
            <a:pPr algn="just"/>
            <a:r>
              <a:rPr lang="en-US" sz="2400" b="1" smtClean="0"/>
              <a:t>Rumus:</a:t>
            </a:r>
          </a:p>
          <a:p>
            <a:pPr algn="just">
              <a:buFont typeface="Arial" charset="0"/>
              <a:buNone/>
            </a:pPr>
            <a:r>
              <a:rPr lang="en-US" sz="2400" b="1" smtClean="0"/>
              <a:t>	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928688" y="3000375"/>
          <a:ext cx="235743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6" name="Equation" r:id="rId3" imgW="939600" imgH="431640" progId="Equation.DSMT4">
                  <p:embed/>
                </p:oleObj>
              </mc:Choice>
              <mc:Fallback>
                <p:oleObj name="Equation" r:id="rId3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000375"/>
                        <a:ext cx="2357437" cy="10826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3643313" y="3286125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atau</a:t>
            </a:r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4429125" y="3000375"/>
          <a:ext cx="26431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7" name="Equation" r:id="rId5" imgW="1206360" imgH="393480" progId="Equation.DSMT4">
                  <p:embed/>
                </p:oleObj>
              </mc:Choice>
              <mc:Fallback>
                <p:oleObj name="Equation" r:id="rId5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000375"/>
                        <a:ext cx="2643188" cy="1057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855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834166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1803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en-US" smtClean="0"/>
              <a:t>NILAI BAKU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skor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rata – rata </a:t>
            </a:r>
            <a:r>
              <a:rPr lang="en-US" sz="2400" dirty="0" err="1" smtClean="0"/>
              <a:t>hitung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deviasi</a:t>
            </a:r>
            <a:endParaRPr lang="en-US" sz="2400" dirty="0" smtClean="0"/>
          </a:p>
          <a:p>
            <a:pPr algn="just"/>
            <a:r>
              <a:rPr lang="en-US" sz="2400" b="1" dirty="0" err="1" smtClean="0"/>
              <a:t>Rumus</a:t>
            </a:r>
            <a:r>
              <a:rPr lang="en-US" sz="2400" b="1" dirty="0" smtClean="0"/>
              <a:t>:</a:t>
            </a:r>
          </a:p>
          <a:p>
            <a:pPr algn="just">
              <a:buFont typeface="Arial" charset="0"/>
              <a:buNone/>
            </a:pPr>
            <a:r>
              <a:rPr lang="en-US" sz="2400" b="1" dirty="0" smtClean="0"/>
              <a:t>	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928688" y="2428875"/>
          <a:ext cx="25717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8" name="Equation" r:id="rId3" imgW="787320" imgH="406080" progId="Equation.DSMT4">
                  <p:embed/>
                </p:oleObj>
              </mc:Choice>
              <mc:Fallback>
                <p:oleObj name="Equation" r:id="rId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428875"/>
                        <a:ext cx="2571750" cy="1327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4714875" y="2643188"/>
            <a:ext cx="2268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Nilai i = 1, 2, 3, …, n</a:t>
            </a:r>
          </a:p>
        </p:txBody>
      </p:sp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3529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3277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7086600" y="6457950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3966D8A5-A041-4EC7-9594-1755698BD477}" type="slidenum">
              <a:rPr lang="en-GB" sz="1200">
                <a:latin typeface="+mn-lt"/>
              </a:rPr>
              <a:pPr algn="r" eaLnBrk="1" hangingPunct="1">
                <a:defRPr/>
              </a:pPr>
              <a:t>95</a:t>
            </a:fld>
            <a:endParaRPr lang="en-GB" sz="1200">
              <a:latin typeface="+mn-lt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5613"/>
            <a:ext cx="8229600" cy="915987"/>
          </a:xfrm>
        </p:spPr>
        <p:txBody>
          <a:bodyPr/>
          <a:lstStyle/>
          <a:p>
            <a:r>
              <a:rPr lang="en-GB" smtClean="0"/>
              <a:t>Ukuran Bentuk 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229600" cy="4114800"/>
          </a:xfrm>
        </p:spPr>
        <p:txBody>
          <a:bodyPr/>
          <a:lstStyle/>
          <a:p>
            <a:r>
              <a:rPr lang="en-GB" sz="2000" smtClean="0"/>
              <a:t>Harapan peneliti data berdistribusi normal. Namun demikian, penyebaran data dapat abnormal. Bila digambar dalam kurva, maka bentuk penyimpangan data yg mungkin terjadi al:</a:t>
            </a:r>
          </a:p>
          <a:p>
            <a:pPr>
              <a:buFont typeface="Wingdings" pitchFamily="2" charset="2"/>
              <a:buNone/>
            </a:pPr>
            <a:r>
              <a:rPr lang="en-GB" sz="2400" smtClean="0"/>
              <a:t>1. SKEWNESS</a:t>
            </a:r>
          </a:p>
          <a:p>
            <a:endParaRPr lang="en-GB" sz="2400" smtClean="0"/>
          </a:p>
          <a:p>
            <a:endParaRPr lang="en-GB" sz="2400" smtClean="0"/>
          </a:p>
          <a:p>
            <a:pPr>
              <a:buFont typeface="Wingdings" pitchFamily="2" charset="2"/>
              <a:buNone/>
            </a:pPr>
            <a:endParaRPr lang="en-GB" sz="280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88950" y="3200400"/>
          <a:ext cx="79248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Bitmap Image" r:id="rId4" imgW="4600000" imgH="1685714" progId="Paint.Picture">
                  <p:embed/>
                </p:oleObj>
              </mc:Choice>
              <mc:Fallback>
                <p:oleObj name="Bitmap Image" r:id="rId4" imgW="4600000" imgH="1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3200400"/>
                        <a:ext cx="79248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641350" y="586740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Mean=Median=Modus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384550" y="586740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Modus&lt;Median&lt;Mean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6051550" y="586740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Mean&lt;Median&lt;Modus</a:t>
            </a:r>
          </a:p>
        </p:txBody>
      </p:sp>
      <p:sp>
        <p:nvSpPr>
          <p:cNvPr id="1033" name="Oval 8"/>
          <p:cNvSpPr>
            <a:spLocks noChangeArrowheads="1"/>
          </p:cNvSpPr>
          <p:nvPr/>
        </p:nvSpPr>
        <p:spPr bwMode="auto">
          <a:xfrm>
            <a:off x="4648200" y="1625600"/>
            <a:ext cx="9144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/>
          </a:p>
        </p:txBody>
      </p:sp>
      <p:cxnSp>
        <p:nvCxnSpPr>
          <p:cNvPr id="1034" name="Straight Arrow Connector 12"/>
          <p:cNvCxnSpPr>
            <a:cxnSpLocks noChangeShapeType="1"/>
            <a:stCxn id="1033" idx="4"/>
          </p:cNvCxnSpPr>
          <p:nvPr/>
        </p:nvCxnSpPr>
        <p:spPr bwMode="auto">
          <a:xfrm rot="5400000">
            <a:off x="2095500" y="1054100"/>
            <a:ext cx="1981200" cy="403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22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7086600" y="6457950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79541F5E-D6A0-49E1-ABB7-F57B87EA1AB6}" type="slidenum">
              <a:rPr lang="en-GB" sz="1200">
                <a:latin typeface="+mn-lt"/>
              </a:rPr>
              <a:pPr algn="r" eaLnBrk="1" hangingPunct="1">
                <a:defRPr/>
              </a:pPr>
              <a:t>96</a:t>
            </a:fld>
            <a:endParaRPr lang="en-GB" sz="1200">
              <a:latin typeface="+mn-lt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5613"/>
            <a:ext cx="8229600" cy="915987"/>
          </a:xfrm>
        </p:spPr>
        <p:txBody>
          <a:bodyPr/>
          <a:lstStyle/>
          <a:p>
            <a:r>
              <a:rPr lang="en-GB" smtClean="0"/>
              <a:t>Ukuran Bentuk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smtClean="0"/>
              <a:t>2. KURTOSIS</a:t>
            </a:r>
          </a:p>
          <a:p>
            <a:endParaRPr lang="en-GB" sz="280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" y="2362200"/>
          <a:ext cx="83820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" name="Bitmap Image" r:id="rId4" imgW="4544059" imgH="1657581" progId="Paint.Picture">
                  <p:embed/>
                </p:oleObj>
              </mc:Choice>
              <mc:Fallback>
                <p:oleObj name="Bitmap Image" r:id="rId4" imgW="4544059" imgH="1657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3820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28650" y="5257800"/>
            <a:ext cx="2647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/>
              <a:t>Data berdistribusi normal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3535363" y="5272088"/>
            <a:ext cx="2408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/>
              <a:t>Frekuensi data kontras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6467475" y="59817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d-ID" sz="1600" b="1"/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6421438" y="5291138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/>
              <a:t>Frekuensi data merata</a:t>
            </a:r>
          </a:p>
        </p:txBody>
      </p:sp>
    </p:spTree>
    <p:extLst>
      <p:ext uri="{BB962C8B-B14F-4D97-AF65-F5344CB8AC3E}">
        <p14:creationId xmlns:p14="http://schemas.microsoft.com/office/powerpoint/2010/main" val="31770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05f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52400"/>
            <a:ext cx="5365750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05f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733800"/>
            <a:ext cx="89662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74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1045</TotalTime>
  <Words>3456</Words>
  <Application>Microsoft Office PowerPoint</Application>
  <PresentationFormat>On-screen Show (4:3)</PresentationFormat>
  <Paragraphs>1104</Paragraphs>
  <Slides>97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Trek</vt:lpstr>
      <vt:lpstr>Flash Document</vt:lpstr>
      <vt:lpstr>MS Org Chart</vt:lpstr>
      <vt:lpstr>Equation</vt:lpstr>
      <vt:lpstr>Chart</vt:lpstr>
      <vt:lpstr>Worksheet</vt:lpstr>
      <vt:lpstr>Bitmap Image</vt:lpstr>
      <vt:lpstr>Program Studi Akuntansi  Fakultas Ekonomi  Universitas Negeri Yogyakarta</vt:lpstr>
      <vt:lpstr>Sukirno  1.  Tegalmulyo, Kepek, Wonosari Gunungkidul       391618  2.  Jl. Merpati 222, Tempelan, Ketandan,        Bangungtapan, Bantul 452427      HP: 081215312000  3. Blog: http://blog.uny.ac.id/sukirno  4. Email: soekirno_uny@yahoo.co.id   </vt:lpstr>
      <vt:lpstr>Types of Statistics</vt:lpstr>
      <vt:lpstr>What is Meant by Statistics?</vt:lpstr>
      <vt:lpstr>Who Uses Statistics?</vt:lpstr>
      <vt:lpstr>Types of Statistics </vt:lpstr>
      <vt:lpstr>Types of Statistics (examples of inferential statistics)</vt:lpstr>
      <vt:lpstr>Types of Variables </vt:lpstr>
      <vt:lpstr>Types of Variables</vt:lpstr>
      <vt:lpstr>Types of Variables</vt:lpstr>
      <vt:lpstr>Types of Variables</vt:lpstr>
      <vt:lpstr>Summary of Types of Variables</vt:lpstr>
      <vt:lpstr>Levels of Measurement</vt:lpstr>
      <vt:lpstr>Nominal data</vt:lpstr>
      <vt:lpstr>Levels of Measurement</vt:lpstr>
      <vt:lpstr>Levels of Measurement</vt:lpstr>
      <vt:lpstr>Levels of Measurement</vt:lpstr>
      <vt:lpstr>Levels of Measurement</vt:lpstr>
      <vt:lpstr>PowerPoint Presentation</vt:lpstr>
      <vt:lpstr>Basic Concepts</vt:lpstr>
      <vt:lpstr>Measurement Levels</vt:lpstr>
      <vt:lpstr>DEFINISI</vt:lpstr>
      <vt:lpstr>KELEBIHAN DAN KEKURANGAN</vt:lpstr>
      <vt:lpstr>CARA MEMBUAT TABEL DISTRIBUSI FREKUENSI</vt:lpstr>
      <vt:lpstr>CARA MEMBUAT TABEL DISTRIBUSI FREKUENSI (lanjutan)</vt:lpstr>
      <vt:lpstr>LIMIT, BATAS, NILAI TENGAH, DAN LEBAR KELAS</vt:lpstr>
      <vt:lpstr>Soal kuis</vt:lpstr>
      <vt:lpstr>JAWAB</vt:lpstr>
      <vt:lpstr>JAWAB (lanjutan)</vt:lpstr>
      <vt:lpstr>JAWAB (lanjutan)</vt:lpstr>
      <vt:lpstr>JAWAB (lanjutan)</vt:lpstr>
      <vt:lpstr>JAWAB (lanjutan)</vt:lpstr>
      <vt:lpstr>HISTOGRAM DAN POLIGON FREKUENSI</vt:lpstr>
      <vt:lpstr>DISTRIBUSI FREKUENSI RELATIF DAN KUMULATIF</vt:lpstr>
      <vt:lpstr>DISTRIBUSI FREKUENSI RELATIF</vt:lpstr>
      <vt:lpstr>DISTRIBUSI FREKUENSI KUMULATIF KURANG DARI</vt:lpstr>
      <vt:lpstr>OGIF</vt:lpstr>
      <vt:lpstr>DISTRIBUSI FREKUENSI KUMULATIF LEBIH DARI</vt:lpstr>
      <vt:lpstr>OGIF (lanjutan)</vt:lpstr>
      <vt:lpstr>OGIF (lanjutan)</vt:lpstr>
      <vt:lpstr>Cross Tables</vt:lpstr>
      <vt:lpstr>Side-by-Side Chart Example</vt:lpstr>
      <vt:lpstr>Graphing  Multivariate Categorical Data</vt:lpstr>
      <vt:lpstr>SINGLE Table Example</vt:lpstr>
      <vt:lpstr>Cross Table Example</vt:lpstr>
      <vt:lpstr>Task 1</vt:lpstr>
      <vt:lpstr>TENDENSI SENTRAL</vt:lpstr>
      <vt:lpstr>Pengertian</vt:lpstr>
      <vt:lpstr>Jenis-jenis Ukuran Nilai Pusat</vt:lpstr>
      <vt:lpstr>Contoh</vt:lpstr>
      <vt:lpstr>PowerPoint Presentation</vt:lpstr>
      <vt:lpstr>Contoh</vt:lpstr>
      <vt:lpstr>PowerPoint Presentation</vt:lpstr>
      <vt:lpstr>PowerPoint Presentation</vt:lpstr>
      <vt:lpstr>PowerPoint Presentation</vt:lpstr>
      <vt:lpstr>PowerPoint Presentation</vt:lpstr>
      <vt:lpstr>PENGUKURAN DISPERSI, KEMIRINGAN, DAN KERUNCINGAN DATA</vt:lpstr>
      <vt:lpstr>RANGE/ JANGKAUAN DATA (r)</vt:lpstr>
      <vt:lpstr>Simpangan Rata2/ Mean Deviation (SR)</vt:lpstr>
      <vt:lpstr>VARIANSI/ VARIANCE </vt:lpstr>
      <vt:lpstr>PowerPoint Presentation</vt:lpstr>
      <vt:lpstr>STANDAR DEVIASI/ STANDARD DEVIATION (S)</vt:lpstr>
      <vt:lpstr>Contoh Soal</vt:lpstr>
      <vt:lpstr>PowerPoint Presentation</vt:lpstr>
      <vt:lpstr>PowerPoint Presentation</vt:lpstr>
      <vt:lpstr>Contoh Soal</vt:lpstr>
      <vt:lpstr>JAWAB</vt:lpstr>
      <vt:lpstr>PowerPoint Presentation</vt:lpstr>
      <vt:lpstr>Maka dapat dijawab:</vt:lpstr>
      <vt:lpstr>SIMPULAN</vt:lpstr>
      <vt:lpstr>TUGAS INDIVIDUAL</vt:lpstr>
      <vt:lpstr>Tugas analisis investasi regional</vt:lpstr>
      <vt:lpstr>Ukuran Letak</vt:lpstr>
      <vt:lpstr>KUARTIL, DESIL, PERSENTIL</vt:lpstr>
      <vt:lpstr>KUARTIL (lanjutan)</vt:lpstr>
      <vt:lpstr>KUARTIL (lanjutan)</vt:lpstr>
      <vt:lpstr>KUARTIL (lanjutan)</vt:lpstr>
      <vt:lpstr>KUARTIL, DESIL, PERSENTIL (lanjutan)</vt:lpstr>
      <vt:lpstr>DESIL (lanjutan)</vt:lpstr>
      <vt:lpstr>DESIL (lanjutan)</vt:lpstr>
      <vt:lpstr>DESIL (lanjutan)</vt:lpstr>
      <vt:lpstr>KUARTIL, DESIL, PERSENTIL (lanjutan)</vt:lpstr>
      <vt:lpstr>PowerPoint Presentation</vt:lpstr>
      <vt:lpstr>KEMIRINGAN DATA</vt:lpstr>
      <vt:lpstr>PowerPoint Presentation</vt:lpstr>
      <vt:lpstr>PowerPoint Presentation</vt:lpstr>
      <vt:lpstr>Contoh Soal untuk Koefisien Variasi dan Simpangan Baku</vt:lpstr>
      <vt:lpstr>PowerPoint Presentation</vt:lpstr>
      <vt:lpstr>PowerPoint Presentation</vt:lpstr>
      <vt:lpstr>JANGKAUAN QUARTIL  DAN JANGKAUAN PERSENTIL 10-90</vt:lpstr>
      <vt:lpstr>PowerPoint Presentation</vt:lpstr>
      <vt:lpstr>KOEFISIEN VARIASI KUARTIL</vt:lpstr>
      <vt:lpstr>PowerPoint Presentation</vt:lpstr>
      <vt:lpstr>NILAI BAKU</vt:lpstr>
      <vt:lpstr>Ukuran Bentuk </vt:lpstr>
      <vt:lpstr>Ukuran Bentuk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Sukirno</dc:creator>
  <cp:lastModifiedBy>Sukirno</cp:lastModifiedBy>
  <cp:revision>54</cp:revision>
  <dcterms:created xsi:type="dcterms:W3CDTF">2014-02-26T04:21:26Z</dcterms:created>
  <dcterms:modified xsi:type="dcterms:W3CDTF">2015-03-05T06:16:28Z</dcterms:modified>
</cp:coreProperties>
</file>