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4"/>
  </p:notesMasterIdLst>
  <p:sldIdLst>
    <p:sldId id="256" r:id="rId2"/>
    <p:sldId id="295" r:id="rId3"/>
    <p:sldId id="266" r:id="rId4"/>
    <p:sldId id="267" r:id="rId5"/>
    <p:sldId id="268" r:id="rId6"/>
    <p:sldId id="387" r:id="rId7"/>
    <p:sldId id="388" r:id="rId8"/>
    <p:sldId id="389" r:id="rId9"/>
    <p:sldId id="390" r:id="rId10"/>
    <p:sldId id="391" r:id="rId11"/>
    <p:sldId id="392" r:id="rId12"/>
    <p:sldId id="393" r:id="rId13"/>
    <p:sldId id="394" r:id="rId14"/>
    <p:sldId id="395" r:id="rId15"/>
    <p:sldId id="396" r:id="rId16"/>
    <p:sldId id="397" r:id="rId17"/>
    <p:sldId id="399" r:id="rId18"/>
    <p:sldId id="400" r:id="rId19"/>
    <p:sldId id="407" r:id="rId20"/>
    <p:sldId id="408" r:id="rId21"/>
    <p:sldId id="409" r:id="rId22"/>
    <p:sldId id="410" r:id="rId23"/>
    <p:sldId id="411" r:id="rId24"/>
    <p:sldId id="412" r:id="rId25"/>
    <p:sldId id="413" r:id="rId26"/>
    <p:sldId id="414" r:id="rId27"/>
    <p:sldId id="415" r:id="rId28"/>
    <p:sldId id="416" r:id="rId29"/>
    <p:sldId id="453" r:id="rId30"/>
    <p:sldId id="454" r:id="rId31"/>
    <p:sldId id="485" r:id="rId32"/>
    <p:sldId id="486" r:id="rId33"/>
    <p:sldId id="487" r:id="rId34"/>
    <p:sldId id="488"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298" r:id="rId49"/>
    <p:sldId id="299" r:id="rId50"/>
    <p:sldId id="491" r:id="rId51"/>
    <p:sldId id="300" r:id="rId52"/>
    <p:sldId id="276" r:id="rId53"/>
    <p:sldId id="490" r:id="rId54"/>
    <p:sldId id="483" r:id="rId55"/>
    <p:sldId id="277" r:id="rId56"/>
    <p:sldId id="444" r:id="rId57"/>
    <p:sldId id="445" r:id="rId58"/>
    <p:sldId id="484" r:id="rId59"/>
    <p:sldId id="323" r:id="rId60"/>
    <p:sldId id="278" r:id="rId61"/>
    <p:sldId id="322" r:id="rId62"/>
    <p:sldId id="309" r:id="rId63"/>
    <p:sldId id="310" r:id="rId64"/>
    <p:sldId id="312" r:id="rId65"/>
    <p:sldId id="313" r:id="rId66"/>
    <p:sldId id="279" r:id="rId67"/>
    <p:sldId id="446" r:id="rId68"/>
    <p:sldId id="450" r:id="rId69"/>
    <p:sldId id="431" r:id="rId70"/>
    <p:sldId id="447" r:id="rId71"/>
    <p:sldId id="448" r:id="rId72"/>
    <p:sldId id="449" r:id="rId73"/>
    <p:sldId id="477" r:id="rId74"/>
    <p:sldId id="325" r:id="rId75"/>
    <p:sldId id="326" r:id="rId76"/>
    <p:sldId id="327" r:id="rId77"/>
    <p:sldId id="328" r:id="rId78"/>
    <p:sldId id="329" r:id="rId79"/>
    <p:sldId id="330" r:id="rId80"/>
    <p:sldId id="451" r:id="rId81"/>
    <p:sldId id="331" r:id="rId82"/>
    <p:sldId id="457" r:id="rId83"/>
    <p:sldId id="458" r:id="rId84"/>
    <p:sldId id="459" r:id="rId85"/>
    <p:sldId id="320" r:id="rId86"/>
    <p:sldId id="321" r:id="rId87"/>
    <p:sldId id="314" r:id="rId88"/>
    <p:sldId id="315" r:id="rId89"/>
    <p:sldId id="316" r:id="rId90"/>
    <p:sldId id="317" r:id="rId91"/>
    <p:sldId id="482" r:id="rId92"/>
    <p:sldId id="461" r:id="rId93"/>
    <p:sldId id="481" r:id="rId94"/>
    <p:sldId id="479" r:id="rId95"/>
    <p:sldId id="462" r:id="rId96"/>
    <p:sldId id="440" r:id="rId97"/>
    <p:sldId id="465" r:id="rId98"/>
    <p:sldId id="466" r:id="rId99"/>
    <p:sldId id="341" r:id="rId100"/>
    <p:sldId id="342" r:id="rId101"/>
    <p:sldId id="343" r:id="rId102"/>
    <p:sldId id="344" r:id="rId103"/>
    <p:sldId id="345" r:id="rId104"/>
    <p:sldId id="346" r:id="rId105"/>
    <p:sldId id="348" r:id="rId106"/>
    <p:sldId id="469" r:id="rId107"/>
    <p:sldId id="352" r:id="rId108"/>
    <p:sldId id="351" r:id="rId109"/>
    <p:sldId id="355" r:id="rId110"/>
    <p:sldId id="358" r:id="rId111"/>
    <p:sldId id="360" r:id="rId112"/>
    <p:sldId id="437" r:id="rId113"/>
    <p:sldId id="283" r:id="rId114"/>
    <p:sldId id="284" r:id="rId115"/>
    <p:sldId id="285" r:id="rId116"/>
    <p:sldId id="478" r:id="rId117"/>
    <p:sldId id="489" r:id="rId118"/>
    <p:sldId id="289" r:id="rId119"/>
    <p:sldId id="290" r:id="rId120"/>
    <p:sldId id="291" r:id="rId121"/>
    <p:sldId id="292" r:id="rId122"/>
    <p:sldId id="293" r:id="rId123"/>
    <p:sldId id="294" r:id="rId124"/>
    <p:sldId id="386" r:id="rId125"/>
    <p:sldId id="307" r:id="rId126"/>
    <p:sldId id="306" r:id="rId127"/>
    <p:sldId id="308" r:id="rId128"/>
    <p:sldId id="296" r:id="rId129"/>
    <p:sldId id="432" r:id="rId130"/>
    <p:sldId id="433" r:id="rId131"/>
    <p:sldId id="434" r:id="rId132"/>
    <p:sldId id="460" r:id="rId133"/>
    <p:sldId id="467" r:id="rId134"/>
    <p:sldId id="468" r:id="rId135"/>
    <p:sldId id="470" r:id="rId136"/>
    <p:sldId id="471" r:id="rId137"/>
    <p:sldId id="472" r:id="rId138"/>
    <p:sldId id="473" r:id="rId139"/>
    <p:sldId id="474" r:id="rId140"/>
    <p:sldId id="475" r:id="rId141"/>
    <p:sldId id="476" r:id="rId142"/>
    <p:sldId id="480" r:id="rId14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4" Type="http://schemas.openxmlformats.org/officeDocument/2006/relationships/image" Target="../media/image10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74889-32D7-4718-8085-977867CD761B}" type="datetimeFigureOut">
              <a:rPr lang="id-ID" smtClean="0"/>
              <a:t>09/04/2015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28661-28A4-457B-A1AB-83976CD2F2BA}" type="slidenum">
              <a:rPr lang="id-ID" smtClean="0"/>
              <a:t>‹#›</a:t>
            </a:fld>
            <a:endParaRPr lang="id-ID"/>
          </a:p>
        </p:txBody>
      </p:sp>
    </p:spTree>
    <p:extLst>
      <p:ext uri="{BB962C8B-B14F-4D97-AF65-F5344CB8AC3E}">
        <p14:creationId xmlns:p14="http://schemas.microsoft.com/office/powerpoint/2010/main" val="26182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lhada-fisip11.web.unair.ac.id/"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w="12700" cap="flat"/>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F723F86D-9260-4FD4-8C60-402135D4B407}" type="slidenum">
              <a:rPr lang="id-ID" sz="1200" smtClean="0">
                <a:latin typeface="Times New Roman" pitchFamily="18" charset="0"/>
              </a:rPr>
              <a:pPr eaLnBrk="1" hangingPunct="1"/>
              <a:t>55</a:t>
            </a:fld>
            <a:endParaRPr lang="id-ID" sz="120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BD945649-6058-4C0A-83E5-D6DF6E4F1325}" type="slidenum">
              <a:rPr lang="id-ID" sz="1200" smtClean="0">
                <a:latin typeface="Times New Roman" pitchFamily="18" charset="0"/>
              </a:rPr>
              <a:pPr eaLnBrk="1" hangingPunct="1"/>
              <a:t>60</a:t>
            </a:fld>
            <a:endParaRPr lang="id-ID" sz="1200"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4F2D6282-0E22-4E1A-8316-647EB3518719}" type="slidenum">
              <a:rPr lang="id-ID" sz="1200" smtClean="0">
                <a:latin typeface="Times New Roman" pitchFamily="18" charset="0"/>
              </a:rPr>
              <a:pPr eaLnBrk="1" hangingPunct="1"/>
              <a:t>66</a:t>
            </a:fld>
            <a:endParaRPr lang="id-ID" sz="1200"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E7C137-6B4F-4ACD-A908-458060922C2D}" type="slidenum">
              <a:rPr lang="en-US"/>
              <a:pPr/>
              <a:t>68</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d-ID" smtClean="0">
                <a:hlinkClick r:id="rId3"/>
              </a:rPr>
              <a:t>http://alhada-fisip11.web.unair.ac.id</a:t>
            </a:r>
            <a:endParaRPr lang="id-ID"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426C6D-BDC4-44B2-8B75-69F378A697E4}" type="slidenum">
              <a:rPr lang="id-ID"/>
              <a:pPr eaLnBrk="1" hangingPunct="1"/>
              <a:t>74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itchFamily="34" charset="0"/>
              </a:defRPr>
            </a:lvl1pPr>
            <a:lvl2pPr marL="742950" indent="-285750" defTabSz="955675" eaLnBrk="0" hangingPunct="0">
              <a:defRPr>
                <a:solidFill>
                  <a:schemeClr val="tx1"/>
                </a:solidFill>
                <a:latin typeface="Arial" pitchFamily="34" charset="0"/>
              </a:defRPr>
            </a:lvl2pPr>
            <a:lvl3pPr marL="1143000" indent="-228600" defTabSz="955675" eaLnBrk="0" hangingPunct="0">
              <a:defRPr>
                <a:solidFill>
                  <a:schemeClr val="tx1"/>
                </a:solidFill>
                <a:latin typeface="Arial" pitchFamily="34" charset="0"/>
              </a:defRPr>
            </a:lvl3pPr>
            <a:lvl4pPr marL="1600200" indent="-228600" defTabSz="955675" eaLnBrk="0" hangingPunct="0">
              <a:defRPr>
                <a:solidFill>
                  <a:schemeClr val="tx1"/>
                </a:solidFill>
                <a:latin typeface="Arial" pitchFamily="34" charset="0"/>
              </a:defRPr>
            </a:lvl4pPr>
            <a:lvl5pPr marL="2057400" indent="-228600" defTabSz="955675" eaLnBrk="0" hangingPunct="0">
              <a:defRPr>
                <a:solidFill>
                  <a:schemeClr val="tx1"/>
                </a:solidFill>
                <a:latin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defRPr>
            </a:lvl9pPr>
          </a:lstStyle>
          <a:p>
            <a:pPr eaLnBrk="1" hangingPunct="1"/>
            <a:fld id="{5E7529E7-A606-4A7F-8422-BC89C380F299}" type="slidenum">
              <a:rPr lang="en-US" smtClean="0"/>
              <a:pPr eaLnBrk="1" hangingPunct="1"/>
              <a:t>84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3947" y="4343798"/>
            <a:ext cx="5030107" cy="4113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ln/>
        </p:spPr>
        <p:txBody>
          <a:bodyPr/>
          <a:lstStyle/>
          <a:p>
            <a:endParaRPr lang="id-ID"/>
          </a:p>
        </p:txBody>
      </p:sp>
      <p:sp>
        <p:nvSpPr>
          <p:cNvPr id="115715"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85579"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30" tIns="44865" rIns="89730" bIns="44865" anchor="ctr"/>
          <a:lstStyle/>
          <a:p>
            <a:endParaRPr lang="id-ID"/>
          </a:p>
        </p:txBody>
      </p:sp>
      <p:sp>
        <p:nvSpPr>
          <p:cNvPr id="117763" name="Rectangle 3"/>
          <p:cNvSpPr>
            <a:spLocks noChangeArrowheads="1"/>
          </p:cNvSpPr>
          <p:nvPr/>
        </p:nvSpPr>
        <p:spPr bwMode="auto">
          <a:xfrm>
            <a:off x="3885579" y="8686489"/>
            <a:ext cx="2972421"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p>
            <a:pPr algn="r" defTabSz="914437"/>
            <a:r>
              <a:rPr lang="en-US" sz="1000" i="1">
                <a:latin typeface="Times New Roman" pitchFamily="18" charset="0"/>
              </a:rPr>
              <a:t>57</a:t>
            </a:r>
          </a:p>
        </p:txBody>
      </p:sp>
      <p:sp>
        <p:nvSpPr>
          <p:cNvPr id="117764" name="Rectangle 4"/>
          <p:cNvSpPr>
            <a:spLocks noChangeArrowheads="1"/>
          </p:cNvSpPr>
          <p:nvPr/>
        </p:nvSpPr>
        <p:spPr bwMode="auto">
          <a:xfrm>
            <a:off x="1" y="8686489"/>
            <a:ext cx="2972421"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30" tIns="44865" rIns="89730" bIns="44865" anchor="ctr"/>
          <a:lstStyle/>
          <a:p>
            <a:endParaRPr lang="id-ID"/>
          </a:p>
        </p:txBody>
      </p:sp>
      <p:sp>
        <p:nvSpPr>
          <p:cNvPr id="117765" name="Rectangle 5"/>
          <p:cNvSpPr>
            <a:spLocks noChangeArrowheads="1"/>
          </p:cNvSpPr>
          <p:nvPr/>
        </p:nvSpPr>
        <p:spPr bwMode="auto">
          <a:xfrm>
            <a:off x="1"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30" tIns="44865" rIns="89730" bIns="44865" anchor="ctr"/>
          <a:lstStyle/>
          <a:p>
            <a:endParaRPr lang="id-ID"/>
          </a:p>
        </p:txBody>
      </p:sp>
      <p:sp>
        <p:nvSpPr>
          <p:cNvPr id="117766" name="Rectangle 6"/>
          <p:cNvSpPr>
            <a:spLocks noGrp="1" noChangeArrowheads="1"/>
          </p:cNvSpPr>
          <p:nvPr>
            <p:ph type="body" idx="1"/>
          </p:nvPr>
        </p:nvSpPr>
        <p:spPr>
          <a:ln/>
        </p:spPr>
        <p:txBody>
          <a:bodyPr/>
          <a:lstStyle/>
          <a:p>
            <a:endParaRPr lang="id-ID"/>
          </a:p>
        </p:txBody>
      </p:sp>
      <p:sp>
        <p:nvSpPr>
          <p:cNvPr id="117767" name="Rectangle 7"/>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885579"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30" tIns="44865" rIns="89730" bIns="44865" anchor="ctr"/>
          <a:lstStyle/>
          <a:p>
            <a:endParaRPr lang="id-ID"/>
          </a:p>
        </p:txBody>
      </p:sp>
      <p:sp>
        <p:nvSpPr>
          <p:cNvPr id="119811" name="Rectangle 3"/>
          <p:cNvSpPr>
            <a:spLocks noChangeArrowheads="1"/>
          </p:cNvSpPr>
          <p:nvPr/>
        </p:nvSpPr>
        <p:spPr bwMode="auto">
          <a:xfrm>
            <a:off x="3885579" y="8686489"/>
            <a:ext cx="2972421"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p>
            <a:pPr algn="r" defTabSz="914437"/>
            <a:r>
              <a:rPr lang="en-US" sz="1000" i="1">
                <a:latin typeface="Times New Roman" pitchFamily="18" charset="0"/>
              </a:rPr>
              <a:t>58</a:t>
            </a:r>
          </a:p>
        </p:txBody>
      </p:sp>
      <p:sp>
        <p:nvSpPr>
          <p:cNvPr id="119812" name="Rectangle 4"/>
          <p:cNvSpPr>
            <a:spLocks noChangeArrowheads="1"/>
          </p:cNvSpPr>
          <p:nvPr/>
        </p:nvSpPr>
        <p:spPr bwMode="auto">
          <a:xfrm>
            <a:off x="1" y="8686489"/>
            <a:ext cx="2972421"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30" tIns="44865" rIns="89730" bIns="44865" anchor="ctr"/>
          <a:lstStyle/>
          <a:p>
            <a:endParaRPr lang="id-ID"/>
          </a:p>
        </p:txBody>
      </p:sp>
      <p:sp>
        <p:nvSpPr>
          <p:cNvPr id="119813" name="Rectangle 5"/>
          <p:cNvSpPr>
            <a:spLocks noChangeArrowheads="1"/>
          </p:cNvSpPr>
          <p:nvPr/>
        </p:nvSpPr>
        <p:spPr bwMode="auto">
          <a:xfrm>
            <a:off x="1"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30" tIns="44865" rIns="89730" bIns="44865" anchor="ctr"/>
          <a:lstStyle/>
          <a:p>
            <a:endParaRPr lang="id-ID"/>
          </a:p>
        </p:txBody>
      </p:sp>
      <p:sp>
        <p:nvSpPr>
          <p:cNvPr id="119814" name="Rectangle 6"/>
          <p:cNvSpPr>
            <a:spLocks noGrp="1" noChangeArrowheads="1"/>
          </p:cNvSpPr>
          <p:nvPr>
            <p:ph type="body" idx="1"/>
          </p:nvPr>
        </p:nvSpPr>
        <p:spPr>
          <a:ln/>
        </p:spPr>
        <p:txBody>
          <a:bodyPr/>
          <a:lstStyle/>
          <a:p>
            <a:endParaRPr lang="id-ID"/>
          </a:p>
        </p:txBody>
      </p:sp>
      <p:sp>
        <p:nvSpPr>
          <p:cNvPr id="119815" name="Rectangle 7"/>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885579"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30" tIns="44865" rIns="89730" bIns="44865" anchor="ctr"/>
          <a:lstStyle/>
          <a:p>
            <a:endParaRPr lang="id-ID"/>
          </a:p>
        </p:txBody>
      </p:sp>
      <p:sp>
        <p:nvSpPr>
          <p:cNvPr id="121859" name="Rectangle 3"/>
          <p:cNvSpPr>
            <a:spLocks noChangeArrowheads="1"/>
          </p:cNvSpPr>
          <p:nvPr/>
        </p:nvSpPr>
        <p:spPr bwMode="auto">
          <a:xfrm>
            <a:off x="3885579" y="8686489"/>
            <a:ext cx="2972421"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p>
            <a:pPr algn="r" defTabSz="914437"/>
            <a:r>
              <a:rPr lang="en-US" sz="1000" i="1">
                <a:latin typeface="Times New Roman" pitchFamily="18" charset="0"/>
              </a:rPr>
              <a:t>59</a:t>
            </a:r>
          </a:p>
        </p:txBody>
      </p:sp>
      <p:sp>
        <p:nvSpPr>
          <p:cNvPr id="121860" name="Rectangle 4"/>
          <p:cNvSpPr>
            <a:spLocks noChangeArrowheads="1"/>
          </p:cNvSpPr>
          <p:nvPr/>
        </p:nvSpPr>
        <p:spPr bwMode="auto">
          <a:xfrm>
            <a:off x="1" y="8686489"/>
            <a:ext cx="2972421" cy="4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30" tIns="44865" rIns="89730" bIns="44865" anchor="ctr"/>
          <a:lstStyle/>
          <a:p>
            <a:endParaRPr lang="id-ID"/>
          </a:p>
        </p:txBody>
      </p:sp>
      <p:sp>
        <p:nvSpPr>
          <p:cNvPr id="121861" name="Rectangle 5"/>
          <p:cNvSpPr>
            <a:spLocks noChangeArrowheads="1"/>
          </p:cNvSpPr>
          <p:nvPr/>
        </p:nvSpPr>
        <p:spPr bwMode="auto">
          <a:xfrm>
            <a:off x="1" y="0"/>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730" tIns="44865" rIns="89730" bIns="44865" anchor="ctr"/>
          <a:lstStyle/>
          <a:p>
            <a:endParaRPr lang="id-ID"/>
          </a:p>
        </p:txBody>
      </p:sp>
      <p:sp>
        <p:nvSpPr>
          <p:cNvPr id="121862" name="Rectangle 6"/>
          <p:cNvSpPr>
            <a:spLocks noGrp="1" noChangeArrowheads="1"/>
          </p:cNvSpPr>
          <p:nvPr>
            <p:ph type="body" idx="1"/>
          </p:nvPr>
        </p:nvSpPr>
        <p:spPr>
          <a:ln/>
        </p:spPr>
        <p:txBody>
          <a:bodyPr/>
          <a:lstStyle/>
          <a:p>
            <a:endParaRPr lang="id-ID"/>
          </a:p>
        </p:txBody>
      </p:sp>
      <p:sp>
        <p:nvSpPr>
          <p:cNvPr id="121863" name="Rectangle 7"/>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itchFamily="34" charset="0"/>
              </a:defRPr>
            </a:lvl1pPr>
            <a:lvl2pPr marL="742950" indent="-285750" defTabSz="955675" eaLnBrk="0" hangingPunct="0">
              <a:defRPr>
                <a:solidFill>
                  <a:schemeClr val="tx1"/>
                </a:solidFill>
                <a:latin typeface="Arial" pitchFamily="34" charset="0"/>
              </a:defRPr>
            </a:lvl2pPr>
            <a:lvl3pPr marL="1143000" indent="-228600" defTabSz="955675" eaLnBrk="0" hangingPunct="0">
              <a:defRPr>
                <a:solidFill>
                  <a:schemeClr val="tx1"/>
                </a:solidFill>
                <a:latin typeface="Arial" pitchFamily="34" charset="0"/>
              </a:defRPr>
            </a:lvl3pPr>
            <a:lvl4pPr marL="1600200" indent="-228600" defTabSz="955675" eaLnBrk="0" hangingPunct="0">
              <a:defRPr>
                <a:solidFill>
                  <a:schemeClr val="tx1"/>
                </a:solidFill>
                <a:latin typeface="Arial" pitchFamily="34" charset="0"/>
              </a:defRPr>
            </a:lvl4pPr>
            <a:lvl5pPr marL="2057400" indent="-228600" defTabSz="955675" eaLnBrk="0" hangingPunct="0">
              <a:defRPr>
                <a:solidFill>
                  <a:schemeClr val="tx1"/>
                </a:solidFill>
                <a:latin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defRPr>
            </a:lvl9pPr>
          </a:lstStyle>
          <a:p>
            <a:pPr eaLnBrk="1" hangingPunct="1"/>
            <a:fld id="{3E53EDB6-8E8D-475D-A448-844EF220DAC7}" type="slidenum">
              <a:rPr lang="en-US" smtClean="0"/>
              <a:pPr eaLnBrk="1" hangingPunct="1"/>
              <a:t>96</a:t>
            </a:fld>
            <a:endParaRPr lang="en-US" smtClean="0"/>
          </a:p>
        </p:txBody>
      </p:sp>
      <p:sp>
        <p:nvSpPr>
          <p:cNvPr id="29699" name="Rectangle 2"/>
          <p:cNvSpPr>
            <a:spLocks noGrp="1" noChangeArrowheads="1"/>
          </p:cNvSpPr>
          <p:nvPr>
            <p:ph type="body" idx="1"/>
          </p:nvPr>
        </p:nvSpPr>
        <p:spPr>
          <a:xfrm>
            <a:off x="913947" y="4343798"/>
            <a:ext cx="5030107" cy="4113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50" tIns="46495" rIns="94650" bIns="46495"/>
          <a:lstStyle/>
          <a:p>
            <a:pPr eaLnBrk="1" hangingPunct="1"/>
            <a:endParaRPr lang="id-ID" smtClean="0"/>
          </a:p>
        </p:txBody>
      </p:sp>
      <p:sp>
        <p:nvSpPr>
          <p:cNvPr id="29700"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0BF6B493-7FFA-4F82-9F2E-7B549B3B09DF}" type="slidenum">
              <a:rPr lang="id-ID" sz="1200" smtClean="0">
                <a:latin typeface="Times New Roman" pitchFamily="18" charset="0"/>
              </a:rPr>
              <a:pPr eaLnBrk="1" hangingPunct="1"/>
              <a:t>113</a:t>
            </a:fld>
            <a:endParaRPr lang="id-ID" sz="1200"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A9FB401D-7780-48B9-9686-00AA808AF8BD}" type="slidenum">
              <a:rPr lang="id-ID" sz="1200" smtClean="0">
                <a:latin typeface="Times New Roman" pitchFamily="18" charset="0"/>
              </a:rPr>
              <a:pPr eaLnBrk="1" hangingPunct="1"/>
              <a:t>114</a:t>
            </a:fld>
            <a:endParaRPr lang="id-ID" sz="120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C310AD62-5F20-43CC-ACF9-DF8588137EBD}" type="slidenum">
              <a:rPr lang="id-ID" sz="1200" smtClean="0">
                <a:latin typeface="Times New Roman" pitchFamily="18" charset="0"/>
              </a:rPr>
              <a:pPr eaLnBrk="1" hangingPunct="1"/>
              <a:t>115</a:t>
            </a:fld>
            <a:endParaRPr lang="id-ID"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itchFamily="34" charset="0"/>
              </a:defRPr>
            </a:lvl1pPr>
            <a:lvl2pPr marL="742950" indent="-285750" defTabSz="955675" eaLnBrk="0" hangingPunct="0">
              <a:defRPr>
                <a:solidFill>
                  <a:schemeClr val="tx1"/>
                </a:solidFill>
                <a:latin typeface="Arial" pitchFamily="34" charset="0"/>
              </a:defRPr>
            </a:lvl2pPr>
            <a:lvl3pPr marL="1143000" indent="-228600" defTabSz="955675" eaLnBrk="0" hangingPunct="0">
              <a:defRPr>
                <a:solidFill>
                  <a:schemeClr val="tx1"/>
                </a:solidFill>
                <a:latin typeface="Arial" pitchFamily="34" charset="0"/>
              </a:defRPr>
            </a:lvl3pPr>
            <a:lvl4pPr marL="1600200" indent="-228600" defTabSz="955675" eaLnBrk="0" hangingPunct="0">
              <a:defRPr>
                <a:solidFill>
                  <a:schemeClr val="tx1"/>
                </a:solidFill>
                <a:latin typeface="Arial" pitchFamily="34" charset="0"/>
              </a:defRPr>
            </a:lvl4pPr>
            <a:lvl5pPr marL="2057400" indent="-228600" defTabSz="955675" eaLnBrk="0" hangingPunct="0">
              <a:defRPr>
                <a:solidFill>
                  <a:schemeClr val="tx1"/>
                </a:solidFill>
                <a:latin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defRPr>
            </a:lvl9pPr>
          </a:lstStyle>
          <a:p>
            <a:pPr eaLnBrk="1" hangingPunct="1"/>
            <a:fld id="{86C7F3E7-B5AE-46F3-BDE1-BBEE83FE2C36}" type="slidenum">
              <a:rPr lang="en-US" smtClean="0"/>
              <a:pPr eaLnBrk="1" hangingPunct="1"/>
              <a:t>124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3947" y="4343798"/>
            <a:ext cx="5030107" cy="4113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3F60E8-6C03-4D93-9B3A-0C73F25C321C}" type="slidenum">
              <a:rPr lang="en-US" smtClean="0"/>
              <a:pPr/>
              <a:t>35</a:t>
            </a:fld>
            <a:endParaRPr lang="en-US" smtClean="0"/>
          </a:p>
        </p:txBody>
      </p:sp>
      <p:sp>
        <p:nvSpPr>
          <p:cNvPr id="61443" name="Rectangle 2"/>
          <p:cNvSpPr>
            <a:spLocks noGrp="1" noRot="1" noChangeAspect="1" noChangeArrowheads="1" noTextEdit="1"/>
          </p:cNvSpPr>
          <p:nvPr>
            <p:ph type="sldImg"/>
          </p:nvPr>
        </p:nvSpPr>
        <p:spPr>
          <a:xfrm>
            <a:off x="1152525" y="692150"/>
            <a:ext cx="4556125" cy="3416300"/>
          </a:xfrm>
          <a:ln w="12700" cap="flat">
            <a:solidFill>
              <a:schemeClr val="tx1"/>
            </a:solidFill>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id-ID"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9A5E8A04-5B81-4C3B-A33F-2F1AB1B9ED2E}" type="slidenum">
              <a:rPr lang="id-ID" sz="1200" smtClean="0">
                <a:latin typeface="Times New Roman" pitchFamily="18" charset="0"/>
              </a:rPr>
              <a:pPr eaLnBrk="1" hangingPunct="1"/>
              <a:t>125</a:t>
            </a:fld>
            <a:endParaRPr lang="id-ID" sz="120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BC65D171-6972-41B1-A400-DD702671AB41}" type="slidenum">
              <a:rPr lang="id-ID" sz="1200" smtClean="0">
                <a:latin typeface="Times New Roman" pitchFamily="18" charset="0"/>
              </a:rPr>
              <a:pPr eaLnBrk="1" hangingPunct="1"/>
              <a:t>126</a:t>
            </a:fld>
            <a:endParaRPr lang="id-ID" sz="1200"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F2856224-219D-4181-A496-AFB22BC6DD34}" type="slidenum">
              <a:rPr lang="id-ID" sz="1200" smtClean="0">
                <a:latin typeface="Times New Roman" pitchFamily="18" charset="0"/>
              </a:rPr>
              <a:pPr eaLnBrk="1" hangingPunct="1"/>
              <a:t>127</a:t>
            </a:fld>
            <a:endParaRPr lang="id-ID" sz="1200"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E77155-E129-4E2A-B482-CA20A5AB6337}" type="slidenum">
              <a:rPr lang="en-US"/>
              <a:pPr/>
              <a:t>132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id-ID"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itchFamily="34" charset="0"/>
              </a:defRPr>
            </a:lvl1pPr>
            <a:lvl2pPr marL="742950" indent="-285750" defTabSz="955675" eaLnBrk="0" hangingPunct="0">
              <a:defRPr>
                <a:solidFill>
                  <a:schemeClr val="tx1"/>
                </a:solidFill>
                <a:latin typeface="Arial" pitchFamily="34" charset="0"/>
              </a:defRPr>
            </a:lvl2pPr>
            <a:lvl3pPr marL="1143000" indent="-228600" defTabSz="955675" eaLnBrk="0" hangingPunct="0">
              <a:defRPr>
                <a:solidFill>
                  <a:schemeClr val="tx1"/>
                </a:solidFill>
                <a:latin typeface="Arial" pitchFamily="34" charset="0"/>
              </a:defRPr>
            </a:lvl3pPr>
            <a:lvl4pPr marL="1600200" indent="-228600" defTabSz="955675" eaLnBrk="0" hangingPunct="0">
              <a:defRPr>
                <a:solidFill>
                  <a:schemeClr val="tx1"/>
                </a:solidFill>
                <a:latin typeface="Arial" pitchFamily="34" charset="0"/>
              </a:defRPr>
            </a:lvl4pPr>
            <a:lvl5pPr marL="2057400" indent="-228600" defTabSz="955675" eaLnBrk="0" hangingPunct="0">
              <a:defRPr>
                <a:solidFill>
                  <a:schemeClr val="tx1"/>
                </a:solidFill>
                <a:latin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defRPr>
            </a:lvl9pPr>
          </a:lstStyle>
          <a:p>
            <a:pPr eaLnBrk="1" hangingPunct="1"/>
            <a:fld id="{5E7529E7-A606-4A7F-8422-BC89C380F299}" type="slidenum">
              <a:rPr lang="en-US" smtClean="0"/>
              <a:pPr eaLnBrk="1" hangingPunct="1"/>
              <a:t>135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3947" y="4343798"/>
            <a:ext cx="5030107" cy="4113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itchFamily="34" charset="0"/>
              </a:defRPr>
            </a:lvl1pPr>
            <a:lvl2pPr marL="742950" indent="-285750" defTabSz="955675" eaLnBrk="0" hangingPunct="0">
              <a:defRPr>
                <a:solidFill>
                  <a:schemeClr val="tx1"/>
                </a:solidFill>
                <a:latin typeface="Arial" pitchFamily="34" charset="0"/>
              </a:defRPr>
            </a:lvl2pPr>
            <a:lvl3pPr marL="1143000" indent="-228600" defTabSz="955675" eaLnBrk="0" hangingPunct="0">
              <a:defRPr>
                <a:solidFill>
                  <a:schemeClr val="tx1"/>
                </a:solidFill>
                <a:latin typeface="Arial" pitchFamily="34" charset="0"/>
              </a:defRPr>
            </a:lvl3pPr>
            <a:lvl4pPr marL="1600200" indent="-228600" defTabSz="955675" eaLnBrk="0" hangingPunct="0">
              <a:defRPr>
                <a:solidFill>
                  <a:schemeClr val="tx1"/>
                </a:solidFill>
                <a:latin typeface="Arial" pitchFamily="34" charset="0"/>
              </a:defRPr>
            </a:lvl4pPr>
            <a:lvl5pPr marL="2057400" indent="-228600" defTabSz="955675" eaLnBrk="0" hangingPunct="0">
              <a:defRPr>
                <a:solidFill>
                  <a:schemeClr val="tx1"/>
                </a:solidFill>
                <a:latin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defRPr>
            </a:lvl9pPr>
          </a:lstStyle>
          <a:p>
            <a:pPr eaLnBrk="1" hangingPunct="1"/>
            <a:fld id="{E933E24C-8F73-458A-BAA7-C2D28B430887}" type="slidenum">
              <a:rPr lang="en-US" smtClean="0"/>
              <a:pPr eaLnBrk="1" hangingPunct="1"/>
              <a:t>137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3947" y="4343798"/>
            <a:ext cx="5030107" cy="4113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itchFamily="34" charset="0"/>
              </a:defRPr>
            </a:lvl1pPr>
            <a:lvl2pPr marL="742950" indent="-285750" defTabSz="955675" eaLnBrk="0" hangingPunct="0">
              <a:defRPr>
                <a:solidFill>
                  <a:schemeClr val="tx1"/>
                </a:solidFill>
                <a:latin typeface="Arial" pitchFamily="34" charset="0"/>
              </a:defRPr>
            </a:lvl2pPr>
            <a:lvl3pPr marL="1143000" indent="-228600" defTabSz="955675" eaLnBrk="0" hangingPunct="0">
              <a:defRPr>
                <a:solidFill>
                  <a:schemeClr val="tx1"/>
                </a:solidFill>
                <a:latin typeface="Arial" pitchFamily="34" charset="0"/>
              </a:defRPr>
            </a:lvl3pPr>
            <a:lvl4pPr marL="1600200" indent="-228600" defTabSz="955675" eaLnBrk="0" hangingPunct="0">
              <a:defRPr>
                <a:solidFill>
                  <a:schemeClr val="tx1"/>
                </a:solidFill>
                <a:latin typeface="Arial" pitchFamily="34" charset="0"/>
              </a:defRPr>
            </a:lvl4pPr>
            <a:lvl5pPr marL="2057400" indent="-228600" defTabSz="955675" eaLnBrk="0" hangingPunct="0">
              <a:defRPr>
                <a:solidFill>
                  <a:schemeClr val="tx1"/>
                </a:solidFill>
                <a:latin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defRPr>
            </a:lvl9pPr>
          </a:lstStyle>
          <a:p>
            <a:pPr eaLnBrk="1" hangingPunct="1"/>
            <a:fld id="{58287706-CB4D-41D3-9D98-9EFE08BDD1E3}" type="slidenum">
              <a:rPr lang="en-US" smtClean="0"/>
              <a:pPr eaLnBrk="1" hangingPunct="1"/>
              <a:t>138</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3947" y="4343798"/>
            <a:ext cx="5030107" cy="4113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a:solidFill>
                  <a:schemeClr val="tx1"/>
                </a:solidFill>
                <a:latin typeface="Arial" pitchFamily="34" charset="0"/>
              </a:defRPr>
            </a:lvl1pPr>
            <a:lvl2pPr marL="742950" indent="-285750" defTabSz="955675" eaLnBrk="0" hangingPunct="0">
              <a:defRPr>
                <a:solidFill>
                  <a:schemeClr val="tx1"/>
                </a:solidFill>
                <a:latin typeface="Arial" pitchFamily="34" charset="0"/>
              </a:defRPr>
            </a:lvl2pPr>
            <a:lvl3pPr marL="1143000" indent="-228600" defTabSz="955675" eaLnBrk="0" hangingPunct="0">
              <a:defRPr>
                <a:solidFill>
                  <a:schemeClr val="tx1"/>
                </a:solidFill>
                <a:latin typeface="Arial" pitchFamily="34" charset="0"/>
              </a:defRPr>
            </a:lvl3pPr>
            <a:lvl4pPr marL="1600200" indent="-228600" defTabSz="955675" eaLnBrk="0" hangingPunct="0">
              <a:defRPr>
                <a:solidFill>
                  <a:schemeClr val="tx1"/>
                </a:solidFill>
                <a:latin typeface="Arial" pitchFamily="34" charset="0"/>
              </a:defRPr>
            </a:lvl4pPr>
            <a:lvl5pPr marL="2057400" indent="-228600" defTabSz="955675" eaLnBrk="0" hangingPunct="0">
              <a:defRPr>
                <a:solidFill>
                  <a:schemeClr val="tx1"/>
                </a:solidFill>
                <a:latin typeface="Arial" pitchFamily="34" charset="0"/>
              </a:defRPr>
            </a:lvl5pPr>
            <a:lvl6pPr marL="2514600" indent="-228600" defTabSz="955675" eaLnBrk="0" fontAlgn="base" hangingPunct="0">
              <a:spcBef>
                <a:spcPct val="0"/>
              </a:spcBef>
              <a:spcAft>
                <a:spcPct val="0"/>
              </a:spcAft>
              <a:defRPr>
                <a:solidFill>
                  <a:schemeClr val="tx1"/>
                </a:solidFill>
                <a:latin typeface="Arial" pitchFamily="34" charset="0"/>
              </a:defRPr>
            </a:lvl6pPr>
            <a:lvl7pPr marL="2971800" indent="-228600" defTabSz="955675" eaLnBrk="0" fontAlgn="base" hangingPunct="0">
              <a:spcBef>
                <a:spcPct val="0"/>
              </a:spcBef>
              <a:spcAft>
                <a:spcPct val="0"/>
              </a:spcAft>
              <a:defRPr>
                <a:solidFill>
                  <a:schemeClr val="tx1"/>
                </a:solidFill>
                <a:latin typeface="Arial" pitchFamily="34" charset="0"/>
              </a:defRPr>
            </a:lvl7pPr>
            <a:lvl8pPr marL="3429000" indent="-228600" defTabSz="955675" eaLnBrk="0" fontAlgn="base" hangingPunct="0">
              <a:spcBef>
                <a:spcPct val="0"/>
              </a:spcBef>
              <a:spcAft>
                <a:spcPct val="0"/>
              </a:spcAft>
              <a:defRPr>
                <a:solidFill>
                  <a:schemeClr val="tx1"/>
                </a:solidFill>
                <a:latin typeface="Arial" pitchFamily="34" charset="0"/>
              </a:defRPr>
            </a:lvl8pPr>
            <a:lvl9pPr marL="3886200" indent="-228600" defTabSz="955675" eaLnBrk="0" fontAlgn="base" hangingPunct="0">
              <a:spcBef>
                <a:spcPct val="0"/>
              </a:spcBef>
              <a:spcAft>
                <a:spcPct val="0"/>
              </a:spcAft>
              <a:defRPr>
                <a:solidFill>
                  <a:schemeClr val="tx1"/>
                </a:solidFill>
                <a:latin typeface="Arial" pitchFamily="34" charset="0"/>
              </a:defRPr>
            </a:lvl9pPr>
          </a:lstStyle>
          <a:p>
            <a:pPr eaLnBrk="1" hangingPunct="1"/>
            <a:fld id="{AF757396-D317-4893-932A-B68FA36C4A79}" type="slidenum">
              <a:rPr lang="en-US" smtClean="0"/>
              <a:pPr eaLnBrk="1" hangingPunct="1"/>
              <a:t>142</a:t>
            </a:fld>
            <a:endParaRPr lang="en-US" smtClean="0"/>
          </a:p>
        </p:txBody>
      </p:sp>
      <p:sp>
        <p:nvSpPr>
          <p:cNvPr id="32771" name="Rectangle 2"/>
          <p:cNvSpPr>
            <a:spLocks noGrp="1" noChangeArrowheads="1"/>
          </p:cNvSpPr>
          <p:nvPr>
            <p:ph type="body" idx="1"/>
          </p:nvPr>
        </p:nvSpPr>
        <p:spPr>
          <a:xfrm>
            <a:off x="913947" y="4343798"/>
            <a:ext cx="5030107" cy="4113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50" tIns="46495" rIns="94650" bIns="46495"/>
          <a:lstStyle/>
          <a:p>
            <a:pPr eaLnBrk="1" hangingPunct="1"/>
            <a:endParaRPr lang="id-ID" smtClean="0"/>
          </a:p>
        </p:txBody>
      </p:sp>
      <p:sp>
        <p:nvSpPr>
          <p:cNvPr id="32772"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4233C5-02B3-4A23-A478-444BA98470AB}" type="slidenum">
              <a:rPr lang="en-US" smtClean="0"/>
              <a:pPr/>
              <a:t>36</a:t>
            </a:fld>
            <a:endParaRPr lang="en-US" smtClean="0"/>
          </a:p>
        </p:txBody>
      </p:sp>
      <p:sp>
        <p:nvSpPr>
          <p:cNvPr id="62467" name="Rectangle 2"/>
          <p:cNvSpPr>
            <a:spLocks noGrp="1" noRot="1" noChangeAspect="1" noChangeArrowheads="1" noTextEdit="1"/>
          </p:cNvSpPr>
          <p:nvPr>
            <p:ph type="sldImg"/>
          </p:nvPr>
        </p:nvSpPr>
        <p:spPr>
          <a:xfrm>
            <a:off x="1152525" y="692150"/>
            <a:ext cx="4556125" cy="3416300"/>
          </a:xfrm>
          <a:ln w="12700" cap="flat">
            <a:solidFill>
              <a:schemeClr val="tx1"/>
            </a:solidFill>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44AE462B-A2BE-4F90-B575-5BA345FAA390}" type="slidenum">
              <a:rPr lang="id-ID" sz="1200" smtClean="0">
                <a:latin typeface="Times New Roman" pitchFamily="18" charset="0"/>
              </a:rPr>
              <a:pPr eaLnBrk="1" hangingPunct="1"/>
              <a:t>48</a:t>
            </a:fld>
            <a:endParaRPr lang="id-ID" sz="1200"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79FEB7A5-0F0B-4B35-B82A-0BE3E5EA5AD5}" type="slidenum">
              <a:rPr lang="id-ID" sz="1200" smtClean="0">
                <a:latin typeface="Times New Roman" pitchFamily="18" charset="0"/>
              </a:rPr>
              <a:pPr eaLnBrk="1" hangingPunct="1"/>
              <a:t>49</a:t>
            </a:fld>
            <a:endParaRPr lang="id-ID" sz="1200"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2357649D-CFFE-4BFD-B399-DB4AABD00C4E}" type="slidenum">
              <a:rPr lang="id-ID" sz="1200" smtClean="0">
                <a:latin typeface="Times New Roman" pitchFamily="18" charset="0"/>
              </a:rPr>
              <a:pPr eaLnBrk="1" hangingPunct="1"/>
              <a:t>51</a:t>
            </a:fld>
            <a:endParaRPr lang="id-ID" sz="120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fld id="{B80B437A-861D-4893-8E99-A983F14AFDBF}" type="slidenum">
              <a:rPr lang="id-ID" sz="1200" smtClean="0">
                <a:latin typeface="Times New Roman" pitchFamily="18" charset="0"/>
              </a:rPr>
              <a:pPr eaLnBrk="1" hangingPunct="1"/>
              <a:t>52</a:t>
            </a:fld>
            <a:endParaRPr lang="id-ID" sz="1200"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48F0B7F-BB60-4391-9FEA-69FC5CBC90E3}" type="datetimeFigureOut">
              <a:rPr lang="id-ID" smtClean="0"/>
              <a:t>09/04/2015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244595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48F0B7F-BB60-4391-9FEA-69FC5CBC90E3}" type="datetimeFigureOut">
              <a:rPr lang="id-ID" smtClean="0"/>
              <a:t>09/04/2015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183859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48F0B7F-BB60-4391-9FEA-69FC5CBC90E3}" type="datetimeFigureOut">
              <a:rPr lang="id-ID" smtClean="0"/>
              <a:t>09/04/2015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48362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DBE475-EB08-4C92-9D8D-BF1A568F86C1}" type="slidenum">
              <a:rPr lang="en-US"/>
              <a:pPr>
                <a:defRPr/>
              </a:pPr>
              <a:t>‹#›</a:t>
            </a:fld>
            <a:endParaRPr lang="en-US"/>
          </a:p>
        </p:txBody>
      </p:sp>
    </p:spTree>
    <p:extLst>
      <p:ext uri="{BB962C8B-B14F-4D97-AF65-F5344CB8AC3E}">
        <p14:creationId xmlns:p14="http://schemas.microsoft.com/office/powerpoint/2010/main" val="42744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648200" y="1600200"/>
            <a:ext cx="4038600" cy="4525963"/>
          </a:xfrm>
        </p:spPr>
        <p:txBody>
          <a:bodyPr/>
          <a:lstStyle/>
          <a:p>
            <a:endParaRPr lang="id-ID"/>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EPI 809/Spring 2008</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412C099-3D17-4881-B312-66087FD84BCF}" type="slidenum">
              <a:rPr lang="en-US"/>
              <a:pPr/>
              <a:t>‹#›</a:t>
            </a:fld>
            <a:endParaRPr lang="en-US"/>
          </a:p>
        </p:txBody>
      </p:sp>
    </p:spTree>
    <p:extLst>
      <p:ext uri="{BB962C8B-B14F-4D97-AF65-F5344CB8AC3E}">
        <p14:creationId xmlns:p14="http://schemas.microsoft.com/office/powerpoint/2010/main" val="349496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0"/>
            <a:ext cx="8229600" cy="4525963"/>
          </a:xfrm>
        </p:spPr>
        <p:txBody>
          <a:bodyPr/>
          <a:lstStyle/>
          <a:p>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EPI 809/Spring 2008</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0FFBB10-022B-490D-BA8A-E4AB4E3C4FC2}" type="slidenum">
              <a:rPr lang="en-US"/>
              <a:pPr/>
              <a:t>‹#›</a:t>
            </a:fld>
            <a:endParaRPr lang="en-US"/>
          </a:p>
        </p:txBody>
      </p:sp>
    </p:spTree>
    <p:extLst>
      <p:ext uri="{BB962C8B-B14F-4D97-AF65-F5344CB8AC3E}">
        <p14:creationId xmlns:p14="http://schemas.microsoft.com/office/powerpoint/2010/main" val="1586924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20675"/>
            <a:ext cx="74676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2903A2-3C9D-4E25-8017-6252DFE39F70}" type="datetimeFigureOut">
              <a:rPr lang="en-US"/>
              <a:pPr>
                <a:defRPr/>
              </a:pPr>
              <a:t>4/9/2015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033B39-82AE-4F08-9ECE-B3D69F057EC8}" type="slidenum">
              <a:rPr lang="en-US"/>
              <a:pPr>
                <a:defRPr/>
              </a:pPr>
              <a:t>‹#›</a:t>
            </a:fld>
            <a:endParaRPr lang="en-US"/>
          </a:p>
        </p:txBody>
      </p:sp>
    </p:spTree>
    <p:extLst>
      <p:ext uri="{BB962C8B-B14F-4D97-AF65-F5344CB8AC3E}">
        <p14:creationId xmlns:p14="http://schemas.microsoft.com/office/powerpoint/2010/main" val="184168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48F0B7F-BB60-4391-9FEA-69FC5CBC90E3}" type="datetimeFigureOut">
              <a:rPr lang="id-ID" smtClean="0"/>
              <a:t>09/04/2015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204763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F0B7F-BB60-4391-9FEA-69FC5CBC90E3}" type="datetimeFigureOut">
              <a:rPr lang="id-ID" smtClean="0"/>
              <a:t>09/04/2015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249338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48F0B7F-BB60-4391-9FEA-69FC5CBC90E3}" type="datetimeFigureOut">
              <a:rPr lang="id-ID" smtClean="0"/>
              <a:t>09/04/2015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398836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48F0B7F-BB60-4391-9FEA-69FC5CBC90E3}" type="datetimeFigureOut">
              <a:rPr lang="id-ID" smtClean="0"/>
              <a:t>09/04/2015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298499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48F0B7F-BB60-4391-9FEA-69FC5CBC90E3}" type="datetimeFigureOut">
              <a:rPr lang="id-ID" smtClean="0"/>
              <a:t>09/04/2015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365035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F0B7F-BB60-4391-9FEA-69FC5CBC90E3}" type="datetimeFigureOut">
              <a:rPr lang="id-ID" smtClean="0"/>
              <a:t>09/04/2015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112172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F0B7F-BB60-4391-9FEA-69FC5CBC90E3}" type="datetimeFigureOut">
              <a:rPr lang="id-ID" smtClean="0"/>
              <a:t>09/04/2015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364796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F0B7F-BB60-4391-9FEA-69FC5CBC90E3}" type="datetimeFigureOut">
              <a:rPr lang="id-ID" smtClean="0"/>
              <a:t>09/04/2015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A9921CF-A192-4E65-8BA3-78DC8374FB7A}" type="slidenum">
              <a:rPr lang="id-ID" smtClean="0"/>
              <a:t>‹#›</a:t>
            </a:fld>
            <a:endParaRPr lang="id-ID"/>
          </a:p>
        </p:txBody>
      </p:sp>
    </p:spTree>
    <p:extLst>
      <p:ext uri="{BB962C8B-B14F-4D97-AF65-F5344CB8AC3E}">
        <p14:creationId xmlns:p14="http://schemas.microsoft.com/office/powerpoint/2010/main" val="131746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F0B7F-BB60-4391-9FEA-69FC5CBC90E3}" type="datetimeFigureOut">
              <a:rPr lang="id-ID" smtClean="0"/>
              <a:t>09/04/2015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921CF-A192-4E65-8BA3-78DC8374FB7A}" type="slidenum">
              <a:rPr lang="id-ID" smtClean="0"/>
              <a:t>‹#›</a:t>
            </a:fld>
            <a:endParaRPr lang="id-ID"/>
          </a:p>
        </p:txBody>
      </p:sp>
    </p:spTree>
    <p:extLst>
      <p:ext uri="{BB962C8B-B14F-4D97-AF65-F5344CB8AC3E}">
        <p14:creationId xmlns:p14="http://schemas.microsoft.com/office/powerpoint/2010/main" val="103213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83.emf"/><Relationship Id="rId4" Type="http://schemas.openxmlformats.org/officeDocument/2006/relationships/oleObject" Target="../embeddings/oleObject20.bin"/></Relationships>
</file>

<file path=ppt/slides/_rels/slide10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32.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2.bin"/><Relationship Id="rId11" Type="http://schemas.openxmlformats.org/officeDocument/2006/relationships/image" Target="../media/image87.wmf"/><Relationship Id="rId5" Type="http://schemas.openxmlformats.org/officeDocument/2006/relationships/image" Target="../media/image84.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8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33.xml"/><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6.bin"/><Relationship Id="rId11" Type="http://schemas.openxmlformats.org/officeDocument/2006/relationships/image" Target="../media/image80.png"/><Relationship Id="rId5" Type="http://schemas.openxmlformats.org/officeDocument/2006/relationships/image" Target="../media/image77.wmf"/><Relationship Id="rId10" Type="http://schemas.openxmlformats.org/officeDocument/2006/relationships/image" Target="../media/image78.png"/><Relationship Id="rId4" Type="http://schemas.openxmlformats.org/officeDocument/2006/relationships/oleObject" Target="../embeddings/oleObject25.bin"/><Relationship Id="rId9" Type="http://schemas.openxmlformats.org/officeDocument/2006/relationships/image" Target="../media/image89.wm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image" Target="../media/image67.wmf"/><Relationship Id="rId4" Type="http://schemas.openxmlformats.org/officeDocument/2006/relationships/oleObject" Target="../embeddings/oleObject28.bin"/></Relationships>
</file>

<file path=ppt/slides/_rels/slide11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9.wmf"/><Relationship Id="rId4" Type="http://schemas.openxmlformats.org/officeDocument/2006/relationships/oleObject" Target="../embeddings/oleObject30.bin"/></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38.xml"/><Relationship Id="rId7"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2.bin"/><Relationship Id="rId5" Type="http://schemas.openxmlformats.org/officeDocument/2006/relationships/image" Target="../media/image91.wmf"/><Relationship Id="rId4" Type="http://schemas.openxmlformats.org/officeDocument/2006/relationships/oleObject" Target="../embeddings/oleObject31.bin"/><Relationship Id="rId9" Type="http://schemas.openxmlformats.org/officeDocument/2006/relationships/image" Target="../media/image93.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7.wmf"/><Relationship Id="rId4" Type="http://schemas.openxmlformats.org/officeDocument/2006/relationships/image" Target="../media/image96.wmf"/></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43.xml"/><Relationship Id="rId7"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5.bin"/><Relationship Id="rId5" Type="http://schemas.openxmlformats.org/officeDocument/2006/relationships/image" Target="../media/image99.wmf"/><Relationship Id="rId4" Type="http://schemas.openxmlformats.org/officeDocument/2006/relationships/oleObject" Target="../embeddings/oleObject34.bin"/><Relationship Id="rId9" Type="http://schemas.openxmlformats.org/officeDocument/2006/relationships/image" Target="../media/image101.wmf"/></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8.bin"/><Relationship Id="rId5" Type="http://schemas.openxmlformats.org/officeDocument/2006/relationships/image" Target="../media/image102.wmf"/><Relationship Id="rId4" Type="http://schemas.openxmlformats.org/officeDocument/2006/relationships/oleObject" Target="../embeddings/oleObject37.bin"/></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45.xml"/><Relationship Id="rId7"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0.bin"/><Relationship Id="rId11" Type="http://schemas.openxmlformats.org/officeDocument/2006/relationships/image" Target="../media/image107.wmf"/><Relationship Id="rId5" Type="http://schemas.openxmlformats.org/officeDocument/2006/relationships/image" Target="../media/image104.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106.wmf"/></Relationships>
</file>

<file path=ppt/slides/_rels/slide1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108.wmf"/></Relationships>
</file>

<file path=ppt/slides/_rels/slide1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34" Type="http://schemas.openxmlformats.org/officeDocument/2006/relationships/image" Target="../media/image44.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8.wmf"/><Relationship Id="rId10" Type="http://schemas.openxmlformats.org/officeDocument/2006/relationships/image" Target="../media/image50.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7.png"/><Relationship Id="rId4" Type="http://schemas.openxmlformats.org/officeDocument/2006/relationships/image" Target="../media/image56.emf"/></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0.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9.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3.wmf"/></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5.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67.wmf"/><Relationship Id="rId4" Type="http://schemas.openxmlformats.org/officeDocument/2006/relationships/oleObject" Target="../embeddings/oleObject14.bin"/></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72.emf"/><Relationship Id="rId4" Type="http://schemas.openxmlformats.org/officeDocument/2006/relationships/oleObject" Target="../embeddings/oleObject16.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3.wmf"/><Relationship Id="rId4" Type="http://schemas.openxmlformats.org/officeDocument/2006/relationships/oleObject" Target="../embeddings/oleObject17.bin"/></Relationships>
</file>

<file path=ppt/slides/_rels/slide9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21.xml"/><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8.png"/><Relationship Id="rId5" Type="http://schemas.openxmlformats.org/officeDocument/2006/relationships/image" Target="../media/image77.wmf"/><Relationship Id="rId4" Type="http://schemas.openxmlformats.org/officeDocument/2006/relationships/oleObject" Target="../embeddings/oleObject18.bin"/><Relationship Id="rId9" Type="http://schemas.openxmlformats.org/officeDocument/2006/relationships/image" Target="../media/image75.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63.wmf"/></Relationships>
</file>

<file path=ppt/slides/_rels/slide9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2" y="82870"/>
            <a:ext cx="9036496" cy="671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278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smtClean="0"/>
              <a:t>Menangani Kuisioner yang “Bermasalah”</a:t>
            </a:r>
          </a:p>
        </p:txBody>
      </p:sp>
      <p:sp>
        <p:nvSpPr>
          <p:cNvPr id="11267" name="Rectangle 3"/>
          <p:cNvSpPr>
            <a:spLocks noGrp="1" noChangeArrowheads="1"/>
          </p:cNvSpPr>
          <p:nvPr>
            <p:ph type="body" idx="1"/>
          </p:nvPr>
        </p:nvSpPr>
        <p:spPr/>
        <p:txBody>
          <a:bodyPr/>
          <a:lstStyle/>
          <a:p>
            <a:pPr>
              <a:buFont typeface="Wingdings" pitchFamily="2" charset="2"/>
              <a:buChar char="§"/>
            </a:pPr>
            <a:r>
              <a:rPr lang="en-US" sz="2400" smtClean="0"/>
              <a:t>Menghubungi kembali responden</a:t>
            </a:r>
          </a:p>
          <a:p>
            <a:pPr>
              <a:buFont typeface="Wingdings" pitchFamily="2" charset="2"/>
              <a:buChar char="§"/>
            </a:pPr>
            <a:r>
              <a:rPr lang="en-US" sz="2400" smtClean="0"/>
              <a:t>Dianggap sebagai tidak ada jawaban/ </a:t>
            </a:r>
            <a:r>
              <a:rPr lang="en-US" sz="2400" u="sng" smtClean="0"/>
              <a:t>missing values</a:t>
            </a:r>
          </a:p>
          <a:p>
            <a:pPr>
              <a:buFont typeface="Wingdings" pitchFamily="2" charset="2"/>
              <a:buChar char="§"/>
            </a:pPr>
            <a:r>
              <a:rPr lang="en-US" sz="2400" smtClean="0"/>
              <a:t>Tidak digunakan sama sekali (di-</a:t>
            </a:r>
            <a:r>
              <a:rPr lang="en-US" sz="2400" i="1" smtClean="0"/>
              <a:t>drop)</a:t>
            </a:r>
            <a:r>
              <a:rPr lang="en-US" sz="2400" smtClean="0"/>
              <a:t> </a:t>
            </a:r>
          </a:p>
        </p:txBody>
      </p:sp>
    </p:spTree>
    <p:extLst>
      <p:ext uri="{BB962C8B-B14F-4D97-AF65-F5344CB8AC3E}">
        <p14:creationId xmlns:p14="http://schemas.microsoft.com/office/powerpoint/2010/main" val="10382256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22238"/>
            <a:ext cx="8153400" cy="1066800"/>
          </a:xfrm>
        </p:spPr>
        <p:txBody>
          <a:bodyPr/>
          <a:lstStyle/>
          <a:p>
            <a:pPr eaLnBrk="1" hangingPunct="1"/>
            <a:r>
              <a:rPr lang="en-US" sz="3200" smtClean="0"/>
              <a:t>4. Kriteria Penerimaan </a:t>
            </a:r>
            <a:br>
              <a:rPr lang="en-US" sz="3200" smtClean="0"/>
            </a:br>
            <a:r>
              <a:rPr lang="en-US" sz="3200" smtClean="0"/>
              <a:t>Hipotesis 1</a:t>
            </a:r>
          </a:p>
        </p:txBody>
      </p:sp>
      <p:sp>
        <p:nvSpPr>
          <p:cNvPr id="16387" name="Rectangle 3"/>
          <p:cNvSpPr>
            <a:spLocks noGrp="1" noChangeArrowheads="1"/>
          </p:cNvSpPr>
          <p:nvPr>
            <p:ph idx="1"/>
          </p:nvPr>
        </p:nvSpPr>
        <p:spPr>
          <a:xfrm>
            <a:off x="228600" y="1828800"/>
            <a:ext cx="7543800" cy="4267200"/>
          </a:xfrm>
        </p:spPr>
        <p:txBody>
          <a:bodyPr/>
          <a:lstStyle/>
          <a:p>
            <a:pPr marL="406400" indent="-406400" eaLnBrk="1" hangingPunct="1">
              <a:lnSpc>
                <a:spcPct val="90000"/>
              </a:lnSpc>
              <a:buFont typeface="Wingdings" pitchFamily="2" charset="2"/>
              <a:buNone/>
              <a:tabLst>
                <a:tab pos="635000" algn="l"/>
                <a:tab pos="800100" algn="l"/>
              </a:tabLst>
            </a:pPr>
            <a:r>
              <a:rPr lang="en-US" sz="2400" smtClean="0"/>
              <a:t>Hipitesis 1.</a:t>
            </a:r>
          </a:p>
          <a:p>
            <a:pPr marL="406400" indent="-406400" eaLnBrk="1" hangingPunct="1">
              <a:lnSpc>
                <a:spcPct val="90000"/>
              </a:lnSpc>
              <a:buFont typeface="Wingdings" pitchFamily="2" charset="2"/>
              <a:buNone/>
              <a:tabLst>
                <a:tab pos="635000" algn="l"/>
                <a:tab pos="800100" algn="l"/>
              </a:tabLst>
            </a:pPr>
            <a:r>
              <a:rPr lang="en-US" sz="2400" smtClean="0"/>
              <a:t>	Untuk menguji hipotesis: </a:t>
            </a:r>
            <a:r>
              <a:rPr lang="en-US" sz="2400" b="1" i="1" smtClean="0"/>
              <a:t>Harga memiliki pengaruh negatif terhadap konsumsi buah Duren</a:t>
            </a:r>
            <a:r>
              <a:rPr lang="en-US" sz="2400" smtClean="0"/>
              <a:t>, digunakan kriteria sebagai berikut:</a:t>
            </a:r>
          </a:p>
          <a:p>
            <a:pPr marL="406400" indent="-406400" eaLnBrk="1" hangingPunct="1">
              <a:lnSpc>
                <a:spcPct val="90000"/>
              </a:lnSpc>
              <a:buFont typeface="Wingdings" pitchFamily="2" charset="2"/>
              <a:buNone/>
              <a:tabLst>
                <a:tab pos="635000" algn="l"/>
                <a:tab pos="800100" algn="l"/>
              </a:tabLst>
            </a:pPr>
            <a:r>
              <a:rPr lang="en-US" sz="2400" smtClean="0"/>
              <a:t>H</a:t>
            </a:r>
            <a:r>
              <a:rPr lang="en-US" sz="2400" baseline="-25000" smtClean="0"/>
              <a:t>o</a:t>
            </a:r>
            <a:r>
              <a:rPr lang="en-US" sz="2400" smtClean="0"/>
              <a:t> : b</a:t>
            </a:r>
            <a:r>
              <a:rPr lang="en-US" sz="2400" baseline="-25000" smtClean="0"/>
              <a:t>j</a:t>
            </a:r>
            <a:r>
              <a:rPr lang="en-US" sz="2400" smtClean="0"/>
              <a:t>≥ 0 : Tidak </a:t>
            </a:r>
            <a:r>
              <a:rPr lang="en-US" sz="2600" smtClean="0"/>
              <a:t>terdapat pengaruh negatif  harga terhadap konsumsi buah Duren. </a:t>
            </a:r>
          </a:p>
          <a:p>
            <a:pPr marL="406400" indent="-406400" eaLnBrk="1" hangingPunct="1">
              <a:lnSpc>
                <a:spcPct val="90000"/>
              </a:lnSpc>
              <a:buFont typeface="Wingdings" pitchFamily="2" charset="2"/>
              <a:buNone/>
              <a:tabLst>
                <a:tab pos="635000" algn="l"/>
                <a:tab pos="800100" algn="l"/>
              </a:tabLst>
            </a:pPr>
            <a:r>
              <a:rPr lang="en-US" sz="2400" smtClean="0"/>
              <a:t>H</a:t>
            </a:r>
            <a:r>
              <a:rPr lang="en-US" sz="2400" baseline="-25000" smtClean="0"/>
              <a:t>a</a:t>
            </a:r>
            <a:r>
              <a:rPr lang="en-US" sz="2400" smtClean="0"/>
              <a:t> : bi </a:t>
            </a:r>
            <a:r>
              <a:rPr lang="en-US" sz="2600" smtClean="0">
                <a:cs typeface="Arial" pitchFamily="34" charset="0"/>
              </a:rPr>
              <a:t>&lt;</a:t>
            </a:r>
            <a:r>
              <a:rPr lang="en-US" sz="2400" smtClean="0"/>
              <a:t> Terdapat pengaruh negatif  harga terhadap konsumsi buah Duren.</a:t>
            </a:r>
            <a:endParaRPr lang="en-US" sz="2600" smtClean="0"/>
          </a:p>
          <a:p>
            <a:pPr marL="406400" indent="-406400" eaLnBrk="1" hangingPunct="1">
              <a:lnSpc>
                <a:spcPct val="90000"/>
              </a:lnSpc>
              <a:buFont typeface="Wingdings" pitchFamily="2" charset="2"/>
              <a:buNone/>
              <a:tabLst>
                <a:tab pos="635000" algn="l"/>
                <a:tab pos="800100" algn="l"/>
              </a:tabLst>
            </a:pPr>
            <a:r>
              <a:rPr lang="en-US" sz="2400" smtClean="0"/>
              <a:t>Kriteria:</a:t>
            </a:r>
          </a:p>
          <a:p>
            <a:pPr marL="406400" indent="-406400" eaLnBrk="1" hangingPunct="1">
              <a:lnSpc>
                <a:spcPct val="90000"/>
              </a:lnSpc>
              <a:tabLst>
                <a:tab pos="635000" algn="l"/>
                <a:tab pos="800100" algn="l"/>
              </a:tabLst>
            </a:pPr>
            <a:r>
              <a:rPr lang="en-US" sz="2400" smtClean="0"/>
              <a:t>H</a:t>
            </a:r>
            <a:r>
              <a:rPr lang="en-US" sz="2400" baseline="-25000" smtClean="0"/>
              <a:t>o</a:t>
            </a:r>
            <a:r>
              <a:rPr lang="en-US" sz="2400" smtClean="0"/>
              <a:t> diterima Jika t</a:t>
            </a:r>
            <a:r>
              <a:rPr lang="en-US" sz="2400" baseline="-25000" smtClean="0"/>
              <a:t>hitung</a:t>
            </a:r>
            <a:r>
              <a:rPr lang="en-US" sz="2400" smtClean="0"/>
              <a:t> ≥</a:t>
            </a:r>
            <a:r>
              <a:rPr lang="en-US" sz="2400" smtClean="0">
                <a:cs typeface="Arial" pitchFamily="34" charset="0"/>
              </a:rPr>
              <a:t> -t</a:t>
            </a:r>
            <a:r>
              <a:rPr lang="en-US" sz="2400" baseline="-25000" smtClean="0">
                <a:cs typeface="Arial" pitchFamily="34" charset="0"/>
              </a:rPr>
              <a:t> tabel</a:t>
            </a:r>
            <a:r>
              <a:rPr lang="en-US" sz="2400" smtClean="0">
                <a:cs typeface="Arial" pitchFamily="34" charset="0"/>
              </a:rPr>
              <a:t> </a:t>
            </a:r>
          </a:p>
          <a:p>
            <a:pPr marL="406400" indent="-406400" eaLnBrk="1" hangingPunct="1">
              <a:lnSpc>
                <a:spcPct val="90000"/>
              </a:lnSpc>
              <a:tabLst>
                <a:tab pos="635000" algn="l"/>
                <a:tab pos="800100" algn="l"/>
              </a:tabLst>
            </a:pPr>
            <a:r>
              <a:rPr lang="en-US" sz="2400" smtClean="0"/>
              <a:t>H</a:t>
            </a:r>
            <a:r>
              <a:rPr lang="en-US" sz="2400" baseline="-25000" smtClean="0"/>
              <a:t>a</a:t>
            </a:r>
            <a:r>
              <a:rPr lang="en-US" sz="2400" smtClean="0"/>
              <a:t> diterima Jika t</a:t>
            </a:r>
            <a:r>
              <a:rPr lang="en-US" sz="2400" baseline="-25000" smtClean="0"/>
              <a:t>hitung</a:t>
            </a:r>
            <a:r>
              <a:rPr lang="en-US" sz="2400" smtClean="0"/>
              <a:t> </a:t>
            </a:r>
            <a:r>
              <a:rPr lang="en-US" sz="2400" smtClean="0">
                <a:cs typeface="Arial" pitchFamily="34" charset="0"/>
              </a:rPr>
              <a:t>&lt; -t </a:t>
            </a:r>
            <a:r>
              <a:rPr lang="en-US" sz="2400" baseline="-25000" smtClean="0">
                <a:cs typeface="Arial" pitchFamily="34" charset="0"/>
              </a:rPr>
              <a:t>tabel</a:t>
            </a:r>
            <a:endParaRPr lang="en-US" sz="2400" baseline="-25000" smtClean="0"/>
          </a:p>
          <a:p>
            <a:pPr marL="406400" indent="-406400" eaLnBrk="1" hangingPunct="1">
              <a:lnSpc>
                <a:spcPct val="90000"/>
              </a:lnSpc>
              <a:buFont typeface="Wingdings" pitchFamily="2" charset="2"/>
              <a:buNone/>
              <a:tabLst>
                <a:tab pos="635000" algn="l"/>
                <a:tab pos="800100" algn="l"/>
              </a:tabLst>
            </a:pPr>
            <a:endParaRPr lang="en-US" sz="2400" smtClean="0"/>
          </a:p>
          <a:p>
            <a:pPr marL="2006600" lvl="1" indent="-635000" eaLnBrk="1" hangingPunct="1">
              <a:lnSpc>
                <a:spcPct val="90000"/>
              </a:lnSpc>
              <a:buFontTx/>
              <a:buNone/>
              <a:tabLst>
                <a:tab pos="635000" algn="l"/>
                <a:tab pos="800100" algn="l"/>
              </a:tabLst>
            </a:pPr>
            <a:endParaRPr lang="en-US" sz="2100" smtClean="0">
              <a:sym typeface="Symbol" pitchFamily="18" charset="2"/>
            </a:endParaRPr>
          </a:p>
        </p:txBody>
      </p:sp>
    </p:spTree>
    <p:extLst>
      <p:ext uri="{BB962C8B-B14F-4D97-AF65-F5344CB8AC3E}">
        <p14:creationId xmlns:p14="http://schemas.microsoft.com/office/powerpoint/2010/main" val="2340762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wipe(up)">
                                      <p:cBhvr>
                                        <p:cTn id="11" dur="500"/>
                                        <p:tgtEl>
                                          <p:spTgt spid="1638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wipe(up)">
                                      <p:cBhvr>
                                        <p:cTn id="16" dur="500"/>
                                        <p:tgtEl>
                                          <p:spTgt spid="163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wipe(up)">
                                      <p:cBhvr>
                                        <p:cTn id="21" dur="500"/>
                                        <p:tgtEl>
                                          <p:spTgt spid="1638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wipe(up)">
                                      <p:cBhvr>
                                        <p:cTn id="26" dur="500"/>
                                        <p:tgtEl>
                                          <p:spTgt spid="1638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Effect transition="in" filter="wipe(up)">
                                      <p:cBhvr>
                                        <p:cTn id="31" dur="500"/>
                                        <p:tgtEl>
                                          <p:spTgt spid="1638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387">
                                            <p:txEl>
                                              <p:pRg st="5" end="5"/>
                                            </p:txEl>
                                          </p:spTgt>
                                        </p:tgtEl>
                                        <p:attrNameLst>
                                          <p:attrName>style.visibility</p:attrName>
                                        </p:attrNameLst>
                                      </p:cBhvr>
                                      <p:to>
                                        <p:strVal val="visible"/>
                                      </p:to>
                                    </p:set>
                                    <p:animEffect transition="in" filter="wipe(up)">
                                      <p:cBhvr>
                                        <p:cTn id="36" dur="500"/>
                                        <p:tgtEl>
                                          <p:spTgt spid="16387">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387">
                                            <p:txEl>
                                              <p:pRg st="6" end="6"/>
                                            </p:txEl>
                                          </p:spTgt>
                                        </p:tgtEl>
                                        <p:attrNameLst>
                                          <p:attrName>style.visibility</p:attrName>
                                        </p:attrNameLst>
                                      </p:cBhvr>
                                      <p:to>
                                        <p:strVal val="visible"/>
                                      </p:to>
                                    </p:set>
                                    <p:animEffect transition="in" filter="wipe(up)">
                                      <p:cBhvr>
                                        <p:cTn id="41"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533400"/>
            <a:ext cx="7467600" cy="1219200"/>
          </a:xfrm>
        </p:spPr>
        <p:txBody>
          <a:bodyPr/>
          <a:lstStyle/>
          <a:p>
            <a:pPr eaLnBrk="1" hangingPunct="1"/>
            <a:r>
              <a:rPr lang="en-US" sz="3700" smtClean="0"/>
              <a:t>4. Kriteria Penerimaan Hipotesis 2</a:t>
            </a:r>
          </a:p>
        </p:txBody>
      </p:sp>
      <p:sp>
        <p:nvSpPr>
          <p:cNvPr id="16387" name="Rectangle 3"/>
          <p:cNvSpPr>
            <a:spLocks noGrp="1" noChangeArrowheads="1"/>
          </p:cNvSpPr>
          <p:nvPr>
            <p:ph idx="1"/>
          </p:nvPr>
        </p:nvSpPr>
        <p:spPr/>
        <p:txBody>
          <a:bodyPr/>
          <a:lstStyle/>
          <a:p>
            <a:pPr marL="406400" indent="-406400" eaLnBrk="1" hangingPunct="1">
              <a:lnSpc>
                <a:spcPct val="80000"/>
              </a:lnSpc>
              <a:buFont typeface="Wingdings" pitchFamily="2" charset="2"/>
              <a:buNone/>
              <a:tabLst>
                <a:tab pos="635000" algn="l"/>
                <a:tab pos="800100" algn="l"/>
              </a:tabLst>
            </a:pPr>
            <a:r>
              <a:rPr lang="en-US" sz="2000" smtClean="0"/>
              <a:t>Hipitesis 2.</a:t>
            </a:r>
          </a:p>
          <a:p>
            <a:pPr marL="406400" indent="-406400" eaLnBrk="1" hangingPunct="1">
              <a:lnSpc>
                <a:spcPct val="80000"/>
              </a:lnSpc>
              <a:buFont typeface="Wingdings" pitchFamily="2" charset="2"/>
              <a:buNone/>
              <a:tabLst>
                <a:tab pos="635000" algn="l"/>
                <a:tab pos="800100" algn="l"/>
              </a:tabLst>
            </a:pPr>
            <a:r>
              <a:rPr lang="en-US" sz="2000" smtClean="0"/>
              <a:t>	Untuk menguji hipotesis: </a:t>
            </a:r>
            <a:r>
              <a:rPr lang="en-US" sz="2000" b="1" i="1" smtClean="0"/>
              <a:t>Pendapatan memiliki pengaruh positif terhadap konsumsi buah Duren</a:t>
            </a:r>
            <a:r>
              <a:rPr lang="en-US" sz="2000" smtClean="0"/>
              <a:t>, digunakan kriteria sebagai berikut:</a:t>
            </a:r>
          </a:p>
          <a:p>
            <a:pPr marL="406400" indent="-406400" eaLnBrk="1" hangingPunct="1">
              <a:lnSpc>
                <a:spcPct val="80000"/>
              </a:lnSpc>
              <a:buFont typeface="Wingdings" pitchFamily="2" charset="2"/>
              <a:buNone/>
              <a:tabLst>
                <a:tab pos="635000" algn="l"/>
                <a:tab pos="800100" algn="l"/>
              </a:tabLst>
            </a:pPr>
            <a:r>
              <a:rPr lang="en-US" sz="2000" smtClean="0"/>
              <a:t>H</a:t>
            </a:r>
            <a:r>
              <a:rPr lang="en-US" sz="2000" baseline="-25000" smtClean="0"/>
              <a:t>o</a:t>
            </a:r>
            <a:r>
              <a:rPr lang="en-US" sz="2000" smtClean="0"/>
              <a:t> : b</a:t>
            </a:r>
            <a:r>
              <a:rPr lang="en-US" sz="2000" baseline="-25000" smtClean="0"/>
              <a:t>j</a:t>
            </a:r>
            <a:r>
              <a:rPr lang="en-US" sz="2000" smtClean="0"/>
              <a:t>≤ 0 : Tidak </a:t>
            </a:r>
            <a:r>
              <a:rPr lang="en-US" sz="2100" smtClean="0"/>
              <a:t>terdapat pengaruh positif pendapatan terhadap konsumsi buah Duren. </a:t>
            </a:r>
          </a:p>
          <a:p>
            <a:pPr marL="406400" indent="-406400" eaLnBrk="1" hangingPunct="1">
              <a:lnSpc>
                <a:spcPct val="80000"/>
              </a:lnSpc>
              <a:buFont typeface="Wingdings" pitchFamily="2" charset="2"/>
              <a:buNone/>
              <a:tabLst>
                <a:tab pos="635000" algn="l"/>
                <a:tab pos="800100" algn="l"/>
              </a:tabLst>
            </a:pPr>
            <a:r>
              <a:rPr lang="en-US" sz="2000" smtClean="0"/>
              <a:t>H</a:t>
            </a:r>
            <a:r>
              <a:rPr lang="en-US" sz="2000" baseline="-25000" smtClean="0"/>
              <a:t>a</a:t>
            </a:r>
            <a:r>
              <a:rPr lang="en-US" sz="2000" smtClean="0"/>
              <a:t> : bi </a:t>
            </a:r>
            <a:r>
              <a:rPr lang="en-US" sz="2100" smtClean="0">
                <a:cs typeface="Arial" pitchFamily="34" charset="0"/>
              </a:rPr>
              <a:t>&gt;</a:t>
            </a:r>
            <a:r>
              <a:rPr lang="en-US" sz="2000" smtClean="0"/>
              <a:t> Terdapat pengaruh positif pendapatan terhadap konsumsi buah Duren. </a:t>
            </a:r>
            <a:r>
              <a:rPr lang="en-US" sz="2100" smtClean="0"/>
              <a:t>.</a:t>
            </a:r>
          </a:p>
          <a:p>
            <a:pPr marL="406400" indent="-406400" eaLnBrk="1" hangingPunct="1">
              <a:lnSpc>
                <a:spcPct val="80000"/>
              </a:lnSpc>
              <a:buFont typeface="Wingdings" pitchFamily="2" charset="2"/>
              <a:buNone/>
              <a:tabLst>
                <a:tab pos="635000" algn="l"/>
                <a:tab pos="800100" algn="l"/>
              </a:tabLst>
            </a:pPr>
            <a:r>
              <a:rPr lang="en-US" sz="2000" smtClean="0"/>
              <a:t>Kriteria:</a:t>
            </a:r>
          </a:p>
          <a:p>
            <a:pPr marL="406400" indent="-406400" eaLnBrk="1" hangingPunct="1">
              <a:lnSpc>
                <a:spcPct val="80000"/>
              </a:lnSpc>
              <a:tabLst>
                <a:tab pos="635000" algn="l"/>
                <a:tab pos="800100" algn="l"/>
              </a:tabLst>
            </a:pPr>
            <a:r>
              <a:rPr lang="en-US" sz="2000" smtClean="0"/>
              <a:t>H</a:t>
            </a:r>
            <a:r>
              <a:rPr lang="en-US" sz="2000" baseline="-25000" smtClean="0"/>
              <a:t>o</a:t>
            </a:r>
            <a:r>
              <a:rPr lang="en-US" sz="2000" smtClean="0"/>
              <a:t> diterima Jika t</a:t>
            </a:r>
            <a:r>
              <a:rPr lang="en-US" sz="2000" baseline="-25000" smtClean="0"/>
              <a:t>hitung</a:t>
            </a:r>
            <a:r>
              <a:rPr lang="en-US" sz="2000" smtClean="0"/>
              <a:t> </a:t>
            </a:r>
            <a:r>
              <a:rPr lang="en-US" sz="2000" smtClean="0">
                <a:cs typeface="Arial" pitchFamily="34" charset="0"/>
              </a:rPr>
              <a:t>≤ t</a:t>
            </a:r>
            <a:r>
              <a:rPr lang="en-US" sz="2000" baseline="-25000" smtClean="0">
                <a:cs typeface="Arial" pitchFamily="34" charset="0"/>
              </a:rPr>
              <a:t> tabel</a:t>
            </a:r>
            <a:r>
              <a:rPr lang="en-US" sz="2000" smtClean="0">
                <a:cs typeface="Arial" pitchFamily="34" charset="0"/>
              </a:rPr>
              <a:t> </a:t>
            </a:r>
          </a:p>
          <a:p>
            <a:pPr marL="406400" indent="-406400" eaLnBrk="1" hangingPunct="1">
              <a:lnSpc>
                <a:spcPct val="80000"/>
              </a:lnSpc>
              <a:tabLst>
                <a:tab pos="635000" algn="l"/>
                <a:tab pos="800100" algn="l"/>
              </a:tabLst>
            </a:pPr>
            <a:r>
              <a:rPr lang="en-US" sz="2000" smtClean="0"/>
              <a:t>H</a:t>
            </a:r>
            <a:r>
              <a:rPr lang="en-US" sz="2000" baseline="-25000" smtClean="0"/>
              <a:t>a</a:t>
            </a:r>
            <a:r>
              <a:rPr lang="en-US" sz="2000" smtClean="0"/>
              <a:t> diterima Jika t</a:t>
            </a:r>
            <a:r>
              <a:rPr lang="en-US" sz="2000" baseline="-25000" smtClean="0"/>
              <a:t>hitung</a:t>
            </a:r>
            <a:r>
              <a:rPr lang="en-US" sz="2000" smtClean="0"/>
              <a:t> </a:t>
            </a:r>
            <a:r>
              <a:rPr lang="en-US" sz="2000" smtClean="0">
                <a:cs typeface="Arial" pitchFamily="34" charset="0"/>
              </a:rPr>
              <a:t>&gt; t </a:t>
            </a:r>
            <a:r>
              <a:rPr lang="en-US" sz="2000" baseline="-25000" smtClean="0">
                <a:cs typeface="Arial" pitchFamily="34" charset="0"/>
              </a:rPr>
              <a:t>tabel</a:t>
            </a:r>
            <a:endParaRPr lang="en-US" sz="2000" baseline="-25000" smtClean="0"/>
          </a:p>
          <a:p>
            <a:pPr marL="2006600" lvl="1" indent="-635000" eaLnBrk="1" hangingPunct="1">
              <a:lnSpc>
                <a:spcPct val="80000"/>
              </a:lnSpc>
              <a:buFontTx/>
              <a:buNone/>
              <a:tabLst>
                <a:tab pos="635000" algn="l"/>
                <a:tab pos="800100" algn="l"/>
              </a:tabLst>
            </a:pPr>
            <a:endParaRPr lang="en-US" sz="1900" smtClean="0">
              <a:sym typeface="Symbol" pitchFamily="18" charset="2"/>
            </a:endParaRPr>
          </a:p>
        </p:txBody>
      </p:sp>
    </p:spTree>
    <p:extLst>
      <p:ext uri="{BB962C8B-B14F-4D97-AF65-F5344CB8AC3E}">
        <p14:creationId xmlns:p14="http://schemas.microsoft.com/office/powerpoint/2010/main" val="2793083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wipe(up)">
                                      <p:cBhvr>
                                        <p:cTn id="11" dur="500"/>
                                        <p:tgtEl>
                                          <p:spTgt spid="1638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wipe(up)">
                                      <p:cBhvr>
                                        <p:cTn id="16" dur="500"/>
                                        <p:tgtEl>
                                          <p:spTgt spid="163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wipe(up)">
                                      <p:cBhvr>
                                        <p:cTn id="21" dur="500"/>
                                        <p:tgtEl>
                                          <p:spTgt spid="1638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wipe(up)">
                                      <p:cBhvr>
                                        <p:cTn id="26" dur="500"/>
                                        <p:tgtEl>
                                          <p:spTgt spid="1638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Effect transition="in" filter="wipe(up)">
                                      <p:cBhvr>
                                        <p:cTn id="31" dur="500"/>
                                        <p:tgtEl>
                                          <p:spTgt spid="1638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387">
                                            <p:txEl>
                                              <p:pRg st="5" end="5"/>
                                            </p:txEl>
                                          </p:spTgt>
                                        </p:tgtEl>
                                        <p:attrNameLst>
                                          <p:attrName>style.visibility</p:attrName>
                                        </p:attrNameLst>
                                      </p:cBhvr>
                                      <p:to>
                                        <p:strVal val="visible"/>
                                      </p:to>
                                    </p:set>
                                    <p:animEffect transition="in" filter="wipe(up)">
                                      <p:cBhvr>
                                        <p:cTn id="36" dur="500"/>
                                        <p:tgtEl>
                                          <p:spTgt spid="16387">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387">
                                            <p:txEl>
                                              <p:pRg st="6" end="6"/>
                                            </p:txEl>
                                          </p:spTgt>
                                        </p:tgtEl>
                                        <p:attrNameLst>
                                          <p:attrName>style.visibility</p:attrName>
                                        </p:attrNameLst>
                                      </p:cBhvr>
                                      <p:to>
                                        <p:strVal val="visible"/>
                                      </p:to>
                                    </p:set>
                                    <p:animEffect transition="in" filter="wipe(up)">
                                      <p:cBhvr>
                                        <p:cTn id="41"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533400"/>
            <a:ext cx="7467600" cy="1219200"/>
          </a:xfrm>
        </p:spPr>
        <p:txBody>
          <a:bodyPr/>
          <a:lstStyle/>
          <a:p>
            <a:pPr eaLnBrk="1" hangingPunct="1"/>
            <a:r>
              <a:rPr lang="en-US" sz="3700" smtClean="0"/>
              <a:t>4. Kriteria Penerimaan Hipotesis 3</a:t>
            </a:r>
          </a:p>
        </p:txBody>
      </p:sp>
      <p:sp>
        <p:nvSpPr>
          <p:cNvPr id="16387" name="Rectangle 3"/>
          <p:cNvSpPr>
            <a:spLocks noGrp="1" noChangeArrowheads="1"/>
          </p:cNvSpPr>
          <p:nvPr>
            <p:ph idx="1"/>
          </p:nvPr>
        </p:nvSpPr>
        <p:spPr/>
        <p:txBody>
          <a:bodyPr rtlCol="0">
            <a:normAutofit/>
          </a:bodyPr>
          <a:lstStyle/>
          <a:p>
            <a:pPr marL="406400" indent="-406400" eaLnBrk="1" fontAlgn="auto" hangingPunct="1">
              <a:lnSpc>
                <a:spcPct val="80000"/>
              </a:lnSpc>
              <a:spcAft>
                <a:spcPts val="0"/>
              </a:spcAft>
              <a:buFont typeface="Wingdings" pitchFamily="2" charset="2"/>
              <a:buNone/>
              <a:tabLst>
                <a:tab pos="635000" algn="l"/>
                <a:tab pos="800100" algn="l"/>
              </a:tabLst>
              <a:defRPr/>
            </a:pPr>
            <a:r>
              <a:rPr lang="en-US" sz="2000" b="1" dirty="0" err="1" smtClean="0"/>
              <a:t>Hipitesis</a:t>
            </a:r>
            <a:r>
              <a:rPr lang="en-US" sz="2000" b="1" dirty="0" smtClean="0"/>
              <a:t> 3.</a:t>
            </a:r>
          </a:p>
          <a:p>
            <a:pPr marL="406400" indent="-406400" algn="just" eaLnBrk="1" fontAlgn="auto" hangingPunct="1">
              <a:lnSpc>
                <a:spcPct val="80000"/>
              </a:lnSpc>
              <a:spcAft>
                <a:spcPts val="0"/>
              </a:spcAft>
              <a:buFont typeface="Wingdings" pitchFamily="2" charset="2"/>
              <a:buNone/>
              <a:tabLst>
                <a:tab pos="635000" algn="l"/>
                <a:tab pos="800100" algn="l"/>
              </a:tabLst>
              <a:defRPr/>
            </a:pPr>
            <a:r>
              <a:rPr lang="en-US" sz="2000" dirty="0" err="1" smtClean="0"/>
              <a:t>Untuk</a:t>
            </a:r>
            <a:r>
              <a:rPr lang="en-US" sz="2000" dirty="0" smtClean="0"/>
              <a:t> </a:t>
            </a:r>
            <a:r>
              <a:rPr lang="en-US" sz="2000" dirty="0" err="1" smtClean="0"/>
              <a:t>menguji</a:t>
            </a:r>
            <a:r>
              <a:rPr lang="en-US" sz="2000" dirty="0" smtClean="0"/>
              <a:t> </a:t>
            </a:r>
            <a:r>
              <a:rPr lang="en-US" sz="2000" dirty="0" err="1" smtClean="0"/>
              <a:t>hipotesis</a:t>
            </a:r>
            <a:r>
              <a:rPr lang="en-US" sz="2000" dirty="0" smtClean="0"/>
              <a:t>, </a:t>
            </a:r>
            <a:r>
              <a:rPr lang="en-US" sz="2000" b="1" i="1" dirty="0" err="1" smtClean="0"/>
              <a:t>Variabel</a:t>
            </a:r>
            <a:r>
              <a:rPr lang="en-US" sz="2000" b="1" i="1" dirty="0" smtClean="0"/>
              <a:t> </a:t>
            </a:r>
            <a:r>
              <a:rPr lang="en-US" sz="2000" b="1" i="1" dirty="0" err="1" smtClean="0"/>
              <a:t>pendapatan</a:t>
            </a:r>
            <a:r>
              <a:rPr lang="en-US" sz="2000" b="1" i="1" dirty="0" smtClean="0"/>
              <a:t> </a:t>
            </a:r>
            <a:r>
              <a:rPr lang="en-US" sz="2000" b="1" i="1" dirty="0" err="1" smtClean="0"/>
              <a:t>memiliki</a:t>
            </a:r>
            <a:r>
              <a:rPr lang="en-US" sz="2000" b="1" i="1" dirty="0" smtClean="0"/>
              <a:t> </a:t>
            </a:r>
            <a:r>
              <a:rPr lang="en-US" sz="2000" b="1" i="1" dirty="0" err="1" smtClean="0"/>
              <a:t>pengaruh</a:t>
            </a:r>
            <a:r>
              <a:rPr lang="en-US" sz="2000" b="1" i="1" dirty="0" smtClean="0"/>
              <a:t> yang paling </a:t>
            </a:r>
            <a:r>
              <a:rPr lang="en-US" sz="2000" b="1" i="1" dirty="0" err="1" smtClean="0"/>
              <a:t>besar</a:t>
            </a:r>
            <a:r>
              <a:rPr lang="en-US" sz="2000" b="1" i="1" dirty="0" smtClean="0"/>
              <a:t>  </a:t>
            </a:r>
            <a:r>
              <a:rPr lang="en-US" sz="2000" b="1" i="1" dirty="0" err="1" smtClean="0"/>
              <a:t>terhadap</a:t>
            </a:r>
            <a:r>
              <a:rPr lang="en-US" sz="2000" b="1" i="1" dirty="0" smtClean="0"/>
              <a:t> </a:t>
            </a:r>
            <a:r>
              <a:rPr lang="en-US" sz="2000" b="1" i="1" dirty="0" err="1" smtClean="0"/>
              <a:t>konsumsi</a:t>
            </a:r>
            <a:r>
              <a:rPr lang="en-US" sz="2000" b="1" i="1" dirty="0" smtClean="0"/>
              <a:t> </a:t>
            </a:r>
            <a:r>
              <a:rPr lang="en-US" sz="2000" b="1" i="1" dirty="0" err="1" smtClean="0"/>
              <a:t>buah</a:t>
            </a:r>
            <a:r>
              <a:rPr lang="en-US" sz="2000" b="1" i="1" dirty="0" smtClean="0"/>
              <a:t> Duren</a:t>
            </a:r>
            <a:endParaRPr lang="en-US" sz="2100" b="1" i="1" dirty="0" smtClean="0"/>
          </a:p>
          <a:p>
            <a:pPr marL="406400" indent="-406400" eaLnBrk="1" fontAlgn="auto" hangingPunct="1">
              <a:lnSpc>
                <a:spcPct val="80000"/>
              </a:lnSpc>
              <a:spcAft>
                <a:spcPts val="0"/>
              </a:spcAft>
              <a:buFont typeface="Wingdings" pitchFamily="2" charset="2"/>
              <a:buNone/>
              <a:tabLst>
                <a:tab pos="635000" algn="l"/>
                <a:tab pos="800100" algn="l"/>
              </a:tabLst>
              <a:defRPr/>
            </a:pPr>
            <a:r>
              <a:rPr lang="en-US" sz="2000" dirty="0" err="1" smtClean="0"/>
              <a:t>Kriteria</a:t>
            </a:r>
            <a:r>
              <a:rPr lang="en-US" sz="2000" dirty="0" smtClean="0"/>
              <a:t>:</a:t>
            </a:r>
          </a:p>
          <a:p>
            <a:pPr marL="406400" indent="-406400" eaLnBrk="1" fontAlgn="auto" hangingPunct="1">
              <a:lnSpc>
                <a:spcPct val="80000"/>
              </a:lnSpc>
              <a:spcAft>
                <a:spcPts val="0"/>
              </a:spcAft>
              <a:tabLst>
                <a:tab pos="635000" algn="l"/>
                <a:tab pos="800100" algn="l"/>
              </a:tabLst>
              <a:defRPr/>
            </a:pPr>
            <a:r>
              <a:rPr lang="en-US" sz="2000" dirty="0" err="1" smtClean="0"/>
              <a:t>Hipotesis</a:t>
            </a:r>
            <a:r>
              <a:rPr lang="en-US" sz="2000" dirty="0" smtClean="0"/>
              <a:t> </a:t>
            </a:r>
            <a:r>
              <a:rPr lang="en-US" sz="2000" dirty="0" err="1" smtClean="0"/>
              <a:t>Ditolak</a:t>
            </a:r>
            <a:r>
              <a:rPr lang="en-US" sz="2000" dirty="0" smtClean="0"/>
              <a:t> </a:t>
            </a:r>
            <a:r>
              <a:rPr lang="en-US" sz="2000" dirty="0" err="1" smtClean="0"/>
              <a:t>Jika</a:t>
            </a:r>
            <a:r>
              <a:rPr lang="en-US" sz="2000" dirty="0" smtClean="0"/>
              <a:t>:</a:t>
            </a:r>
          </a:p>
          <a:p>
            <a:pPr marL="406400" indent="-406400" eaLnBrk="1" fontAlgn="auto" hangingPunct="1">
              <a:lnSpc>
                <a:spcPct val="80000"/>
              </a:lnSpc>
              <a:spcAft>
                <a:spcPts val="0"/>
              </a:spcAft>
              <a:buFont typeface="Wingdings" pitchFamily="2" charset="2"/>
              <a:buNone/>
              <a:tabLst>
                <a:tab pos="635000" algn="l"/>
                <a:tab pos="800100" algn="l"/>
              </a:tabLst>
              <a:defRPr/>
            </a:pPr>
            <a:r>
              <a:rPr lang="en-US" sz="2000" dirty="0" smtClean="0"/>
              <a:t>	</a:t>
            </a:r>
            <a:r>
              <a:rPr lang="en-US" sz="2000" dirty="0" err="1" smtClean="0"/>
              <a:t>Elastisitas</a:t>
            </a:r>
            <a:r>
              <a:rPr lang="en-US" sz="2000" dirty="0" smtClean="0"/>
              <a:t> (</a:t>
            </a:r>
            <a:r>
              <a:rPr lang="en-US" sz="2000" dirty="0" smtClean="0">
                <a:sym typeface="Symbol"/>
              </a:rPr>
              <a:t>) </a:t>
            </a:r>
            <a:r>
              <a:rPr lang="en-US" sz="2000" dirty="0" err="1" smtClean="0">
                <a:sym typeface="Symbol"/>
              </a:rPr>
              <a:t>Pendapatan</a:t>
            </a:r>
            <a:r>
              <a:rPr lang="en-US" sz="2000" dirty="0" smtClean="0">
                <a:sym typeface="Symbol"/>
              </a:rPr>
              <a:t> </a:t>
            </a:r>
            <a:r>
              <a:rPr lang="en-US" sz="2000" dirty="0" smtClean="0">
                <a:cs typeface="Arial" charset="0"/>
              </a:rPr>
              <a:t>≤ </a:t>
            </a:r>
            <a:r>
              <a:rPr lang="en-US" sz="2000" dirty="0" err="1" smtClean="0"/>
              <a:t>Elastisitas</a:t>
            </a:r>
            <a:r>
              <a:rPr lang="en-US" sz="2000" dirty="0" smtClean="0"/>
              <a:t> (</a:t>
            </a:r>
            <a:r>
              <a:rPr lang="en-US" sz="2000" dirty="0" smtClean="0">
                <a:sym typeface="Symbol"/>
              </a:rPr>
              <a:t>) </a:t>
            </a:r>
            <a:r>
              <a:rPr lang="en-US" sz="2000" dirty="0" err="1" smtClean="0">
                <a:sym typeface="Symbol"/>
              </a:rPr>
              <a:t>Harga</a:t>
            </a:r>
            <a:r>
              <a:rPr lang="en-US" sz="2000" dirty="0" smtClean="0">
                <a:cs typeface="Arial" charset="0"/>
              </a:rPr>
              <a:t> </a:t>
            </a:r>
          </a:p>
          <a:p>
            <a:pPr marL="406400" indent="-406400" eaLnBrk="1" fontAlgn="auto" hangingPunct="1">
              <a:lnSpc>
                <a:spcPct val="80000"/>
              </a:lnSpc>
              <a:spcAft>
                <a:spcPts val="0"/>
              </a:spcAft>
              <a:tabLst>
                <a:tab pos="635000" algn="l"/>
                <a:tab pos="800100" algn="l"/>
              </a:tabLst>
              <a:defRPr/>
            </a:pPr>
            <a:r>
              <a:rPr lang="en-US" sz="2000" dirty="0" err="1" smtClean="0"/>
              <a:t>Hipotesis</a:t>
            </a:r>
            <a:r>
              <a:rPr lang="en-US" sz="2000" dirty="0" smtClean="0"/>
              <a:t> </a:t>
            </a:r>
            <a:r>
              <a:rPr lang="en-US" sz="2000" dirty="0" err="1" smtClean="0"/>
              <a:t>Diterima</a:t>
            </a:r>
            <a:r>
              <a:rPr lang="en-US" sz="2000" dirty="0" smtClean="0"/>
              <a:t> </a:t>
            </a:r>
            <a:r>
              <a:rPr lang="en-US" sz="2000" dirty="0" err="1" smtClean="0"/>
              <a:t>Jika</a:t>
            </a:r>
            <a:r>
              <a:rPr lang="en-US" sz="2000" dirty="0" smtClean="0"/>
              <a:t>:</a:t>
            </a:r>
          </a:p>
          <a:p>
            <a:pPr marL="457200" indent="-457200" eaLnBrk="1" fontAlgn="auto" hangingPunct="1">
              <a:lnSpc>
                <a:spcPct val="80000"/>
              </a:lnSpc>
              <a:spcAft>
                <a:spcPts val="0"/>
              </a:spcAft>
              <a:buFont typeface="Wingdings" pitchFamily="2" charset="2"/>
              <a:buNone/>
              <a:tabLst>
                <a:tab pos="635000" algn="l"/>
                <a:tab pos="800100" algn="l"/>
              </a:tabLst>
              <a:defRPr/>
            </a:pPr>
            <a:r>
              <a:rPr lang="en-US" sz="2000" dirty="0" smtClean="0"/>
              <a:t>	</a:t>
            </a:r>
            <a:r>
              <a:rPr lang="en-US" sz="2000" dirty="0" err="1" smtClean="0"/>
              <a:t>Elastisitas</a:t>
            </a:r>
            <a:r>
              <a:rPr lang="en-US" sz="2000" dirty="0" smtClean="0"/>
              <a:t> (</a:t>
            </a:r>
            <a:r>
              <a:rPr lang="en-US" sz="2000" dirty="0" smtClean="0">
                <a:sym typeface="Symbol"/>
              </a:rPr>
              <a:t>) </a:t>
            </a:r>
            <a:r>
              <a:rPr lang="en-US" sz="2000" dirty="0" err="1" smtClean="0">
                <a:sym typeface="Symbol"/>
              </a:rPr>
              <a:t>Pendapatan</a:t>
            </a:r>
            <a:r>
              <a:rPr lang="en-US" sz="2000" dirty="0" smtClean="0">
                <a:sym typeface="Symbol"/>
              </a:rPr>
              <a:t> </a:t>
            </a:r>
            <a:r>
              <a:rPr lang="en-US" sz="2000" dirty="0" smtClean="0">
                <a:cs typeface="Arial" charset="0"/>
              </a:rPr>
              <a:t>&gt; </a:t>
            </a:r>
            <a:r>
              <a:rPr lang="en-US" sz="2000" dirty="0" err="1" smtClean="0"/>
              <a:t>Elastisitas</a:t>
            </a:r>
            <a:r>
              <a:rPr lang="en-US" sz="2000" dirty="0" smtClean="0"/>
              <a:t> (</a:t>
            </a:r>
            <a:r>
              <a:rPr lang="en-US" sz="2000" dirty="0" smtClean="0">
                <a:sym typeface="Symbol"/>
              </a:rPr>
              <a:t>) </a:t>
            </a:r>
            <a:r>
              <a:rPr lang="en-US" sz="2000" dirty="0" err="1" smtClean="0">
                <a:sym typeface="Symbol"/>
              </a:rPr>
              <a:t>Harga</a:t>
            </a:r>
            <a:endParaRPr lang="en-US" sz="2000" dirty="0" smtClean="0"/>
          </a:p>
          <a:p>
            <a:pPr marL="2006600" lvl="1" indent="-635000" eaLnBrk="1" fontAlgn="auto" hangingPunct="1">
              <a:lnSpc>
                <a:spcPct val="80000"/>
              </a:lnSpc>
              <a:spcAft>
                <a:spcPts val="0"/>
              </a:spcAft>
              <a:buFontTx/>
              <a:buNone/>
              <a:tabLst>
                <a:tab pos="635000" algn="l"/>
                <a:tab pos="800100" algn="l"/>
              </a:tabLst>
              <a:defRPr/>
            </a:pPr>
            <a:endParaRPr lang="en-US" sz="1900" dirty="0" smtClean="0">
              <a:sym typeface="Symbol" pitchFamily="18" charset="2"/>
            </a:endParaRPr>
          </a:p>
        </p:txBody>
      </p:sp>
    </p:spTree>
    <p:extLst>
      <p:ext uri="{BB962C8B-B14F-4D97-AF65-F5344CB8AC3E}">
        <p14:creationId xmlns:p14="http://schemas.microsoft.com/office/powerpoint/2010/main" val="1944797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wipe(up)">
                                      <p:cBhvr>
                                        <p:cTn id="11" dur="500"/>
                                        <p:tgtEl>
                                          <p:spTgt spid="1638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wipe(up)">
                                      <p:cBhvr>
                                        <p:cTn id="16" dur="500"/>
                                        <p:tgtEl>
                                          <p:spTgt spid="163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wipe(up)">
                                      <p:cBhvr>
                                        <p:cTn id="21" dur="500"/>
                                        <p:tgtEl>
                                          <p:spTgt spid="1638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wipe(up)">
                                      <p:cBhvr>
                                        <p:cTn id="26" dur="500"/>
                                        <p:tgtEl>
                                          <p:spTgt spid="1638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Effect transition="in" filter="wipe(up)">
                                      <p:cBhvr>
                                        <p:cTn id="31" dur="500"/>
                                        <p:tgtEl>
                                          <p:spTgt spid="16387">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387">
                                            <p:txEl>
                                              <p:pRg st="5" end="5"/>
                                            </p:txEl>
                                          </p:spTgt>
                                        </p:tgtEl>
                                        <p:attrNameLst>
                                          <p:attrName>style.visibility</p:attrName>
                                        </p:attrNameLst>
                                      </p:cBhvr>
                                      <p:to>
                                        <p:strVal val="visible"/>
                                      </p:to>
                                    </p:set>
                                    <p:animEffect transition="in" filter="wipe(up)">
                                      <p:cBhvr>
                                        <p:cTn id="36" dur="500"/>
                                        <p:tgtEl>
                                          <p:spTgt spid="16387">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387">
                                            <p:txEl>
                                              <p:pRg st="6" end="6"/>
                                            </p:txEl>
                                          </p:spTgt>
                                        </p:tgtEl>
                                        <p:attrNameLst>
                                          <p:attrName>style.visibility</p:attrName>
                                        </p:attrNameLst>
                                      </p:cBhvr>
                                      <p:to>
                                        <p:strVal val="visible"/>
                                      </p:to>
                                    </p:set>
                                    <p:animEffect transition="in" filter="wipe(up)">
                                      <p:cBhvr>
                                        <p:cTn id="41"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idx="1"/>
          </p:nvPr>
        </p:nvSpPr>
        <p:spPr>
          <a:xfrm>
            <a:off x="838200" y="1371600"/>
            <a:ext cx="7543800" cy="4114800"/>
          </a:xfrm>
        </p:spPr>
        <p:txBody>
          <a:bodyPr/>
          <a:lstStyle/>
          <a:p>
            <a:pPr marL="520700" indent="-520700" eaLnBrk="1" hangingPunct="1">
              <a:lnSpc>
                <a:spcPct val="80000"/>
              </a:lnSpc>
              <a:buFont typeface="Wingdings" pitchFamily="2" charset="2"/>
              <a:buNone/>
            </a:pPr>
            <a:r>
              <a:rPr lang="en-US" sz="2000" b="1" smtClean="0"/>
              <a:t>Uji ketepatan model.</a:t>
            </a:r>
          </a:p>
          <a:p>
            <a:pPr marL="520700" indent="-520700" eaLnBrk="1" hangingPunct="1">
              <a:lnSpc>
                <a:spcPct val="80000"/>
              </a:lnSpc>
              <a:buFont typeface="Wingdings" pitchFamily="2" charset="2"/>
              <a:buNone/>
            </a:pPr>
            <a:r>
              <a:rPr lang="en-US" sz="2000" smtClean="0"/>
              <a:t>	Untuk melakukan uji ketepatan model </a:t>
            </a:r>
            <a:r>
              <a:rPr lang="en-US" sz="2000" i="1" smtClean="0"/>
              <a:t>(goodness of fit)</a:t>
            </a:r>
            <a:r>
              <a:rPr lang="en-US" sz="2000" smtClean="0"/>
              <a:t> digunakan uji F</a:t>
            </a:r>
            <a:endParaRPr lang="en-US" sz="2100" smtClean="0"/>
          </a:p>
          <a:p>
            <a:pPr marL="520700" indent="-520700" eaLnBrk="1" hangingPunct="1">
              <a:lnSpc>
                <a:spcPct val="80000"/>
              </a:lnSpc>
              <a:buFont typeface="Wingdings" pitchFamily="2" charset="2"/>
              <a:buNone/>
            </a:pPr>
            <a:endParaRPr lang="en-US" sz="2000" smtClean="0"/>
          </a:p>
          <a:p>
            <a:pPr marL="520700" indent="-520700" eaLnBrk="1" hangingPunct="1">
              <a:lnSpc>
                <a:spcPct val="80000"/>
              </a:lnSpc>
              <a:buFont typeface="Wingdings" pitchFamily="2" charset="2"/>
              <a:buNone/>
            </a:pPr>
            <a:r>
              <a:rPr lang="en-US" sz="2000" smtClean="0"/>
              <a:t>Kriteria:</a:t>
            </a:r>
          </a:p>
          <a:p>
            <a:pPr marL="520700" indent="-520700" eaLnBrk="1" hangingPunct="1">
              <a:lnSpc>
                <a:spcPct val="80000"/>
              </a:lnSpc>
            </a:pPr>
            <a:r>
              <a:rPr lang="en-US" sz="2000" smtClean="0"/>
              <a:t>Model persamaan regresi dinyatakan baik</a:t>
            </a:r>
            <a:r>
              <a:rPr lang="en-US" sz="2000" i="1" smtClean="0"/>
              <a:t> (good of fit)</a:t>
            </a:r>
            <a:r>
              <a:rPr lang="en-US" sz="2000" smtClean="0"/>
              <a:t>, jika F hitung </a:t>
            </a:r>
            <a:r>
              <a:rPr lang="en-US" sz="2000" smtClean="0">
                <a:cs typeface="Arial" pitchFamily="34" charset="0"/>
              </a:rPr>
              <a:t>&gt;</a:t>
            </a:r>
            <a:r>
              <a:rPr lang="en-US" sz="2000" smtClean="0"/>
              <a:t> </a:t>
            </a:r>
            <a:r>
              <a:rPr lang="en-US" sz="2000" smtClean="0">
                <a:cs typeface="Arial" pitchFamily="34" charset="0"/>
              </a:rPr>
              <a:t>F tabel </a:t>
            </a:r>
          </a:p>
          <a:p>
            <a:pPr marL="520700" indent="-520700" eaLnBrk="1" hangingPunct="1">
              <a:lnSpc>
                <a:spcPct val="80000"/>
              </a:lnSpc>
            </a:pPr>
            <a:r>
              <a:rPr lang="en-US" sz="2000" smtClean="0"/>
              <a:t>Model persamaan regresi dinyatakan jelek</a:t>
            </a:r>
            <a:r>
              <a:rPr lang="en-US" sz="2000" i="1" smtClean="0"/>
              <a:t> (bad of fit)</a:t>
            </a:r>
            <a:r>
              <a:rPr lang="en-US" sz="2000" smtClean="0"/>
              <a:t>Jika F hitung </a:t>
            </a:r>
            <a:r>
              <a:rPr lang="en-US" sz="2000" smtClean="0">
                <a:cs typeface="Arial" pitchFamily="34" charset="0"/>
              </a:rPr>
              <a:t>≤ F tabel</a:t>
            </a:r>
            <a:endParaRPr lang="en-US" sz="2000" smtClean="0"/>
          </a:p>
          <a:p>
            <a:pPr marL="520700" indent="-520700" eaLnBrk="1" hangingPunct="1">
              <a:lnSpc>
                <a:spcPct val="80000"/>
              </a:lnSpc>
              <a:buFont typeface="Wingdings" pitchFamily="2" charset="2"/>
              <a:buNone/>
            </a:pPr>
            <a:endParaRPr lang="en-US" sz="2000" smtClean="0"/>
          </a:p>
        </p:txBody>
      </p:sp>
    </p:spTree>
    <p:extLst>
      <p:ext uri="{BB962C8B-B14F-4D97-AF65-F5344CB8AC3E}">
        <p14:creationId xmlns:p14="http://schemas.microsoft.com/office/powerpoint/2010/main" val="14570344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457200" y="838200"/>
            <a:ext cx="8686800" cy="4525963"/>
          </a:xfrm>
        </p:spPr>
        <p:txBody>
          <a:bodyPr/>
          <a:lstStyle/>
          <a:p>
            <a:pPr eaLnBrk="1" hangingPunct="1">
              <a:buFont typeface="Wingdings" pitchFamily="2" charset="2"/>
              <a:buNone/>
            </a:pPr>
            <a:r>
              <a:rPr lang="en-US" sz="2800" smtClean="0"/>
              <a:t>5. Sampel</a:t>
            </a:r>
          </a:p>
          <a:p>
            <a:pPr lvl="1" eaLnBrk="1" hangingPunct="1">
              <a:buFontTx/>
              <a:buNone/>
            </a:pPr>
            <a:r>
              <a:rPr lang="en-US" smtClean="0"/>
              <a:t>10 Keluarga</a:t>
            </a:r>
          </a:p>
          <a:p>
            <a:pPr eaLnBrk="1" hangingPunct="1">
              <a:buFont typeface="Wingdings" pitchFamily="2" charset="2"/>
              <a:buNone/>
            </a:pPr>
            <a:r>
              <a:rPr lang="en-US" sz="2800" smtClean="0"/>
              <a:t>6. Data Yang dikumpulkan</a:t>
            </a:r>
          </a:p>
          <a:p>
            <a:pPr eaLnBrk="1" hangingPunct="1">
              <a:buFont typeface="Wingdings" pitchFamily="2" charset="2"/>
              <a:buNone/>
            </a:pPr>
            <a:endParaRPr lang="en-US" sz="2800" smtClean="0"/>
          </a:p>
          <a:p>
            <a:pPr eaLnBrk="1" hangingPunct="1">
              <a:buFont typeface="Wingdings" pitchFamily="2" charset="2"/>
              <a:buNone/>
            </a:pPr>
            <a:endParaRPr lang="en-US" sz="2800" smtClean="0"/>
          </a:p>
        </p:txBody>
      </p:sp>
      <p:graphicFrame>
        <p:nvGraphicFramePr>
          <p:cNvPr id="17524" name="Group 116"/>
          <p:cNvGraphicFramePr>
            <a:graphicFrameLocks noGrp="1"/>
          </p:cNvGraphicFramePr>
          <p:nvPr>
            <p:ph sz="half" idx="2"/>
          </p:nvPr>
        </p:nvGraphicFramePr>
        <p:xfrm>
          <a:off x="1066800" y="2667000"/>
          <a:ext cx="6896100" cy="1554426"/>
        </p:xfrm>
        <a:graphic>
          <a:graphicData uri="http://schemas.openxmlformats.org/drawingml/2006/table">
            <a:tbl>
              <a:tblPr/>
              <a:tblGrid>
                <a:gridCol w="628650"/>
                <a:gridCol w="623888"/>
                <a:gridCol w="628650"/>
                <a:gridCol w="625475"/>
                <a:gridCol w="627062"/>
                <a:gridCol w="628650"/>
                <a:gridCol w="627063"/>
                <a:gridCol w="625475"/>
                <a:gridCol w="628650"/>
                <a:gridCol w="623887"/>
                <a:gridCol w="628650"/>
              </a:tblGrid>
              <a:tr h="518054">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X</a:t>
                      </a:r>
                      <a:r>
                        <a:rPr kumimoji="0" lang="en-US" sz="2800" b="0" i="0" u="none" strike="noStrike" cap="none" normalizeH="0" baseline="-25000" dirty="0" smtClean="0">
                          <a:ln>
                            <a:noFill/>
                          </a:ln>
                          <a:solidFill>
                            <a:schemeClr val="tx1"/>
                          </a:solidFill>
                          <a:effectLst/>
                          <a:latin typeface="Arial"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6</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X</a:t>
                      </a:r>
                      <a:r>
                        <a:rPr kumimoji="0" lang="en-US" sz="2800" b="0" i="0" u="none" strike="noStrike" cap="none" normalizeH="0" baseline="-25000" smtClean="0">
                          <a:ln>
                            <a:noFill/>
                          </a:ln>
                          <a:solidFill>
                            <a:schemeClr val="tx1"/>
                          </a:solidFill>
                          <a:effectLst/>
                          <a:latin typeface="Arial"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Y</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13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65000"/>
                        <a:buFont typeface="Wingdings" pitchFamily="2" charset="2"/>
                        <a:buNone/>
                        <a:tabLst/>
                      </a:pPr>
                      <a:r>
                        <a:rPr kumimoji="0" lang="en-US" sz="2800" b="0" i="0" u="none" strike="noStrike" cap="none" normalizeH="0" baseline="0" smtClean="0">
                          <a:ln>
                            <a:noFill/>
                          </a:ln>
                          <a:solidFill>
                            <a:schemeClr val="tx1"/>
                          </a:solidFill>
                          <a:effectLst/>
                          <a:latin typeface="Arial" charset="0"/>
                        </a:rPr>
                        <a:t>3</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899158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74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lt">
                                    <p:tmAbs val="75"/>
                                  </p:iterate>
                                  <p:childTnLst>
                                    <p:set>
                                      <p:cBhvr>
                                        <p:cTn id="8" dur="1" fill="hold">
                                          <p:stCondLst>
                                            <p:cond delay="74"/>
                                          </p:stCondLst>
                                        </p:cTn>
                                        <p:tgtEl>
                                          <p:spTgt spid="1741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990600"/>
            <a:ext cx="7467600" cy="762000"/>
          </a:xfrm>
        </p:spPr>
        <p:txBody>
          <a:bodyPr/>
          <a:lstStyle/>
          <a:p>
            <a:pPr eaLnBrk="1" hangingPunct="1"/>
            <a:r>
              <a:rPr lang="en-US" smtClean="0"/>
              <a:t>Persamaan Regresi</a:t>
            </a:r>
          </a:p>
        </p:txBody>
      </p:sp>
      <p:graphicFrame>
        <p:nvGraphicFramePr>
          <p:cNvPr id="1026" name="Object 332"/>
          <p:cNvGraphicFramePr>
            <a:graphicFrameLocks noGrp="1" noChangeAspect="1"/>
          </p:cNvGraphicFramePr>
          <p:nvPr>
            <p:ph type="tbl" idx="1"/>
          </p:nvPr>
        </p:nvGraphicFramePr>
        <p:xfrm>
          <a:off x="762000" y="2424113"/>
          <a:ext cx="6553200" cy="2843212"/>
        </p:xfrm>
        <a:graphic>
          <a:graphicData uri="http://schemas.openxmlformats.org/presentationml/2006/ole">
            <mc:AlternateContent xmlns:mc="http://schemas.openxmlformats.org/markup-compatibility/2006">
              <mc:Choice xmlns:v="urn:schemas-microsoft-com:vml" Requires="v">
                <p:oleObj spid="_x0000_s15431" name="Worksheet" r:id="rId4" imgW="4543733" imgH="1971861" progId="Excel.Sheet.8">
                  <p:embed/>
                </p:oleObj>
              </mc:Choice>
              <mc:Fallback>
                <p:oleObj name="Worksheet" r:id="rId4" imgW="4543733" imgH="197186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424113"/>
                        <a:ext cx="6553200" cy="2843212"/>
                      </a:xfrm>
                      <a:prstGeom prst="rect">
                        <a:avLst/>
                      </a:prstGeom>
                      <a:ln w="57150" cmpd="thinThick">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04091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in)">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828800" y="228600"/>
            <a:ext cx="6611938" cy="762000"/>
          </a:xfrm>
          <a:prstGeom prst="rect">
            <a:avLst/>
          </a:prstGeom>
          <a:noFill/>
          <a:ln w="9525">
            <a:noFill/>
            <a:miter lim="800000"/>
            <a:headEnd/>
            <a:tailEnd/>
          </a:ln>
        </p:spPr>
        <p:txBody>
          <a:bodyPr wrap="none" lIns="91430" tIns="45715" rIns="91430" bIns="45715" anchor="ctr"/>
          <a:lstStyle/>
          <a:p>
            <a:pPr algn="ctr">
              <a:lnSpc>
                <a:spcPct val="90000"/>
              </a:lnSpc>
            </a:pPr>
            <a:r>
              <a:rPr lang="id-ID" b="1" dirty="0">
                <a:solidFill>
                  <a:srgbClr val="C00000"/>
                </a:solidFill>
                <a:effectLst>
                  <a:outerShdw blurRad="38100" dist="38100" dir="2700000" algn="tl">
                    <a:srgbClr val="000000">
                      <a:alpha val="43137"/>
                    </a:srgbClr>
                  </a:outerShdw>
                </a:effectLst>
                <a:latin typeface="Arial" charset="0"/>
              </a:rPr>
              <a:t>ESTIMASI MODEL </a:t>
            </a:r>
          </a:p>
          <a:p>
            <a:pPr algn="ctr">
              <a:lnSpc>
                <a:spcPct val="90000"/>
              </a:lnSpc>
            </a:pPr>
            <a:r>
              <a:rPr lang="id-ID" b="1" dirty="0">
                <a:solidFill>
                  <a:srgbClr val="C00000"/>
                </a:solidFill>
                <a:effectLst>
                  <a:outerShdw blurRad="38100" dist="38100" dir="2700000" algn="tl">
                    <a:srgbClr val="000000">
                      <a:alpha val="43137"/>
                    </a:srgbClr>
                  </a:outerShdw>
                </a:effectLst>
                <a:latin typeface="Arial" charset="0"/>
              </a:rPr>
              <a:t>REGRESSI LINIER BERGANDA</a:t>
            </a:r>
          </a:p>
        </p:txBody>
      </p:sp>
      <p:sp>
        <p:nvSpPr>
          <p:cNvPr id="10243" name="Rectangle 3"/>
          <p:cNvSpPr>
            <a:spLocks noChangeArrowheads="1"/>
          </p:cNvSpPr>
          <p:nvPr/>
        </p:nvSpPr>
        <p:spPr bwMode="auto">
          <a:xfrm>
            <a:off x="1758950" y="1066800"/>
            <a:ext cx="6329363" cy="457200"/>
          </a:xfrm>
          <a:prstGeom prst="rect">
            <a:avLst/>
          </a:prstGeom>
          <a:noFill/>
          <a:ln w="9525">
            <a:noFill/>
            <a:miter lim="800000"/>
            <a:headEnd/>
            <a:tailEnd/>
          </a:ln>
        </p:spPr>
        <p:txBody>
          <a:bodyPr wrap="none" lIns="91430" tIns="45715" rIns="91430" bIns="45715" anchor="ctr"/>
          <a:lstStyle/>
          <a:p>
            <a:pPr algn="ctr">
              <a:lnSpc>
                <a:spcPct val="85000"/>
              </a:lnSpc>
            </a:pPr>
            <a:r>
              <a:rPr lang="id-ID" sz="2600" b="1">
                <a:latin typeface="Arial" charset="0"/>
              </a:rPr>
              <a:t>Model:        Y</a:t>
            </a:r>
            <a:r>
              <a:rPr lang="id-ID" sz="2600" b="1" baseline="-25000">
                <a:latin typeface="Arial" charset="0"/>
              </a:rPr>
              <a:t>i</a:t>
            </a:r>
            <a:r>
              <a:rPr lang="id-ID" sz="2600" b="1">
                <a:latin typeface="Arial" charset="0"/>
              </a:rPr>
              <a:t>  = </a:t>
            </a:r>
            <a:r>
              <a:rPr lang="id-ID" sz="2600" b="1">
                <a:latin typeface="Arial" charset="0"/>
                <a:sym typeface="Symbol" pitchFamily="18" charset="2"/>
              </a:rPr>
              <a:t></a:t>
            </a:r>
            <a:r>
              <a:rPr lang="id-ID" sz="2600" b="1" baseline="-25000">
                <a:latin typeface="Arial" charset="0"/>
              </a:rPr>
              <a:t>0</a:t>
            </a:r>
            <a:r>
              <a:rPr lang="id-ID" sz="2600" b="1">
                <a:latin typeface="Arial" charset="0"/>
              </a:rPr>
              <a:t> + </a:t>
            </a:r>
            <a:r>
              <a:rPr lang="id-ID" sz="2600" b="1">
                <a:latin typeface="Arial" charset="0"/>
                <a:sym typeface="Symbol" pitchFamily="18" charset="2"/>
              </a:rPr>
              <a:t></a:t>
            </a:r>
            <a:r>
              <a:rPr lang="id-ID" sz="2600" b="1" baseline="-25000">
                <a:latin typeface="Arial" charset="0"/>
              </a:rPr>
              <a:t>1</a:t>
            </a:r>
            <a:r>
              <a:rPr lang="id-ID" sz="2600" b="1">
                <a:latin typeface="Arial" charset="0"/>
              </a:rPr>
              <a:t> X</a:t>
            </a:r>
            <a:r>
              <a:rPr lang="id-ID" sz="2600" b="1" baseline="-25000">
                <a:latin typeface="Arial" charset="0"/>
              </a:rPr>
              <a:t>1i</a:t>
            </a:r>
            <a:r>
              <a:rPr lang="id-ID" sz="2600" b="1">
                <a:latin typeface="Arial" charset="0"/>
              </a:rPr>
              <a:t>  + </a:t>
            </a:r>
            <a:r>
              <a:rPr lang="id-ID" sz="2600" b="1">
                <a:latin typeface="Arial" charset="0"/>
                <a:sym typeface="Symbol" pitchFamily="18" charset="2"/>
              </a:rPr>
              <a:t></a:t>
            </a:r>
            <a:r>
              <a:rPr lang="id-ID" sz="2600" b="1" baseline="-25000">
                <a:latin typeface="Arial" charset="0"/>
              </a:rPr>
              <a:t>2</a:t>
            </a:r>
            <a:r>
              <a:rPr lang="id-ID" sz="2600" b="1">
                <a:latin typeface="Arial" charset="0"/>
              </a:rPr>
              <a:t> X</a:t>
            </a:r>
            <a:r>
              <a:rPr lang="id-ID" sz="2600" b="1" baseline="-25000">
                <a:latin typeface="Arial" charset="0"/>
              </a:rPr>
              <a:t>2i</a:t>
            </a:r>
            <a:r>
              <a:rPr lang="id-ID" sz="2600" b="1">
                <a:latin typeface="Arial" charset="0"/>
              </a:rPr>
              <a:t> + </a:t>
            </a:r>
            <a:r>
              <a:rPr lang="id-ID" sz="2600" b="1">
                <a:latin typeface="Arial" charset="0"/>
                <a:sym typeface="Symbol" pitchFamily="18" charset="2"/>
              </a:rPr>
              <a:t></a:t>
            </a:r>
            <a:r>
              <a:rPr lang="id-ID" sz="2600" b="1" baseline="-25000">
                <a:latin typeface="Arial" charset="0"/>
                <a:sym typeface="Symbol" pitchFamily="18" charset="2"/>
              </a:rPr>
              <a:t>i </a:t>
            </a:r>
          </a:p>
        </p:txBody>
      </p:sp>
      <p:sp>
        <p:nvSpPr>
          <p:cNvPr id="10248" name="Rectangle 8"/>
          <p:cNvSpPr>
            <a:spLocks noChangeArrowheads="1"/>
          </p:cNvSpPr>
          <p:nvPr/>
        </p:nvSpPr>
        <p:spPr bwMode="auto">
          <a:xfrm>
            <a:off x="2181225" y="1981200"/>
            <a:ext cx="5978525" cy="457200"/>
          </a:xfrm>
          <a:prstGeom prst="rect">
            <a:avLst/>
          </a:prstGeom>
          <a:noFill/>
          <a:ln w="12700" cap="sq">
            <a:noFill/>
            <a:miter lim="800000"/>
            <a:headEnd type="none" w="sm" len="sm"/>
            <a:tailEnd type="none" w="sm" len="sm"/>
          </a:ln>
        </p:spPr>
        <p:txBody>
          <a:bodyPr wrap="none" lIns="91430" tIns="45715" rIns="91430" bIns="45715" anchor="ctr"/>
          <a:lstStyle/>
          <a:p>
            <a:pPr eaLnBrk="1" hangingPunct="1"/>
            <a:r>
              <a:rPr lang="id-ID">
                <a:latin typeface="Arial" charset="0"/>
              </a:rPr>
              <a:t>b</a:t>
            </a:r>
            <a:r>
              <a:rPr lang="id-ID" baseline="-25000">
                <a:latin typeface="Arial" charset="0"/>
              </a:rPr>
              <a:t>0</a:t>
            </a:r>
            <a:r>
              <a:rPr lang="id-ID">
                <a:latin typeface="Arial" charset="0"/>
              </a:rPr>
              <a:t>,</a:t>
            </a:r>
            <a:r>
              <a:rPr lang="id-ID" baseline="-25000">
                <a:latin typeface="Arial" charset="0"/>
              </a:rPr>
              <a:t> </a:t>
            </a:r>
            <a:r>
              <a:rPr lang="id-ID">
                <a:latin typeface="Arial" charset="0"/>
              </a:rPr>
              <a:t>b</a:t>
            </a:r>
            <a:r>
              <a:rPr lang="id-ID" baseline="-25000">
                <a:latin typeface="Arial" charset="0"/>
              </a:rPr>
              <a:t>1 </a:t>
            </a:r>
            <a:r>
              <a:rPr lang="id-ID">
                <a:latin typeface="Arial" charset="0"/>
              </a:rPr>
              <a:t>dan b</a:t>
            </a:r>
            <a:r>
              <a:rPr lang="id-ID" baseline="-25000">
                <a:latin typeface="Arial" charset="0"/>
              </a:rPr>
              <a:t>2 </a:t>
            </a:r>
            <a:r>
              <a:rPr lang="id-ID">
                <a:latin typeface="Arial" charset="0"/>
              </a:rPr>
              <a:t>nilai penduga untuk </a:t>
            </a:r>
            <a:r>
              <a:rPr lang="id-ID">
                <a:latin typeface="Arial" charset="0"/>
                <a:sym typeface="Symbol" pitchFamily="18" charset="2"/>
              </a:rPr>
              <a:t></a:t>
            </a:r>
            <a:r>
              <a:rPr lang="id-ID" baseline="-25000">
                <a:latin typeface="Arial" charset="0"/>
              </a:rPr>
              <a:t>0</a:t>
            </a:r>
            <a:r>
              <a:rPr lang="id-ID">
                <a:latin typeface="Arial" charset="0"/>
              </a:rPr>
              <a:t>, </a:t>
            </a:r>
            <a:r>
              <a:rPr lang="id-ID">
                <a:latin typeface="Arial" charset="0"/>
                <a:sym typeface="Symbol" pitchFamily="18" charset="2"/>
              </a:rPr>
              <a:t></a:t>
            </a:r>
            <a:r>
              <a:rPr lang="id-ID" baseline="-25000">
                <a:latin typeface="Arial" charset="0"/>
              </a:rPr>
              <a:t>1</a:t>
            </a:r>
            <a:r>
              <a:rPr lang="id-ID">
                <a:latin typeface="Arial" charset="0"/>
              </a:rPr>
              <a:t> dan </a:t>
            </a:r>
            <a:r>
              <a:rPr lang="id-ID">
                <a:latin typeface="Arial" charset="0"/>
                <a:sym typeface="Symbol" pitchFamily="18" charset="2"/>
              </a:rPr>
              <a:t></a:t>
            </a:r>
            <a:r>
              <a:rPr lang="id-ID" baseline="-25000">
                <a:latin typeface="Arial" charset="0"/>
              </a:rPr>
              <a:t>2</a:t>
            </a:r>
            <a:r>
              <a:rPr lang="id-ID">
                <a:latin typeface="Arial" charset="0"/>
              </a:rPr>
              <a:t>.</a:t>
            </a:r>
          </a:p>
        </p:txBody>
      </p:sp>
      <p:sp>
        <p:nvSpPr>
          <p:cNvPr id="10249" name="Rectangle 9"/>
          <p:cNvSpPr>
            <a:spLocks noChangeArrowheads="1"/>
          </p:cNvSpPr>
          <p:nvPr/>
        </p:nvSpPr>
        <p:spPr bwMode="auto">
          <a:xfrm>
            <a:off x="2181225" y="1600200"/>
            <a:ext cx="5275263" cy="381000"/>
          </a:xfrm>
          <a:prstGeom prst="rect">
            <a:avLst/>
          </a:prstGeom>
          <a:noFill/>
          <a:ln w="12700" cap="sq">
            <a:noFill/>
            <a:miter lim="800000"/>
            <a:headEnd type="none" w="sm" len="sm"/>
            <a:tailEnd type="none" w="sm" len="sm"/>
          </a:ln>
        </p:spPr>
        <p:txBody>
          <a:bodyPr wrap="none" lIns="91430" tIns="45715" rIns="91430" bIns="45715" anchor="ctr"/>
          <a:lstStyle/>
          <a:p>
            <a:r>
              <a:rPr lang="id-ID">
                <a:latin typeface="Arial" charset="0"/>
              </a:rPr>
              <a:t>Model penduga:   Ŷ</a:t>
            </a:r>
            <a:r>
              <a:rPr lang="id-ID" baseline="-25000">
                <a:latin typeface="Arial" charset="0"/>
              </a:rPr>
              <a:t>i</a:t>
            </a:r>
            <a:r>
              <a:rPr lang="id-ID">
                <a:latin typeface="Arial" charset="0"/>
              </a:rPr>
              <a:t>  = b</a:t>
            </a:r>
            <a:r>
              <a:rPr lang="id-ID" baseline="-25000">
                <a:latin typeface="Arial" charset="0"/>
              </a:rPr>
              <a:t>0</a:t>
            </a:r>
            <a:r>
              <a:rPr lang="id-ID">
                <a:latin typeface="Arial" charset="0"/>
              </a:rPr>
              <a:t> + b</a:t>
            </a:r>
            <a:r>
              <a:rPr lang="id-ID" baseline="-25000">
                <a:latin typeface="Arial" charset="0"/>
              </a:rPr>
              <a:t>1</a:t>
            </a:r>
            <a:r>
              <a:rPr lang="id-ID">
                <a:latin typeface="Arial" charset="0"/>
              </a:rPr>
              <a:t> X</a:t>
            </a:r>
            <a:r>
              <a:rPr lang="id-ID" baseline="-25000">
                <a:latin typeface="Arial" charset="0"/>
              </a:rPr>
              <a:t>1i </a:t>
            </a:r>
            <a:r>
              <a:rPr lang="id-ID">
                <a:latin typeface="Arial" charset="0"/>
              </a:rPr>
              <a:t>+ b</a:t>
            </a:r>
            <a:r>
              <a:rPr lang="id-ID" baseline="-25000">
                <a:latin typeface="Arial" charset="0"/>
              </a:rPr>
              <a:t>2</a:t>
            </a:r>
            <a:r>
              <a:rPr lang="id-ID">
                <a:latin typeface="Arial" charset="0"/>
              </a:rPr>
              <a:t> X</a:t>
            </a:r>
            <a:r>
              <a:rPr lang="id-ID" baseline="-25000">
                <a:latin typeface="Arial" charset="0"/>
              </a:rPr>
              <a:t>2i</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36912"/>
            <a:ext cx="7776864"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729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457200"/>
            <a:ext cx="8519864" cy="1200150"/>
          </a:xfrm>
        </p:spPr>
        <p:txBody>
          <a:bodyPr/>
          <a:lstStyle/>
          <a:p>
            <a:pPr eaLnBrk="1" hangingPunct="1"/>
            <a:r>
              <a:rPr lang="en-US" sz="3600" dirty="0" err="1" smtClean="0"/>
              <a:t>Makna</a:t>
            </a:r>
            <a:r>
              <a:rPr lang="en-US" sz="3600" dirty="0" smtClean="0"/>
              <a:t> </a:t>
            </a:r>
            <a:r>
              <a:rPr lang="en-US" sz="3600" dirty="0" err="1" smtClean="0"/>
              <a:t>Persamaan</a:t>
            </a:r>
            <a:r>
              <a:rPr lang="en-US" sz="3600" dirty="0" smtClean="0"/>
              <a:t> </a:t>
            </a:r>
            <a:r>
              <a:rPr lang="en-US" sz="3600" dirty="0" err="1" smtClean="0"/>
              <a:t>Regresi</a:t>
            </a:r>
            <a:r>
              <a:rPr lang="en-US" sz="3600" dirty="0" smtClean="0"/>
              <a:t> Yang </a:t>
            </a:r>
            <a:r>
              <a:rPr lang="en-US" sz="3600" dirty="0" err="1" smtClean="0"/>
              <a:t>Terbentuk</a:t>
            </a:r>
            <a:endParaRPr lang="en-US" sz="3600" dirty="0" smtClean="0"/>
          </a:p>
        </p:txBody>
      </p:sp>
      <p:sp>
        <p:nvSpPr>
          <p:cNvPr id="26627" name="Rectangle 3"/>
          <p:cNvSpPr>
            <a:spLocks noGrp="1" noChangeArrowheads="1"/>
          </p:cNvSpPr>
          <p:nvPr>
            <p:ph idx="1"/>
          </p:nvPr>
        </p:nvSpPr>
        <p:spPr>
          <a:xfrm>
            <a:off x="251520" y="1916832"/>
            <a:ext cx="8303840" cy="4114800"/>
          </a:xfrm>
        </p:spPr>
        <p:txBody>
          <a:bodyPr/>
          <a:lstStyle/>
          <a:p>
            <a:pPr marL="977900" indent="-977900" eaLnBrk="1" hangingPunct="1">
              <a:lnSpc>
                <a:spcPct val="80000"/>
              </a:lnSpc>
              <a:buFont typeface="Wingdings" pitchFamily="2" charset="2"/>
              <a:buNone/>
            </a:pPr>
            <a:r>
              <a:rPr lang="id-ID" sz="2800" dirty="0" smtClean="0"/>
              <a:t>b0</a:t>
            </a:r>
            <a:r>
              <a:rPr lang="en-US" sz="2800" dirty="0" smtClean="0"/>
              <a:t>=   2,553, </a:t>
            </a:r>
            <a:r>
              <a:rPr lang="en-US" sz="2800" dirty="0" err="1" smtClean="0"/>
              <a:t>Artinya</a:t>
            </a:r>
            <a:r>
              <a:rPr lang="en-US" sz="2800" dirty="0" smtClean="0"/>
              <a:t> </a:t>
            </a:r>
            <a:r>
              <a:rPr lang="en-US" sz="2800" dirty="0" err="1" smtClean="0"/>
              <a:t>jika</a:t>
            </a:r>
            <a:r>
              <a:rPr lang="en-US" sz="2800" dirty="0" smtClean="0"/>
              <a:t> </a:t>
            </a:r>
            <a:r>
              <a:rPr lang="en-US" sz="2800" dirty="0" err="1" smtClean="0"/>
              <a:t>harga</a:t>
            </a:r>
            <a:r>
              <a:rPr lang="en-US" sz="2800" dirty="0" smtClean="0"/>
              <a:t> (X</a:t>
            </a:r>
            <a:r>
              <a:rPr lang="en-US" sz="2800" baseline="-25000" dirty="0" smtClean="0"/>
              <a:t>1</a:t>
            </a:r>
            <a:r>
              <a:rPr lang="en-US" sz="2800" dirty="0" smtClean="0"/>
              <a:t>) </a:t>
            </a:r>
            <a:r>
              <a:rPr lang="en-US" sz="2800" dirty="0" err="1" smtClean="0"/>
              <a:t>dan</a:t>
            </a:r>
            <a:r>
              <a:rPr lang="en-US" sz="2800" dirty="0" smtClean="0"/>
              <a:t> </a:t>
            </a:r>
            <a:r>
              <a:rPr lang="en-US" sz="2800" dirty="0" err="1" smtClean="0"/>
              <a:t>pendapatan</a:t>
            </a:r>
            <a:r>
              <a:rPr lang="en-US" sz="2800" dirty="0" smtClean="0"/>
              <a:t> (X</a:t>
            </a:r>
            <a:r>
              <a:rPr lang="en-US" sz="2800" baseline="-25000" dirty="0" smtClean="0"/>
              <a:t>2</a:t>
            </a:r>
            <a:r>
              <a:rPr lang="en-US" sz="2800" dirty="0" smtClean="0"/>
              <a:t>) </a:t>
            </a:r>
            <a:r>
              <a:rPr lang="en-US" sz="2800" dirty="0" err="1" smtClean="0"/>
              <a:t>sebesar</a:t>
            </a:r>
            <a:r>
              <a:rPr lang="en-US" sz="2800" dirty="0" smtClean="0"/>
              <a:t> 0 </a:t>
            </a:r>
            <a:r>
              <a:rPr lang="en-US" sz="2800" dirty="0" err="1" smtClean="0"/>
              <a:t>maka</a:t>
            </a:r>
            <a:r>
              <a:rPr lang="en-US" sz="2800" dirty="0" smtClean="0"/>
              <a:t> Y </a:t>
            </a:r>
            <a:r>
              <a:rPr lang="en-US" sz="2800" dirty="0" err="1" smtClean="0"/>
              <a:t>akan</a:t>
            </a:r>
            <a:r>
              <a:rPr lang="en-US" sz="2800" dirty="0" smtClean="0"/>
              <a:t> </a:t>
            </a:r>
            <a:r>
              <a:rPr lang="en-US" sz="2800" dirty="0" err="1" smtClean="0"/>
              <a:t>sebesar</a:t>
            </a:r>
            <a:r>
              <a:rPr lang="en-US" sz="2800" dirty="0" smtClean="0"/>
              <a:t> 2,553.</a:t>
            </a:r>
          </a:p>
          <a:p>
            <a:pPr marL="977900" indent="-977900" eaLnBrk="1" hangingPunct="1">
              <a:lnSpc>
                <a:spcPct val="80000"/>
              </a:lnSpc>
              <a:buFont typeface="Wingdings" pitchFamily="2" charset="2"/>
              <a:buNone/>
            </a:pPr>
            <a:r>
              <a:rPr lang="en-US" sz="2800" dirty="0" smtClean="0"/>
              <a:t>b1  =-1,092, </a:t>
            </a:r>
            <a:r>
              <a:rPr lang="en-US" sz="2800" dirty="0" err="1" smtClean="0"/>
              <a:t>Artinya</a:t>
            </a:r>
            <a:r>
              <a:rPr lang="en-US" sz="2800" dirty="0" smtClean="0"/>
              <a:t> </a:t>
            </a:r>
            <a:r>
              <a:rPr lang="en-US" sz="2800" dirty="0" err="1" smtClean="0"/>
              <a:t>jika</a:t>
            </a:r>
            <a:r>
              <a:rPr lang="en-US" sz="2800" dirty="0" smtClean="0"/>
              <a:t> </a:t>
            </a:r>
            <a:r>
              <a:rPr lang="en-US" sz="2800" dirty="0" err="1" smtClean="0"/>
              <a:t>pendapatan</a:t>
            </a:r>
            <a:r>
              <a:rPr lang="en-US" sz="2800" dirty="0" smtClean="0"/>
              <a:t> (X</a:t>
            </a:r>
            <a:r>
              <a:rPr lang="en-US" sz="2800" baseline="-25000" dirty="0" smtClean="0"/>
              <a:t>2</a:t>
            </a:r>
            <a:r>
              <a:rPr lang="en-US" sz="2800" dirty="0" smtClean="0"/>
              <a:t>) </a:t>
            </a:r>
            <a:r>
              <a:rPr lang="en-US" sz="2800" dirty="0" err="1" smtClean="0"/>
              <a:t>konstans</a:t>
            </a:r>
            <a:r>
              <a:rPr lang="en-US" sz="2800" dirty="0" smtClean="0"/>
              <a:t>, </a:t>
            </a:r>
            <a:r>
              <a:rPr lang="en-US" sz="2800" dirty="0" err="1" smtClean="0"/>
              <a:t>maka</a:t>
            </a:r>
            <a:r>
              <a:rPr lang="en-US" sz="2800" dirty="0" smtClean="0"/>
              <a:t> </a:t>
            </a:r>
            <a:r>
              <a:rPr lang="en-US" sz="2800" dirty="0" err="1" smtClean="0"/>
              <a:t>kenaikan</a:t>
            </a:r>
            <a:r>
              <a:rPr lang="en-US" sz="2800" dirty="0" smtClean="0"/>
              <a:t> </a:t>
            </a:r>
            <a:r>
              <a:rPr lang="en-US" sz="2800" dirty="0" err="1" smtClean="0"/>
              <a:t>harga</a:t>
            </a:r>
            <a:r>
              <a:rPr lang="en-US" sz="2800" dirty="0" smtClean="0"/>
              <a:t> (X</a:t>
            </a:r>
            <a:r>
              <a:rPr lang="en-US" sz="2800" baseline="-25000" dirty="0" smtClean="0"/>
              <a:t>1</a:t>
            </a:r>
            <a:r>
              <a:rPr lang="en-US" sz="2800" dirty="0" smtClean="0"/>
              <a:t>) </a:t>
            </a:r>
            <a:r>
              <a:rPr lang="en-US" sz="2800" dirty="0" err="1" smtClean="0"/>
              <a:t>akan</a:t>
            </a:r>
            <a:r>
              <a:rPr lang="en-US" sz="2800" dirty="0" smtClean="0"/>
              <a:t> </a:t>
            </a:r>
            <a:r>
              <a:rPr lang="en-US" sz="2800" dirty="0" err="1" smtClean="0"/>
              <a:t>menyebabkan</a:t>
            </a:r>
            <a:r>
              <a:rPr lang="en-US" sz="2800" dirty="0" smtClean="0"/>
              <a:t> </a:t>
            </a:r>
            <a:r>
              <a:rPr lang="en-US" sz="2800" dirty="0" err="1" smtClean="0"/>
              <a:t>penurunan</a:t>
            </a:r>
            <a:r>
              <a:rPr lang="en-US" sz="2800" dirty="0" smtClean="0"/>
              <a:t> Y </a:t>
            </a:r>
            <a:r>
              <a:rPr lang="en-US" sz="2800" dirty="0" err="1" smtClean="0"/>
              <a:t>sebesar</a:t>
            </a:r>
            <a:r>
              <a:rPr lang="en-US" sz="2800" dirty="0" smtClean="0"/>
              <a:t> -1,092 </a:t>
            </a:r>
            <a:r>
              <a:rPr lang="en-US" sz="2800" dirty="0" err="1" smtClean="0"/>
              <a:t>satuan</a:t>
            </a:r>
            <a:r>
              <a:rPr lang="en-US" sz="2800" dirty="0" smtClean="0"/>
              <a:t>.</a:t>
            </a:r>
          </a:p>
          <a:p>
            <a:pPr marL="977900" indent="-977900" eaLnBrk="1" hangingPunct="1">
              <a:lnSpc>
                <a:spcPct val="80000"/>
              </a:lnSpc>
              <a:buFont typeface="Wingdings" pitchFamily="2" charset="2"/>
              <a:buNone/>
            </a:pPr>
            <a:r>
              <a:rPr lang="en-US" sz="2800" dirty="0" smtClean="0"/>
              <a:t>b2  =1,961, </a:t>
            </a:r>
            <a:r>
              <a:rPr lang="en-US" sz="2800" dirty="0" err="1" smtClean="0"/>
              <a:t>Artinya</a:t>
            </a:r>
            <a:r>
              <a:rPr lang="en-US" sz="2800" dirty="0" smtClean="0"/>
              <a:t> </a:t>
            </a:r>
            <a:r>
              <a:rPr lang="en-US" sz="2800" dirty="0" err="1" smtClean="0"/>
              <a:t>jika</a:t>
            </a:r>
            <a:r>
              <a:rPr lang="en-US" sz="2800" dirty="0" smtClean="0"/>
              <a:t> </a:t>
            </a:r>
            <a:r>
              <a:rPr lang="en-US" sz="2800" dirty="0" err="1" smtClean="0"/>
              <a:t>harga</a:t>
            </a:r>
            <a:r>
              <a:rPr lang="en-US" sz="2800" dirty="0" smtClean="0"/>
              <a:t> (X</a:t>
            </a:r>
            <a:r>
              <a:rPr lang="en-US" sz="2800" baseline="-25000" dirty="0" smtClean="0"/>
              <a:t>1</a:t>
            </a:r>
            <a:r>
              <a:rPr lang="en-US" sz="2800" dirty="0" smtClean="0"/>
              <a:t>) </a:t>
            </a:r>
            <a:r>
              <a:rPr lang="en-US" sz="2800" dirty="0" err="1" smtClean="0"/>
              <a:t>konstans</a:t>
            </a:r>
            <a:r>
              <a:rPr lang="en-US" sz="2800" dirty="0" smtClean="0"/>
              <a:t>, </a:t>
            </a:r>
            <a:r>
              <a:rPr lang="en-US" sz="2800" dirty="0" err="1" smtClean="0"/>
              <a:t>maka</a:t>
            </a:r>
            <a:r>
              <a:rPr lang="en-US" sz="2800" dirty="0" smtClean="0"/>
              <a:t> </a:t>
            </a:r>
            <a:r>
              <a:rPr lang="en-US" sz="2800" dirty="0" err="1" smtClean="0"/>
              <a:t>kenaikan</a:t>
            </a:r>
            <a:r>
              <a:rPr lang="en-US" sz="2800" dirty="0" smtClean="0"/>
              <a:t> </a:t>
            </a:r>
            <a:r>
              <a:rPr lang="en-US" sz="2800" dirty="0" err="1" smtClean="0"/>
              <a:t>pendapatan</a:t>
            </a:r>
            <a:r>
              <a:rPr lang="en-US" sz="2800" dirty="0" smtClean="0"/>
              <a:t> (X</a:t>
            </a:r>
            <a:r>
              <a:rPr lang="en-US" sz="2800" baseline="-25000" dirty="0" smtClean="0"/>
              <a:t>2</a:t>
            </a:r>
            <a:r>
              <a:rPr lang="en-US" sz="2800" dirty="0" smtClean="0"/>
              <a:t>) </a:t>
            </a:r>
            <a:r>
              <a:rPr lang="en-US" sz="2800" dirty="0" err="1" smtClean="0"/>
              <a:t>akan</a:t>
            </a:r>
            <a:r>
              <a:rPr lang="en-US" sz="2800" dirty="0" smtClean="0"/>
              <a:t> </a:t>
            </a:r>
            <a:r>
              <a:rPr lang="en-US" sz="2800" dirty="0" err="1" smtClean="0"/>
              <a:t>menyebabkan</a:t>
            </a:r>
            <a:r>
              <a:rPr lang="en-US" sz="2800" dirty="0" smtClean="0"/>
              <a:t> </a:t>
            </a:r>
            <a:r>
              <a:rPr lang="en-US" sz="2800" dirty="0" err="1" smtClean="0"/>
              <a:t>kenaikan</a:t>
            </a:r>
            <a:r>
              <a:rPr lang="en-US" sz="2800" dirty="0" smtClean="0"/>
              <a:t> Y </a:t>
            </a:r>
            <a:r>
              <a:rPr lang="en-US" sz="2800" dirty="0" err="1" smtClean="0"/>
              <a:t>sebesar</a:t>
            </a:r>
            <a:r>
              <a:rPr lang="en-US" sz="2800" dirty="0" smtClean="0"/>
              <a:t> 1,961 </a:t>
            </a:r>
            <a:r>
              <a:rPr lang="en-US" sz="2800" dirty="0" err="1" smtClean="0"/>
              <a:t>satuan</a:t>
            </a:r>
            <a:r>
              <a:rPr lang="en-US" sz="2800" dirty="0" smtClean="0"/>
              <a:t>.</a:t>
            </a:r>
          </a:p>
          <a:p>
            <a:pPr marL="977900" indent="-977900" eaLnBrk="1" hangingPunct="1">
              <a:lnSpc>
                <a:spcPct val="80000"/>
              </a:lnSpc>
            </a:pPr>
            <a:endParaRPr lang="en-US" sz="2800" dirty="0" smtClean="0"/>
          </a:p>
        </p:txBody>
      </p:sp>
    </p:spTree>
    <p:extLst>
      <p:ext uri="{BB962C8B-B14F-4D97-AF65-F5344CB8AC3E}">
        <p14:creationId xmlns:p14="http://schemas.microsoft.com/office/powerpoint/2010/main" val="162161039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609600" y="1066800"/>
            <a:ext cx="510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dirty="0" err="1"/>
              <a:t>Koefesien</a:t>
            </a:r>
            <a:r>
              <a:rPr lang="en-US" sz="3200" dirty="0"/>
              <a:t> </a:t>
            </a:r>
            <a:r>
              <a:rPr lang="en-US" sz="3200" dirty="0" err="1"/>
              <a:t>Regresi</a:t>
            </a:r>
            <a:r>
              <a:rPr lang="en-US" sz="3200" dirty="0"/>
              <a:t>:</a:t>
            </a:r>
          </a:p>
          <a:p>
            <a:pPr eaLnBrk="1" hangingPunct="1">
              <a:spcBef>
                <a:spcPct val="50000"/>
              </a:spcBef>
            </a:pPr>
            <a:r>
              <a:rPr lang="en-US" sz="3200" dirty="0"/>
              <a:t>Y = a +b</a:t>
            </a:r>
            <a:r>
              <a:rPr lang="en-US" sz="3200" baseline="-25000" dirty="0"/>
              <a:t>1</a:t>
            </a:r>
            <a:r>
              <a:rPr lang="en-US" sz="3200" dirty="0"/>
              <a:t>X</a:t>
            </a:r>
            <a:r>
              <a:rPr lang="en-US" sz="3200" baseline="-25000" dirty="0"/>
              <a:t>1</a:t>
            </a:r>
            <a:r>
              <a:rPr lang="en-US" sz="3200" dirty="0"/>
              <a:t>+b</a:t>
            </a:r>
            <a:r>
              <a:rPr lang="en-US" sz="3200" baseline="-25000" dirty="0"/>
              <a:t>2</a:t>
            </a:r>
            <a:r>
              <a:rPr lang="en-US" sz="3200" dirty="0"/>
              <a:t>X</a:t>
            </a:r>
            <a:r>
              <a:rPr lang="en-US" sz="3200" baseline="-25000" dirty="0"/>
              <a:t>2</a:t>
            </a:r>
            <a:r>
              <a:rPr lang="en-US" sz="3200" dirty="0"/>
              <a:t>+</a:t>
            </a:r>
            <a:r>
              <a:rPr lang="en-US" sz="3200" dirty="0">
                <a:sym typeface="Symbol" pitchFamily="18" charset="2"/>
              </a:rPr>
              <a:t></a:t>
            </a:r>
          </a:p>
        </p:txBody>
      </p:sp>
      <p:sp>
        <p:nvSpPr>
          <p:cNvPr id="25604" name="Rectangle 10"/>
          <p:cNvSpPr>
            <a:spLocks noChangeArrowheads="1"/>
          </p:cNvSpPr>
          <p:nvPr/>
        </p:nvSpPr>
        <p:spPr bwMode="auto">
          <a:xfrm>
            <a:off x="683568" y="3573016"/>
            <a:ext cx="61638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t>Y = </a:t>
            </a:r>
            <a:r>
              <a:rPr lang="en-US" sz="3600" dirty="0" smtClean="0"/>
              <a:t>2,55</a:t>
            </a:r>
            <a:r>
              <a:rPr lang="id-ID" sz="3600" dirty="0" smtClean="0"/>
              <a:t>3</a:t>
            </a:r>
            <a:r>
              <a:rPr lang="en-US" sz="3600" dirty="0" smtClean="0"/>
              <a:t> </a:t>
            </a:r>
            <a:r>
              <a:rPr lang="en-US" sz="3600" dirty="0"/>
              <a:t>-1,0921X</a:t>
            </a:r>
            <a:r>
              <a:rPr lang="en-US" sz="3600" baseline="-25000" dirty="0"/>
              <a:t>1</a:t>
            </a:r>
            <a:r>
              <a:rPr lang="en-US" sz="3600" dirty="0"/>
              <a:t>+1,9608X</a:t>
            </a:r>
            <a:r>
              <a:rPr lang="en-US" sz="3600" baseline="-25000" dirty="0"/>
              <a:t>2</a:t>
            </a:r>
            <a:r>
              <a:rPr lang="en-US" sz="3600" dirty="0"/>
              <a:t>+</a:t>
            </a:r>
            <a:r>
              <a:rPr lang="en-US" sz="3600" dirty="0">
                <a:sym typeface="Symbol" pitchFamily="18" charset="2"/>
              </a:rPr>
              <a:t></a:t>
            </a:r>
          </a:p>
        </p:txBody>
      </p:sp>
    </p:spTree>
    <p:extLst>
      <p:ext uri="{BB962C8B-B14F-4D97-AF65-F5344CB8AC3E}">
        <p14:creationId xmlns:p14="http://schemas.microsoft.com/office/powerpoint/2010/main" val="27606490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990600"/>
            <a:ext cx="7467600" cy="762000"/>
          </a:xfrm>
        </p:spPr>
        <p:txBody>
          <a:bodyPr/>
          <a:lstStyle/>
          <a:p>
            <a:pPr eaLnBrk="1" hangingPunct="1"/>
            <a:r>
              <a:rPr lang="en-US" smtClean="0"/>
              <a:t>Koefesien Determinasi</a:t>
            </a:r>
          </a:p>
        </p:txBody>
      </p:sp>
      <p:sp>
        <p:nvSpPr>
          <p:cNvPr id="35843" name="Rectangle 3"/>
          <p:cNvSpPr>
            <a:spLocks noGrp="1" noChangeArrowheads="1"/>
          </p:cNvSpPr>
          <p:nvPr>
            <p:ph idx="1"/>
          </p:nvPr>
        </p:nvSpPr>
        <p:spPr/>
        <p:txBody>
          <a:bodyPr/>
          <a:lstStyle/>
          <a:p>
            <a:pPr eaLnBrk="1" hangingPunct="1">
              <a:buFont typeface="Wingdings" pitchFamily="2" charset="2"/>
              <a:buNone/>
            </a:pPr>
            <a:r>
              <a:rPr lang="en-US" smtClean="0"/>
              <a:t>Koefesien determinasi:</a:t>
            </a:r>
          </a:p>
        </p:txBody>
      </p:sp>
      <p:sp>
        <p:nvSpPr>
          <p:cNvPr id="3584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p>
        </p:txBody>
      </p:sp>
      <p:graphicFrame>
        <p:nvGraphicFramePr>
          <p:cNvPr id="35844" name="Object 4"/>
          <p:cNvGraphicFramePr>
            <a:graphicFrameLocks noChangeAspect="1"/>
          </p:cNvGraphicFramePr>
          <p:nvPr/>
        </p:nvGraphicFramePr>
        <p:xfrm>
          <a:off x="762000" y="2741613"/>
          <a:ext cx="2165350" cy="839787"/>
        </p:xfrm>
        <a:graphic>
          <a:graphicData uri="http://schemas.openxmlformats.org/presentationml/2006/ole">
            <mc:AlternateContent xmlns:mc="http://schemas.openxmlformats.org/markup-compatibility/2006">
              <mc:Choice xmlns:v="urn:schemas-microsoft-com:vml" Requires="v">
                <p:oleObj spid="_x0000_s17686" name="Equation" r:id="rId4" imgW="1269720" imgH="495000" progId="Equation.3">
                  <p:embed/>
                </p:oleObj>
              </mc:Choice>
              <mc:Fallback>
                <p:oleObj name="Equation" r:id="rId4" imgW="1269720" imgH="495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741613"/>
                        <a:ext cx="2165350" cy="83978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7"/>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p>
        </p:txBody>
      </p:sp>
      <p:graphicFrame>
        <p:nvGraphicFramePr>
          <p:cNvPr id="35846" name="Object 6"/>
          <p:cNvGraphicFramePr>
            <a:graphicFrameLocks noChangeAspect="1"/>
          </p:cNvGraphicFramePr>
          <p:nvPr/>
        </p:nvGraphicFramePr>
        <p:xfrm>
          <a:off x="3694113" y="2590800"/>
          <a:ext cx="2974975" cy="833438"/>
        </p:xfrm>
        <a:graphic>
          <a:graphicData uri="http://schemas.openxmlformats.org/presentationml/2006/ole">
            <mc:AlternateContent xmlns:mc="http://schemas.openxmlformats.org/markup-compatibility/2006">
              <mc:Choice xmlns:v="urn:schemas-microsoft-com:vml" Requires="v">
                <p:oleObj spid="_x0000_s17687" name="Equation" r:id="rId6" imgW="1498320" imgH="419040" progId="Equation.3">
                  <p:embed/>
                </p:oleObj>
              </mc:Choice>
              <mc:Fallback>
                <p:oleObj name="Equation" r:id="rId6" imgW="149832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4113" y="2590800"/>
                        <a:ext cx="2974975"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Text Box 8"/>
          <p:cNvSpPr txBox="1">
            <a:spLocks noChangeArrowheads="1"/>
          </p:cNvSpPr>
          <p:nvPr/>
        </p:nvSpPr>
        <p:spPr bwMode="auto">
          <a:xfrm>
            <a:off x="609600" y="3733800"/>
            <a:ext cx="80772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pitchFamily="34" charset="0"/>
              </a:rPr>
              <a:t>Koefesien Determinasi Disesuaikan (adjusted)</a:t>
            </a:r>
          </a:p>
          <a:p>
            <a:pPr eaLnBrk="1" hangingPunct="1">
              <a:spcBef>
                <a:spcPct val="50000"/>
              </a:spcBef>
            </a:pPr>
            <a:endParaRPr lang="en-US" sz="1800">
              <a:latin typeface="Arial" pitchFamily="34" charset="0"/>
            </a:endParaRPr>
          </a:p>
          <a:p>
            <a:pPr eaLnBrk="1" hangingPunct="1">
              <a:spcBef>
                <a:spcPct val="50000"/>
              </a:spcBef>
            </a:pPr>
            <a:endParaRPr lang="en-US" sz="1800">
              <a:latin typeface="Arial" pitchFamily="34" charset="0"/>
            </a:endParaRPr>
          </a:p>
          <a:p>
            <a:pPr eaLnBrk="1" hangingPunct="1">
              <a:spcBef>
                <a:spcPct val="50000"/>
              </a:spcBef>
            </a:pPr>
            <a:endParaRPr lang="en-US" sz="1800">
              <a:latin typeface="Arial" pitchFamily="34" charset="0"/>
            </a:endParaRPr>
          </a:p>
          <a:p>
            <a:pPr eaLnBrk="1" hangingPunct="1">
              <a:spcBef>
                <a:spcPct val="50000"/>
              </a:spcBef>
            </a:pPr>
            <a:endParaRPr lang="en-US" sz="1800">
              <a:latin typeface="Arial" pitchFamily="34" charset="0"/>
            </a:endParaRPr>
          </a:p>
          <a:p>
            <a:pPr eaLnBrk="1" hangingPunct="1">
              <a:spcBef>
                <a:spcPct val="50000"/>
              </a:spcBef>
            </a:pPr>
            <a:endParaRPr lang="en-US" sz="1800">
              <a:latin typeface="Arial" pitchFamily="34" charset="0"/>
            </a:endParaRPr>
          </a:p>
        </p:txBody>
      </p:sp>
      <p:sp>
        <p:nvSpPr>
          <p:cNvPr id="3083"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p>
        </p:txBody>
      </p:sp>
      <p:graphicFrame>
        <p:nvGraphicFramePr>
          <p:cNvPr id="3076" name="Object 9"/>
          <p:cNvGraphicFramePr>
            <a:graphicFrameLocks noChangeAspect="1"/>
          </p:cNvGraphicFramePr>
          <p:nvPr>
            <p:extLst>
              <p:ext uri="{D42A27DB-BD31-4B8C-83A1-F6EECF244321}">
                <p14:modId xmlns:p14="http://schemas.microsoft.com/office/powerpoint/2010/main" val="2842533159"/>
              </p:ext>
            </p:extLst>
          </p:nvPr>
        </p:nvGraphicFramePr>
        <p:xfrm>
          <a:off x="769938" y="4419600"/>
          <a:ext cx="2495550" cy="762000"/>
        </p:xfrm>
        <a:graphic>
          <a:graphicData uri="http://schemas.openxmlformats.org/presentationml/2006/ole">
            <mc:AlternateContent xmlns:mc="http://schemas.openxmlformats.org/markup-compatibility/2006">
              <mc:Choice xmlns:v="urn:schemas-microsoft-com:vml" Requires="v">
                <p:oleObj spid="_x0000_s17688" name="Equation" r:id="rId8" imgW="1295280" imgH="419040" progId="Equation.3">
                  <p:embed/>
                </p:oleObj>
              </mc:Choice>
              <mc:Fallback>
                <p:oleObj name="Equation" r:id="rId8" imgW="1295280" imgH="419040" progId="Equation.3">
                  <p:embed/>
                  <p:pic>
                    <p:nvPicPr>
                      <p:cNvPr id="0" name=""/>
                      <p:cNvPicPr>
                        <a:picLocks noChangeAspect="1" noChangeArrowheads="1"/>
                      </p:cNvPicPr>
                      <p:nvPr/>
                    </p:nvPicPr>
                    <p:blipFill>
                      <a:blip r:embed="rId9"/>
                      <a:srcRect/>
                      <a:stretch>
                        <a:fillRect/>
                      </a:stretch>
                    </p:blipFill>
                    <p:spPr bwMode="auto">
                      <a:xfrm>
                        <a:off x="769938" y="4419600"/>
                        <a:ext cx="2495550" cy="762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Rectangle 12"/>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p>
        </p:txBody>
      </p:sp>
      <p:graphicFrame>
        <p:nvGraphicFramePr>
          <p:cNvPr id="3077" name="Object 11"/>
          <p:cNvGraphicFramePr>
            <a:graphicFrameLocks noChangeAspect="1"/>
          </p:cNvGraphicFramePr>
          <p:nvPr/>
        </p:nvGraphicFramePr>
        <p:xfrm>
          <a:off x="4006850" y="4419600"/>
          <a:ext cx="3570288" cy="746125"/>
        </p:xfrm>
        <a:graphic>
          <a:graphicData uri="http://schemas.openxmlformats.org/presentationml/2006/ole">
            <mc:AlternateContent xmlns:mc="http://schemas.openxmlformats.org/markup-compatibility/2006">
              <mc:Choice xmlns:v="urn:schemas-microsoft-com:vml" Requires="v">
                <p:oleObj spid="_x0000_s17689" name="Equation" r:id="rId10" imgW="2095200" imgH="393480" progId="Equation.3">
                  <p:embed/>
                </p:oleObj>
              </mc:Choice>
              <mc:Fallback>
                <p:oleObj name="Equation" r:id="rId10" imgW="209520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6850" y="4419600"/>
                        <a:ext cx="3570288"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2925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35845"/>
                                        </p:tgtEl>
                                        <p:attrNameLst>
                                          <p:attrName>style.visibility</p:attrName>
                                        </p:attrNameLst>
                                      </p:cBhvr>
                                      <p:to>
                                        <p:strVal val="visible"/>
                                      </p:to>
                                    </p:set>
                                    <p:anim calcmode="lin" valueType="num">
                                      <p:cBhvr additive="base">
                                        <p:cTn id="19" dur="500" fill="hold"/>
                                        <p:tgtEl>
                                          <p:spTgt spid="35845"/>
                                        </p:tgtEl>
                                        <p:attrNameLst>
                                          <p:attrName>ppt_x</p:attrName>
                                        </p:attrNameLst>
                                      </p:cBhvr>
                                      <p:tavLst>
                                        <p:tav tm="0">
                                          <p:val>
                                            <p:strVal val="0-#ppt_w/2"/>
                                          </p:val>
                                        </p:tav>
                                        <p:tav tm="100000">
                                          <p:val>
                                            <p:strVal val="#ppt_x"/>
                                          </p:val>
                                        </p:tav>
                                      </p:tavLst>
                                    </p:anim>
                                    <p:anim calcmode="lin" valueType="num">
                                      <p:cBhvr additive="base">
                                        <p:cTn id="20"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5844"/>
                                        </p:tgtEl>
                                        <p:attrNameLst>
                                          <p:attrName>style.visibility</p:attrName>
                                        </p:attrNameLst>
                                      </p:cBhvr>
                                      <p:to>
                                        <p:strVal val="visible"/>
                                      </p:to>
                                    </p:set>
                                    <p:anim calcmode="lin" valueType="num">
                                      <p:cBhvr additive="base">
                                        <p:cTn id="25" dur="500" fill="hold"/>
                                        <p:tgtEl>
                                          <p:spTgt spid="35844"/>
                                        </p:tgtEl>
                                        <p:attrNameLst>
                                          <p:attrName>ppt_x</p:attrName>
                                        </p:attrNameLst>
                                      </p:cBhvr>
                                      <p:tavLst>
                                        <p:tav tm="0">
                                          <p:val>
                                            <p:strVal val="0-#ppt_w/2"/>
                                          </p:val>
                                        </p:tav>
                                        <p:tav tm="100000">
                                          <p:val>
                                            <p:strVal val="#ppt_x"/>
                                          </p:val>
                                        </p:tav>
                                      </p:tavLst>
                                    </p:anim>
                                    <p:anim calcmode="lin" valueType="num">
                                      <p:cBhvr additive="base">
                                        <p:cTn id="26"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35847"/>
                                        </p:tgtEl>
                                        <p:attrNameLst>
                                          <p:attrName>style.visibility</p:attrName>
                                        </p:attrNameLst>
                                      </p:cBhvr>
                                      <p:to>
                                        <p:strVal val="visible"/>
                                      </p:to>
                                    </p:set>
                                    <p:anim calcmode="lin" valueType="num">
                                      <p:cBhvr additive="base">
                                        <p:cTn id="31" dur="500" fill="hold"/>
                                        <p:tgtEl>
                                          <p:spTgt spid="35847"/>
                                        </p:tgtEl>
                                        <p:attrNameLst>
                                          <p:attrName>ppt_x</p:attrName>
                                        </p:attrNameLst>
                                      </p:cBhvr>
                                      <p:tavLst>
                                        <p:tav tm="0">
                                          <p:val>
                                            <p:strVal val="0-#ppt_w/2"/>
                                          </p:val>
                                        </p:tav>
                                        <p:tav tm="100000">
                                          <p:val>
                                            <p:strVal val="#ppt_x"/>
                                          </p:val>
                                        </p:tav>
                                      </p:tavLst>
                                    </p:anim>
                                    <p:anim calcmode="lin" valueType="num">
                                      <p:cBhvr additive="base">
                                        <p:cTn id="32"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5846"/>
                                        </p:tgtEl>
                                        <p:attrNameLst>
                                          <p:attrName>style.visibility</p:attrName>
                                        </p:attrNameLst>
                                      </p:cBhvr>
                                      <p:to>
                                        <p:strVal val="visible"/>
                                      </p:to>
                                    </p:set>
                                    <p:anim calcmode="lin" valueType="num">
                                      <p:cBhvr additive="base">
                                        <p:cTn id="37" dur="500" fill="hold"/>
                                        <p:tgtEl>
                                          <p:spTgt spid="35846"/>
                                        </p:tgtEl>
                                        <p:attrNameLst>
                                          <p:attrName>ppt_x</p:attrName>
                                        </p:attrNameLst>
                                      </p:cBhvr>
                                      <p:tavLst>
                                        <p:tav tm="0">
                                          <p:val>
                                            <p:strVal val="0-#ppt_w/2"/>
                                          </p:val>
                                        </p:tav>
                                        <p:tav tm="100000">
                                          <p:val>
                                            <p:strVal val="#ppt_x"/>
                                          </p:val>
                                        </p:tav>
                                      </p:tavLst>
                                    </p:anim>
                                    <p:anim calcmode="lin" valueType="num">
                                      <p:cBhvr additive="base">
                                        <p:cTn id="38"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P spid="35845" grpId="0" animBg="1"/>
      <p:bldP spid="358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6"/>
          <p:cNvSpPr>
            <a:spLocks noChangeArrowheads="1"/>
          </p:cNvSpPr>
          <p:nvPr/>
        </p:nvSpPr>
        <p:spPr bwMode="auto">
          <a:xfrm>
            <a:off x="5410200" y="3962400"/>
            <a:ext cx="533400" cy="533400"/>
          </a:xfrm>
          <a:prstGeom prst="ellipse">
            <a:avLst/>
          </a:prstGeom>
          <a:solidFill>
            <a:schemeClr val="accent1"/>
          </a:solidFill>
          <a:ln w="9525" algn="ctr">
            <a:solidFill>
              <a:schemeClr val="tx1"/>
            </a:solidFill>
            <a:round/>
            <a:headEnd/>
            <a:tailEnd/>
          </a:ln>
        </p:spPr>
        <p:txBody>
          <a:bodyPr/>
          <a:lstStyle/>
          <a:p>
            <a:endParaRPr lang="id-ID"/>
          </a:p>
        </p:txBody>
      </p:sp>
      <p:sp>
        <p:nvSpPr>
          <p:cNvPr id="12291" name="Oval 5"/>
          <p:cNvSpPr>
            <a:spLocks noChangeArrowheads="1"/>
          </p:cNvSpPr>
          <p:nvPr/>
        </p:nvSpPr>
        <p:spPr bwMode="auto">
          <a:xfrm>
            <a:off x="3810000" y="3962400"/>
            <a:ext cx="533400" cy="533400"/>
          </a:xfrm>
          <a:prstGeom prst="ellipse">
            <a:avLst/>
          </a:prstGeom>
          <a:solidFill>
            <a:schemeClr val="accent1"/>
          </a:solidFill>
          <a:ln w="9525" algn="ctr">
            <a:solidFill>
              <a:schemeClr val="tx1"/>
            </a:solidFill>
            <a:round/>
            <a:headEnd/>
            <a:tailEnd/>
          </a:ln>
        </p:spPr>
        <p:txBody>
          <a:bodyPr/>
          <a:lstStyle/>
          <a:p>
            <a:endParaRPr lang="id-ID"/>
          </a:p>
        </p:txBody>
      </p:sp>
      <p:sp>
        <p:nvSpPr>
          <p:cNvPr id="12292" name="Rectangle 2"/>
          <p:cNvSpPr>
            <a:spLocks noGrp="1" noChangeArrowheads="1"/>
          </p:cNvSpPr>
          <p:nvPr>
            <p:ph type="title"/>
          </p:nvPr>
        </p:nvSpPr>
        <p:spPr>
          <a:xfrm>
            <a:off x="762000" y="838200"/>
            <a:ext cx="7696200" cy="685800"/>
          </a:xfrm>
        </p:spPr>
        <p:txBody>
          <a:bodyPr>
            <a:normAutofit fontScale="90000"/>
          </a:bodyPr>
          <a:lstStyle/>
          <a:p>
            <a:pPr algn="ctr" eaLnBrk="1" hangingPunct="1"/>
            <a:r>
              <a:rPr lang="en-US" smtClean="0"/>
              <a:t>2. Coding</a:t>
            </a:r>
          </a:p>
        </p:txBody>
      </p:sp>
      <p:sp>
        <p:nvSpPr>
          <p:cNvPr id="12293" name="Rectangle 3"/>
          <p:cNvSpPr>
            <a:spLocks noGrp="1" noChangeArrowheads="1"/>
          </p:cNvSpPr>
          <p:nvPr>
            <p:ph type="body" idx="1"/>
          </p:nvPr>
        </p:nvSpPr>
        <p:spPr>
          <a:xfrm>
            <a:off x="914400" y="1828800"/>
            <a:ext cx="7696200" cy="4038600"/>
          </a:xfrm>
        </p:spPr>
        <p:txBody>
          <a:bodyPr/>
          <a:lstStyle/>
          <a:p>
            <a:pPr eaLnBrk="1" hangingPunct="1"/>
            <a:r>
              <a:rPr lang="en-US" smtClean="0"/>
              <a:t>Aktivitas pemberian angka pada alternatif jawaban dari setiap pertanyaan yang diajukan. </a:t>
            </a:r>
          </a:p>
          <a:p>
            <a:pPr eaLnBrk="1" hangingPunct="1"/>
            <a:r>
              <a:rPr lang="en-US" smtClean="0"/>
              <a:t>Contoh : </a:t>
            </a:r>
          </a:p>
          <a:p>
            <a:pPr eaLnBrk="1" hangingPunct="1">
              <a:buFont typeface="Wingdings" pitchFamily="2" charset="2"/>
              <a:buNone/>
            </a:pPr>
            <a:r>
              <a:rPr lang="en-US" smtClean="0"/>
              <a:t>	Jenis kelamin: 1. Pria    2. Wanita</a:t>
            </a:r>
          </a:p>
        </p:txBody>
      </p:sp>
      <p:cxnSp>
        <p:nvCxnSpPr>
          <p:cNvPr id="12294" name="Straight Arrow Connector 8"/>
          <p:cNvCxnSpPr>
            <a:cxnSpLocks noChangeShapeType="1"/>
          </p:cNvCxnSpPr>
          <p:nvPr/>
        </p:nvCxnSpPr>
        <p:spPr bwMode="auto">
          <a:xfrm rot="16200000" flipH="1">
            <a:off x="4114800" y="4495800"/>
            <a:ext cx="9906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295" name="Straight Arrow Connector 10"/>
          <p:cNvCxnSpPr>
            <a:cxnSpLocks noChangeShapeType="1"/>
          </p:cNvCxnSpPr>
          <p:nvPr/>
        </p:nvCxnSpPr>
        <p:spPr bwMode="auto">
          <a:xfrm rot="5400000">
            <a:off x="5029200" y="4724400"/>
            <a:ext cx="9144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6" name="Oval 13"/>
          <p:cNvSpPr>
            <a:spLocks noChangeArrowheads="1"/>
          </p:cNvSpPr>
          <p:nvPr/>
        </p:nvSpPr>
        <p:spPr bwMode="auto">
          <a:xfrm>
            <a:off x="4343400" y="5562600"/>
            <a:ext cx="1676400" cy="533400"/>
          </a:xfrm>
          <a:prstGeom prst="ellipse">
            <a:avLst/>
          </a:prstGeom>
          <a:solidFill>
            <a:schemeClr val="accent1"/>
          </a:solidFill>
          <a:ln w="9525" algn="ctr">
            <a:solidFill>
              <a:schemeClr val="tx1"/>
            </a:solidFill>
            <a:round/>
            <a:headEnd/>
            <a:tailEnd/>
          </a:ln>
        </p:spPr>
        <p:txBody>
          <a:bodyPr/>
          <a:lstStyle/>
          <a:p>
            <a:pPr algn="ctr"/>
            <a:r>
              <a:rPr lang="en-US" sz="2000"/>
              <a:t>Coding</a:t>
            </a:r>
          </a:p>
        </p:txBody>
      </p:sp>
    </p:spTree>
    <p:extLst>
      <p:ext uri="{BB962C8B-B14F-4D97-AF65-F5344CB8AC3E}">
        <p14:creationId xmlns:p14="http://schemas.microsoft.com/office/powerpoint/2010/main" val="283334525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7467600" cy="762000"/>
          </a:xfrm>
        </p:spPr>
        <p:txBody>
          <a:bodyPr/>
          <a:lstStyle/>
          <a:p>
            <a:pPr eaLnBrk="1" hangingPunct="1"/>
            <a:r>
              <a:rPr lang="en-US" smtClean="0"/>
              <a:t>Uji t</a:t>
            </a:r>
          </a:p>
        </p:txBody>
      </p:sp>
      <p:graphicFrame>
        <p:nvGraphicFramePr>
          <p:cNvPr id="64514" name="Object 2"/>
          <p:cNvGraphicFramePr>
            <a:graphicFrameLocks noChangeAspect="1"/>
          </p:cNvGraphicFramePr>
          <p:nvPr>
            <p:extLst>
              <p:ext uri="{D42A27DB-BD31-4B8C-83A1-F6EECF244321}">
                <p14:modId xmlns:p14="http://schemas.microsoft.com/office/powerpoint/2010/main" val="1690606942"/>
              </p:ext>
            </p:extLst>
          </p:nvPr>
        </p:nvGraphicFramePr>
        <p:xfrm>
          <a:off x="395536" y="1412776"/>
          <a:ext cx="1473200" cy="852488"/>
        </p:xfrm>
        <a:graphic>
          <a:graphicData uri="http://schemas.openxmlformats.org/presentationml/2006/ole">
            <mc:AlternateContent xmlns:mc="http://schemas.openxmlformats.org/markup-compatibility/2006">
              <mc:Choice xmlns:v="urn:schemas-microsoft-com:vml" Requires="v">
                <p:oleObj spid="_x0000_s20702" name="Equation" r:id="rId4" imgW="723600" imgH="419040" progId="Equation.3">
                  <p:embed/>
                </p:oleObj>
              </mc:Choice>
              <mc:Fallback>
                <p:oleObj name="Equation" r:id="rId4" imgW="723600" imgH="419040" progId="Equation.3">
                  <p:embed/>
                  <p:pic>
                    <p:nvPicPr>
                      <p:cNvPr id="0" name=""/>
                      <p:cNvPicPr>
                        <a:picLocks noChangeAspect="1" noChangeArrowheads="1"/>
                      </p:cNvPicPr>
                      <p:nvPr/>
                    </p:nvPicPr>
                    <p:blipFill>
                      <a:blip r:embed="rId5"/>
                      <a:srcRect/>
                      <a:stretch>
                        <a:fillRect/>
                      </a:stretch>
                    </p:blipFill>
                    <p:spPr bwMode="auto">
                      <a:xfrm>
                        <a:off x="395536" y="1412776"/>
                        <a:ext cx="1473200" cy="85248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5" name="Object 3"/>
          <p:cNvGraphicFramePr>
            <a:graphicFrameLocks noChangeAspect="1"/>
          </p:cNvGraphicFramePr>
          <p:nvPr>
            <p:extLst>
              <p:ext uri="{D42A27DB-BD31-4B8C-83A1-F6EECF244321}">
                <p14:modId xmlns:p14="http://schemas.microsoft.com/office/powerpoint/2010/main" val="3090128042"/>
              </p:ext>
            </p:extLst>
          </p:nvPr>
        </p:nvGraphicFramePr>
        <p:xfrm>
          <a:off x="2411760" y="836712"/>
          <a:ext cx="2716213" cy="1008112"/>
        </p:xfrm>
        <a:graphic>
          <a:graphicData uri="http://schemas.openxmlformats.org/presentationml/2006/ole">
            <mc:AlternateContent xmlns:mc="http://schemas.openxmlformats.org/markup-compatibility/2006">
              <mc:Choice xmlns:v="urn:schemas-microsoft-com:vml" Requires="v">
                <p:oleObj spid="_x0000_s20703" name="Equation" r:id="rId6" imgW="1396800" imgH="660240" progId="Equation.3">
                  <p:embed/>
                </p:oleObj>
              </mc:Choice>
              <mc:Fallback>
                <p:oleObj name="Equation" r:id="rId6" imgW="1396800" imgH="660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836712"/>
                        <a:ext cx="2716213" cy="1008112"/>
                      </a:xfrm>
                      <a:prstGeom prst="rect">
                        <a:avLst/>
                      </a:prstGeom>
                      <a:noFill/>
                      <a:ln>
                        <a:noFill/>
                      </a:ln>
                      <a:effectLst/>
                      <a:extLst/>
                    </p:spPr>
                  </p:pic>
                </p:oleObj>
              </mc:Fallback>
            </mc:AlternateContent>
          </a:graphicData>
        </a:graphic>
      </p:graphicFrame>
      <p:sp>
        <p:nvSpPr>
          <p:cNvPr id="39942" name="Text Box 6"/>
          <p:cNvSpPr txBox="1">
            <a:spLocks noChangeArrowheads="1"/>
          </p:cNvSpPr>
          <p:nvPr/>
        </p:nvSpPr>
        <p:spPr bwMode="auto">
          <a:xfrm>
            <a:off x="467544" y="4005064"/>
            <a:ext cx="79208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indent="-1143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dirty="0" err="1" smtClean="0">
                <a:latin typeface="Arial" pitchFamily="34" charset="0"/>
              </a:rPr>
              <a:t>Pengujian</a:t>
            </a:r>
            <a:r>
              <a:rPr lang="en-US" sz="1800" b="1" dirty="0" smtClean="0">
                <a:latin typeface="Arial" pitchFamily="34" charset="0"/>
              </a:rPr>
              <a:t> </a:t>
            </a:r>
            <a:r>
              <a:rPr lang="en-US" sz="1800" b="1" dirty="0" err="1">
                <a:latin typeface="Arial" pitchFamily="34" charset="0"/>
              </a:rPr>
              <a:t>Hipotesis</a:t>
            </a:r>
            <a:r>
              <a:rPr lang="en-US" sz="1800" b="1" dirty="0">
                <a:latin typeface="Arial" pitchFamily="34" charset="0"/>
              </a:rPr>
              <a:t> 1:</a:t>
            </a:r>
          </a:p>
          <a:p>
            <a:pPr eaLnBrk="1" hangingPunct="1">
              <a:spcBef>
                <a:spcPct val="50000"/>
              </a:spcBef>
              <a:buFontTx/>
              <a:buChar char="•"/>
            </a:pPr>
            <a:r>
              <a:rPr lang="en-US" sz="1800" dirty="0" err="1"/>
              <a:t>thitung</a:t>
            </a:r>
            <a:r>
              <a:rPr lang="en-US" sz="1800" dirty="0"/>
              <a:t> X1 (-4,029) &lt; </a:t>
            </a:r>
            <a:r>
              <a:rPr lang="en-US" sz="1800" dirty="0" err="1"/>
              <a:t>dari</a:t>
            </a:r>
            <a:r>
              <a:rPr lang="en-US" sz="1800" dirty="0"/>
              <a:t> - </a:t>
            </a:r>
            <a:r>
              <a:rPr lang="en-US" sz="1800" dirty="0" err="1"/>
              <a:t>ttabel</a:t>
            </a:r>
            <a:r>
              <a:rPr lang="en-US" sz="1800" dirty="0"/>
              <a:t> </a:t>
            </a:r>
            <a:r>
              <a:rPr lang="en-US" sz="1800" dirty="0" smtClean="0"/>
              <a:t>(</a:t>
            </a:r>
            <a:r>
              <a:rPr lang="id-ID" sz="1800" dirty="0" smtClean="0"/>
              <a:t>1,860</a:t>
            </a:r>
            <a:r>
              <a:rPr lang="en-US" sz="1800" dirty="0" smtClean="0"/>
              <a:t>), </a:t>
            </a:r>
            <a:r>
              <a:rPr lang="en-US" sz="1800" dirty="0" err="1"/>
              <a:t>maka</a:t>
            </a:r>
            <a:r>
              <a:rPr lang="en-US" sz="1800" dirty="0"/>
              <a:t> Ha </a:t>
            </a:r>
            <a:r>
              <a:rPr lang="en-US" sz="1800" dirty="0" err="1"/>
              <a:t>diterima</a:t>
            </a:r>
            <a:r>
              <a:rPr lang="en-US" sz="1800" dirty="0"/>
              <a:t>, </a:t>
            </a:r>
            <a:r>
              <a:rPr lang="en-US" sz="1800" b="1" i="1" dirty="0" err="1"/>
              <a:t>Terdapat</a:t>
            </a:r>
            <a:r>
              <a:rPr lang="en-US" sz="1800" b="1" i="1" dirty="0"/>
              <a:t> </a:t>
            </a:r>
            <a:r>
              <a:rPr lang="en-US" sz="1800" b="1" i="1" dirty="0" err="1"/>
              <a:t>pengaruh</a:t>
            </a:r>
            <a:r>
              <a:rPr lang="en-US" sz="1800" b="1" i="1" dirty="0"/>
              <a:t> </a:t>
            </a:r>
            <a:r>
              <a:rPr lang="en-US" sz="1800" b="1" i="1" dirty="0" err="1"/>
              <a:t>negatif</a:t>
            </a:r>
            <a:r>
              <a:rPr lang="en-US" sz="1800" b="1" i="1" dirty="0"/>
              <a:t> </a:t>
            </a:r>
            <a:r>
              <a:rPr lang="en-US" sz="1800" b="1" i="1" dirty="0" err="1"/>
              <a:t>harga</a:t>
            </a:r>
            <a:r>
              <a:rPr lang="en-US" sz="1800" b="1" i="1" dirty="0"/>
              <a:t> </a:t>
            </a:r>
            <a:r>
              <a:rPr lang="en-US" sz="1800" b="1" i="1" dirty="0" err="1"/>
              <a:t>terhadap</a:t>
            </a:r>
            <a:r>
              <a:rPr lang="en-US" sz="1800" b="1" i="1" dirty="0"/>
              <a:t> </a:t>
            </a:r>
            <a:r>
              <a:rPr lang="en-US" sz="1800" b="1" i="1" dirty="0" err="1"/>
              <a:t>konsumsi</a:t>
            </a:r>
            <a:r>
              <a:rPr lang="en-US" sz="1800" b="1" i="1" dirty="0"/>
              <a:t> </a:t>
            </a:r>
            <a:r>
              <a:rPr lang="en-US" sz="1800" b="1" i="1" dirty="0" err="1"/>
              <a:t>buah</a:t>
            </a:r>
            <a:r>
              <a:rPr lang="en-US" sz="1800" b="1" i="1" dirty="0"/>
              <a:t> Duren. </a:t>
            </a:r>
            <a:r>
              <a:rPr lang="id-ID" sz="1800" b="1" i="1" dirty="0" smtClean="0"/>
              <a:t> Uji 1 phk</a:t>
            </a:r>
            <a:endParaRPr lang="en-US" sz="1800" b="1" i="1" dirty="0"/>
          </a:p>
          <a:p>
            <a:pPr eaLnBrk="1" hangingPunct="1">
              <a:spcBef>
                <a:spcPct val="50000"/>
              </a:spcBef>
            </a:pPr>
            <a:r>
              <a:rPr lang="en-US" sz="1800" b="1" dirty="0" err="1">
                <a:latin typeface="Arial" pitchFamily="34" charset="0"/>
              </a:rPr>
              <a:t>Pengujian</a:t>
            </a:r>
            <a:r>
              <a:rPr lang="en-US" sz="1800" b="1" dirty="0">
                <a:latin typeface="Arial" pitchFamily="34" charset="0"/>
              </a:rPr>
              <a:t> </a:t>
            </a:r>
            <a:r>
              <a:rPr lang="en-US" sz="1800" b="1" dirty="0" err="1">
                <a:latin typeface="Arial" pitchFamily="34" charset="0"/>
              </a:rPr>
              <a:t>Hipotesis</a:t>
            </a:r>
            <a:r>
              <a:rPr lang="en-US" sz="1800" b="1" dirty="0">
                <a:latin typeface="Arial" pitchFamily="34" charset="0"/>
              </a:rPr>
              <a:t> 2:</a:t>
            </a:r>
          </a:p>
          <a:p>
            <a:pPr eaLnBrk="1" hangingPunct="1"/>
            <a:r>
              <a:rPr lang="en-US" sz="1800" dirty="0" err="1"/>
              <a:t>thitung</a:t>
            </a:r>
            <a:r>
              <a:rPr lang="en-US" sz="1800" dirty="0"/>
              <a:t> </a:t>
            </a:r>
            <a:r>
              <a:rPr lang="en-US" sz="1800" dirty="0" smtClean="0"/>
              <a:t>X</a:t>
            </a:r>
            <a:r>
              <a:rPr lang="id-ID" sz="1800" dirty="0" smtClean="0"/>
              <a:t>2</a:t>
            </a:r>
            <a:r>
              <a:rPr lang="en-US" sz="1800" dirty="0" smtClean="0"/>
              <a:t> </a:t>
            </a:r>
            <a:r>
              <a:rPr lang="en-US" sz="1800" dirty="0"/>
              <a:t>(6,490) &gt; </a:t>
            </a:r>
            <a:r>
              <a:rPr lang="en-US" sz="1800" dirty="0" err="1"/>
              <a:t>dari</a:t>
            </a:r>
            <a:r>
              <a:rPr lang="en-US" sz="1800" dirty="0"/>
              <a:t>  t </a:t>
            </a:r>
            <a:r>
              <a:rPr lang="en-US" sz="1800" dirty="0" err="1"/>
              <a:t>tabel</a:t>
            </a:r>
            <a:r>
              <a:rPr lang="en-US" sz="1800" dirty="0"/>
              <a:t> </a:t>
            </a:r>
            <a:r>
              <a:rPr lang="en-US" sz="1800" dirty="0" smtClean="0"/>
              <a:t>(</a:t>
            </a:r>
            <a:r>
              <a:rPr lang="id-ID" sz="1800" dirty="0" smtClean="0"/>
              <a:t>1,860</a:t>
            </a:r>
            <a:r>
              <a:rPr lang="en-US" sz="1800" dirty="0" smtClean="0"/>
              <a:t>), </a:t>
            </a:r>
            <a:r>
              <a:rPr lang="en-US" sz="1800" dirty="0" err="1"/>
              <a:t>maka</a:t>
            </a:r>
            <a:r>
              <a:rPr lang="en-US" sz="1800" dirty="0"/>
              <a:t> Ha </a:t>
            </a:r>
            <a:r>
              <a:rPr lang="en-US" sz="1800" dirty="0" err="1"/>
              <a:t>diterima</a:t>
            </a:r>
            <a:r>
              <a:rPr lang="en-US" sz="1800" dirty="0"/>
              <a:t>, </a:t>
            </a:r>
            <a:r>
              <a:rPr lang="en-US" sz="1800" b="1" i="1" dirty="0" err="1"/>
              <a:t>Terdapat</a:t>
            </a:r>
            <a:r>
              <a:rPr lang="en-US" sz="1800" b="1" i="1" dirty="0"/>
              <a:t> </a:t>
            </a:r>
            <a:r>
              <a:rPr lang="en-US" sz="1800" b="1" i="1" dirty="0" err="1"/>
              <a:t>pengaruh</a:t>
            </a:r>
            <a:r>
              <a:rPr lang="en-US" sz="1800" b="1" i="1" dirty="0"/>
              <a:t> </a:t>
            </a:r>
            <a:r>
              <a:rPr lang="en-US" sz="1800" b="1" i="1" dirty="0" err="1"/>
              <a:t>positif</a:t>
            </a:r>
            <a:r>
              <a:rPr lang="en-US" sz="1800" b="1" i="1" dirty="0"/>
              <a:t> </a:t>
            </a:r>
            <a:r>
              <a:rPr lang="en-US" sz="1800" b="1" i="1" dirty="0" err="1"/>
              <a:t>pendapatan</a:t>
            </a:r>
            <a:r>
              <a:rPr lang="en-US" sz="1800" b="1" i="1" dirty="0"/>
              <a:t>  </a:t>
            </a:r>
            <a:r>
              <a:rPr lang="en-US" sz="1800" b="1" i="1" dirty="0" err="1"/>
              <a:t>terhadap</a:t>
            </a:r>
            <a:r>
              <a:rPr lang="en-US" sz="1800" b="1" i="1" dirty="0"/>
              <a:t> </a:t>
            </a:r>
            <a:r>
              <a:rPr lang="en-US" sz="1800" b="1" i="1" dirty="0" err="1"/>
              <a:t>konsumsi</a:t>
            </a:r>
            <a:r>
              <a:rPr lang="en-US" sz="1800" b="1" i="1" dirty="0"/>
              <a:t> </a:t>
            </a:r>
            <a:r>
              <a:rPr lang="en-US" sz="1800" b="1" i="1" dirty="0" err="1"/>
              <a:t>buah</a:t>
            </a:r>
            <a:r>
              <a:rPr lang="en-US" sz="1800" b="1" i="1" dirty="0"/>
              <a:t> Duren</a:t>
            </a:r>
            <a:r>
              <a:rPr lang="en-US" sz="1800" b="1" i="1" dirty="0" smtClean="0"/>
              <a:t>.</a:t>
            </a:r>
            <a:r>
              <a:rPr lang="id-ID" sz="1800" b="1" i="1" dirty="0"/>
              <a:t> Uji 1 phk</a:t>
            </a:r>
            <a:endParaRPr lang="id-ID" sz="1800" b="1" i="1" dirty="0" smtClean="0"/>
          </a:p>
          <a:p>
            <a:pPr eaLnBrk="1" hangingPunct="1"/>
            <a:endParaRPr lang="id-ID" sz="1800" b="1" i="1" dirty="0"/>
          </a:p>
          <a:p>
            <a:pPr eaLnBrk="1" hangingPunct="1"/>
            <a:r>
              <a:rPr lang="id-ID" sz="1800" b="1" i="1" dirty="0" smtClean="0"/>
              <a:t>t tabel df= N – k – 1 = 10 – 1 – 1 = 8</a:t>
            </a:r>
          </a:p>
        </p:txBody>
      </p:sp>
      <p:graphicFrame>
        <p:nvGraphicFramePr>
          <p:cNvPr id="64516" name="Object 4"/>
          <p:cNvGraphicFramePr>
            <a:graphicFrameLocks noChangeAspect="1"/>
          </p:cNvGraphicFramePr>
          <p:nvPr>
            <p:extLst>
              <p:ext uri="{D42A27DB-BD31-4B8C-83A1-F6EECF244321}">
                <p14:modId xmlns:p14="http://schemas.microsoft.com/office/powerpoint/2010/main" val="1247062081"/>
              </p:ext>
            </p:extLst>
          </p:nvPr>
        </p:nvGraphicFramePr>
        <p:xfrm>
          <a:off x="2411760" y="1844824"/>
          <a:ext cx="2667000" cy="765175"/>
        </p:xfrm>
        <a:graphic>
          <a:graphicData uri="http://schemas.openxmlformats.org/presentationml/2006/ole">
            <mc:AlternateContent xmlns:mc="http://schemas.openxmlformats.org/markup-compatibility/2006">
              <mc:Choice xmlns:v="urn:schemas-microsoft-com:vml" Requires="v">
                <p:oleObj spid="_x0000_s20704" name="Equation" r:id="rId8" imgW="1244520" imgH="419040" progId="Equation.3">
                  <p:embed/>
                </p:oleObj>
              </mc:Choice>
              <mc:Fallback>
                <p:oleObj name="Equation" r:id="rId8" imgW="124452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1844824"/>
                        <a:ext cx="2667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90" name="Picture 1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104" y="2564904"/>
            <a:ext cx="2953893" cy="1296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5580112" y="1700808"/>
            <a:ext cx="2735621"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id-ID" sz="2000" b="1" dirty="0" smtClean="0"/>
              <a:t>bj = koef regresi var ind.</a:t>
            </a:r>
            <a:endParaRPr lang="id-ID" sz="2000" b="1" dirty="0"/>
          </a:p>
        </p:txBody>
      </p:sp>
      <p:pic>
        <p:nvPicPr>
          <p:cNvPr id="20599" name="Picture 1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672" y="2996952"/>
            <a:ext cx="23511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11960" y="3140968"/>
            <a:ext cx="599716" cy="369332"/>
          </a:xfrm>
          <a:prstGeom prst="rect">
            <a:avLst/>
          </a:prstGeom>
          <a:noFill/>
        </p:spPr>
        <p:txBody>
          <a:bodyPr wrap="none" rtlCol="0">
            <a:spAutoFit/>
          </a:bodyPr>
          <a:lstStyle/>
          <a:p>
            <a:r>
              <a:rPr lang="id-ID" dirty="0" smtClean="0"/>
              <a:t>atau</a:t>
            </a:r>
            <a:endParaRPr lang="id-ID" dirty="0"/>
          </a:p>
        </p:txBody>
      </p:sp>
    </p:spTree>
    <p:extLst>
      <p:ext uri="{BB962C8B-B14F-4D97-AF65-F5344CB8AC3E}">
        <p14:creationId xmlns:p14="http://schemas.microsoft.com/office/powerpoint/2010/main" val="3820143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4514"/>
                                        </p:tgtEl>
                                        <p:attrNameLst>
                                          <p:attrName>style.visibility</p:attrName>
                                        </p:attrNameLst>
                                      </p:cBhvr>
                                      <p:to>
                                        <p:strVal val="visible"/>
                                      </p:to>
                                    </p:set>
                                    <p:anim calcmode="lin" valueType="num">
                                      <p:cBhvr additive="base">
                                        <p:cTn id="13" dur="500" fill="hold"/>
                                        <p:tgtEl>
                                          <p:spTgt spid="64514"/>
                                        </p:tgtEl>
                                        <p:attrNameLst>
                                          <p:attrName>ppt_x</p:attrName>
                                        </p:attrNameLst>
                                      </p:cBhvr>
                                      <p:tavLst>
                                        <p:tav tm="0">
                                          <p:val>
                                            <p:strVal val="0-#ppt_w/2"/>
                                          </p:val>
                                        </p:tav>
                                        <p:tav tm="100000">
                                          <p:val>
                                            <p:strVal val="#ppt_x"/>
                                          </p:val>
                                        </p:tav>
                                      </p:tavLst>
                                    </p:anim>
                                    <p:anim calcmode="lin" valueType="num">
                                      <p:cBhvr additive="base">
                                        <p:cTn id="14" dur="500" fill="hold"/>
                                        <p:tgtEl>
                                          <p:spTgt spid="645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4515"/>
                                        </p:tgtEl>
                                        <p:attrNameLst>
                                          <p:attrName>style.visibility</p:attrName>
                                        </p:attrNameLst>
                                      </p:cBhvr>
                                      <p:to>
                                        <p:strVal val="visible"/>
                                      </p:to>
                                    </p:set>
                                    <p:anim calcmode="lin" valueType="num">
                                      <p:cBhvr additive="base">
                                        <p:cTn id="19" dur="500" fill="hold"/>
                                        <p:tgtEl>
                                          <p:spTgt spid="64515"/>
                                        </p:tgtEl>
                                        <p:attrNameLst>
                                          <p:attrName>ppt_x</p:attrName>
                                        </p:attrNameLst>
                                      </p:cBhvr>
                                      <p:tavLst>
                                        <p:tav tm="0">
                                          <p:val>
                                            <p:strVal val="0-#ppt_w/2"/>
                                          </p:val>
                                        </p:tav>
                                        <p:tav tm="100000">
                                          <p:val>
                                            <p:strVal val="#ppt_x"/>
                                          </p:val>
                                        </p:tav>
                                      </p:tavLst>
                                    </p:anim>
                                    <p:anim calcmode="lin" valueType="num">
                                      <p:cBhvr additive="base">
                                        <p:cTn id="20" dur="500" fill="hold"/>
                                        <p:tgtEl>
                                          <p:spTgt spid="6451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4516"/>
                                        </p:tgtEl>
                                        <p:attrNameLst>
                                          <p:attrName>style.visibility</p:attrName>
                                        </p:attrNameLst>
                                      </p:cBhvr>
                                      <p:to>
                                        <p:strVal val="visible"/>
                                      </p:to>
                                    </p:set>
                                    <p:anim calcmode="lin" valueType="num">
                                      <p:cBhvr additive="base">
                                        <p:cTn id="25" dur="500" fill="hold"/>
                                        <p:tgtEl>
                                          <p:spTgt spid="64516"/>
                                        </p:tgtEl>
                                        <p:attrNameLst>
                                          <p:attrName>ppt_x</p:attrName>
                                        </p:attrNameLst>
                                      </p:cBhvr>
                                      <p:tavLst>
                                        <p:tav tm="0">
                                          <p:val>
                                            <p:strVal val="0-#ppt_w/2"/>
                                          </p:val>
                                        </p:tav>
                                        <p:tav tm="100000">
                                          <p:val>
                                            <p:strVal val="#ppt_x"/>
                                          </p:val>
                                        </p:tav>
                                      </p:tavLst>
                                    </p:anim>
                                    <p:anim calcmode="lin" valueType="num">
                                      <p:cBhvr additive="base">
                                        <p:cTn id="26"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42"/>
                                        </p:tgtEl>
                                        <p:attrNameLst>
                                          <p:attrName>style.visibility</p:attrName>
                                        </p:attrNameLst>
                                      </p:cBhvr>
                                      <p:to>
                                        <p:strVal val="visible"/>
                                      </p:to>
                                    </p:set>
                                    <p:anim calcmode="lin" valueType="num">
                                      <p:cBhvr additive="base">
                                        <p:cTn id="31" dur="500" fill="hold"/>
                                        <p:tgtEl>
                                          <p:spTgt spid="39942"/>
                                        </p:tgtEl>
                                        <p:attrNameLst>
                                          <p:attrName>ppt_x</p:attrName>
                                        </p:attrNameLst>
                                      </p:cBhvr>
                                      <p:tavLst>
                                        <p:tav tm="0">
                                          <p:val>
                                            <p:strVal val="0-#ppt_w/2"/>
                                          </p:val>
                                        </p:tav>
                                        <p:tav tm="100000">
                                          <p:val>
                                            <p:strVal val="#ppt_x"/>
                                          </p:val>
                                        </p:tav>
                                      </p:tavLst>
                                    </p:anim>
                                    <p:anim calcmode="lin" valueType="num">
                                      <p:cBhvr additive="base">
                                        <p:cTn id="32"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2"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990600"/>
            <a:ext cx="7467600" cy="762000"/>
          </a:xfrm>
        </p:spPr>
        <p:txBody>
          <a:bodyPr/>
          <a:lstStyle/>
          <a:p>
            <a:pPr eaLnBrk="1" hangingPunct="1"/>
            <a:r>
              <a:rPr lang="en-US" smtClean="0"/>
              <a:t>Uji F</a:t>
            </a:r>
          </a:p>
        </p:txBody>
      </p:sp>
      <p:sp>
        <p:nvSpPr>
          <p:cNvPr id="38915" name="Rectangle 3"/>
          <p:cNvSpPr>
            <a:spLocks noGrp="1" noChangeArrowheads="1"/>
          </p:cNvSpPr>
          <p:nvPr>
            <p:ph idx="1"/>
          </p:nvPr>
        </p:nvSpPr>
        <p:spPr/>
        <p:txBody>
          <a:bodyPr/>
          <a:lstStyle/>
          <a:p>
            <a:pPr eaLnBrk="1" hangingPunct="1">
              <a:buFont typeface="Wingdings" pitchFamily="2" charset="2"/>
              <a:buNone/>
            </a:pPr>
            <a:r>
              <a:rPr lang="en-US" dirty="0" smtClean="0"/>
              <a:t>	</a:t>
            </a:r>
            <a:r>
              <a:rPr lang="en-US" sz="1800" dirty="0" smtClean="0"/>
              <a:t> </a:t>
            </a:r>
            <a:r>
              <a:rPr lang="en-US" sz="1800" dirty="0" err="1" smtClean="0"/>
              <a:t>Uji</a:t>
            </a:r>
            <a:r>
              <a:rPr lang="en-US" sz="1800" dirty="0" smtClean="0"/>
              <a:t> F </a:t>
            </a:r>
            <a:r>
              <a:rPr lang="en-US" sz="1800" dirty="0" err="1" smtClean="0"/>
              <a:t>digunakan</a:t>
            </a:r>
            <a:r>
              <a:rPr lang="en-US" sz="1800" dirty="0" smtClean="0"/>
              <a:t> </a:t>
            </a:r>
            <a:r>
              <a:rPr lang="en-US" sz="1800" dirty="0" err="1" smtClean="0"/>
              <a:t>untuk</a:t>
            </a:r>
            <a:r>
              <a:rPr lang="en-US" sz="1800" dirty="0" smtClean="0"/>
              <a:t> </a:t>
            </a:r>
            <a:r>
              <a:rPr lang="en-US" sz="1800" dirty="0" err="1" smtClean="0"/>
              <a:t>uji</a:t>
            </a:r>
            <a:r>
              <a:rPr lang="en-US" sz="1800" dirty="0" smtClean="0"/>
              <a:t> </a:t>
            </a:r>
            <a:r>
              <a:rPr lang="en-US" sz="1800" dirty="0" err="1" smtClean="0"/>
              <a:t>ketepatan</a:t>
            </a:r>
            <a:r>
              <a:rPr lang="en-US" sz="1800" dirty="0" smtClean="0"/>
              <a:t> model, </a:t>
            </a:r>
            <a:r>
              <a:rPr lang="en-US" sz="1800" dirty="0" err="1" smtClean="0"/>
              <a:t>apakah</a:t>
            </a:r>
            <a:r>
              <a:rPr lang="en-US" sz="1800" dirty="0" smtClean="0"/>
              <a:t> </a:t>
            </a:r>
            <a:r>
              <a:rPr lang="en-US" sz="1800" dirty="0" err="1" smtClean="0"/>
              <a:t>nilai</a:t>
            </a:r>
            <a:r>
              <a:rPr lang="en-US" sz="1800" dirty="0" smtClean="0"/>
              <a:t> </a:t>
            </a:r>
            <a:r>
              <a:rPr lang="en-US" sz="1800" dirty="0" err="1" smtClean="0"/>
              <a:t>prediksi</a:t>
            </a:r>
            <a:r>
              <a:rPr lang="en-US" sz="1800" dirty="0" smtClean="0"/>
              <a:t> </a:t>
            </a:r>
            <a:r>
              <a:rPr lang="en-US" sz="1800" dirty="0" err="1" smtClean="0"/>
              <a:t>mampu</a:t>
            </a:r>
            <a:r>
              <a:rPr lang="en-US" sz="1800" dirty="0" smtClean="0"/>
              <a:t> </a:t>
            </a:r>
            <a:r>
              <a:rPr lang="en-US" sz="1800" dirty="0" err="1" smtClean="0"/>
              <a:t>menggambarkan</a:t>
            </a:r>
            <a:r>
              <a:rPr lang="en-US" sz="1800" dirty="0" smtClean="0"/>
              <a:t> </a:t>
            </a:r>
            <a:r>
              <a:rPr lang="en-US" sz="1800" dirty="0" err="1" smtClean="0"/>
              <a:t>kondisi</a:t>
            </a:r>
            <a:r>
              <a:rPr lang="en-US" sz="1800" dirty="0" smtClean="0"/>
              <a:t> </a:t>
            </a:r>
            <a:r>
              <a:rPr lang="en-US" sz="1800" dirty="0" err="1" smtClean="0"/>
              <a:t>sesungguhnya</a:t>
            </a:r>
            <a:r>
              <a:rPr lang="en-US" sz="1800" dirty="0" smtClean="0"/>
              <a:t>: </a:t>
            </a:r>
          </a:p>
          <a:p>
            <a:pPr eaLnBrk="1" hangingPunct="1">
              <a:buFont typeface="Wingdings" pitchFamily="2" charset="2"/>
              <a:buNone/>
            </a:pPr>
            <a:endParaRPr lang="en-US" sz="1800" dirty="0" smtClean="0"/>
          </a:p>
          <a:p>
            <a:pPr eaLnBrk="1" hangingPunct="1">
              <a:buFont typeface="Wingdings" pitchFamily="2" charset="2"/>
              <a:buNone/>
            </a:pPr>
            <a:r>
              <a:rPr lang="en-US" sz="1800" dirty="0" smtClean="0"/>
              <a:t>	Ho: </a:t>
            </a:r>
            <a:r>
              <a:rPr lang="en-US" sz="1800" dirty="0" err="1" smtClean="0"/>
              <a:t>Diterima</a:t>
            </a:r>
            <a:r>
              <a:rPr lang="en-US" sz="1800" dirty="0" smtClean="0"/>
              <a:t> </a:t>
            </a:r>
            <a:r>
              <a:rPr lang="en-US" sz="1800" dirty="0" err="1" smtClean="0"/>
              <a:t>jika</a:t>
            </a:r>
            <a:r>
              <a:rPr lang="en-US" sz="1800" dirty="0" smtClean="0"/>
              <a:t> F </a:t>
            </a:r>
            <a:r>
              <a:rPr lang="en-US" sz="1800" baseline="-25000" dirty="0" err="1" smtClean="0"/>
              <a:t>hitung</a:t>
            </a:r>
            <a:r>
              <a:rPr lang="en-US" sz="1800" dirty="0" smtClean="0"/>
              <a:t> </a:t>
            </a:r>
            <a:r>
              <a:rPr lang="en-US" sz="1800" dirty="0" smtClean="0">
                <a:sym typeface="Symbol" pitchFamily="18" charset="2"/>
              </a:rPr>
              <a:t> F </a:t>
            </a:r>
            <a:r>
              <a:rPr lang="en-US" sz="1800" baseline="-25000" dirty="0" err="1" smtClean="0">
                <a:sym typeface="Symbol" pitchFamily="18" charset="2"/>
              </a:rPr>
              <a:t>tabel</a:t>
            </a:r>
            <a:endParaRPr lang="en-US" sz="1800" baseline="-25000" dirty="0" smtClean="0">
              <a:sym typeface="Symbol" pitchFamily="18" charset="2"/>
            </a:endParaRPr>
          </a:p>
          <a:p>
            <a:pPr eaLnBrk="1" hangingPunct="1">
              <a:buFont typeface="Wingdings" pitchFamily="2" charset="2"/>
              <a:buNone/>
            </a:pPr>
            <a:r>
              <a:rPr lang="en-US" sz="1800" baseline="-25000" dirty="0" smtClean="0">
                <a:sym typeface="Symbol" pitchFamily="18" charset="2"/>
              </a:rPr>
              <a:t>	</a:t>
            </a:r>
            <a:r>
              <a:rPr lang="en-US" sz="1800" dirty="0" smtClean="0"/>
              <a:t>Ha: </a:t>
            </a:r>
            <a:r>
              <a:rPr lang="en-US" sz="1800" dirty="0" err="1" smtClean="0"/>
              <a:t>Diterima</a:t>
            </a:r>
            <a:r>
              <a:rPr lang="en-US" sz="1800" dirty="0" smtClean="0"/>
              <a:t> </a:t>
            </a:r>
            <a:r>
              <a:rPr lang="en-US" sz="1800" dirty="0" err="1" smtClean="0"/>
              <a:t>jika</a:t>
            </a:r>
            <a:r>
              <a:rPr lang="en-US" sz="1800" dirty="0" smtClean="0"/>
              <a:t> F </a:t>
            </a:r>
            <a:r>
              <a:rPr lang="en-US" sz="1800" baseline="-25000" dirty="0" err="1" smtClean="0"/>
              <a:t>hitung</a:t>
            </a:r>
            <a:r>
              <a:rPr lang="en-US" sz="1800" dirty="0" smtClean="0"/>
              <a:t> </a:t>
            </a:r>
            <a:r>
              <a:rPr lang="en-US" sz="1800" dirty="0" smtClean="0">
                <a:sym typeface="Symbol" pitchFamily="18" charset="2"/>
              </a:rPr>
              <a:t>&gt; F </a:t>
            </a:r>
            <a:r>
              <a:rPr lang="en-US" sz="1800" baseline="-25000" dirty="0" err="1" smtClean="0">
                <a:sym typeface="Symbol" pitchFamily="18" charset="2"/>
              </a:rPr>
              <a:t>tabel</a:t>
            </a:r>
            <a:endParaRPr lang="en-US" sz="1800" baseline="-25000" dirty="0" smtClean="0">
              <a:sym typeface="Symbol" pitchFamily="18" charset="2"/>
            </a:endParaRPr>
          </a:p>
          <a:p>
            <a:pPr eaLnBrk="1" hangingPunct="1">
              <a:buFont typeface="Wingdings" pitchFamily="2" charset="2"/>
              <a:buNone/>
            </a:pPr>
            <a:endParaRPr lang="en-US" sz="1800" baseline="-25000" dirty="0" smtClean="0">
              <a:sym typeface="Symbol" pitchFamily="18" charset="2"/>
            </a:endParaRPr>
          </a:p>
          <a:p>
            <a:pPr eaLnBrk="1" hangingPunct="1">
              <a:buFont typeface="Wingdings" pitchFamily="2" charset="2"/>
              <a:buNone/>
            </a:pPr>
            <a:endParaRPr lang="en-US" sz="1800" baseline="-25000" dirty="0" smtClean="0"/>
          </a:p>
          <a:p>
            <a:pPr eaLnBrk="1" hangingPunct="1">
              <a:buFont typeface="Wingdings" pitchFamily="2" charset="2"/>
              <a:buNone/>
            </a:pPr>
            <a:endParaRPr lang="en-US" sz="1800" baseline="-25000" dirty="0" smtClean="0"/>
          </a:p>
        </p:txBody>
      </p:sp>
      <p:graphicFrame>
        <p:nvGraphicFramePr>
          <p:cNvPr id="38917" name="Object 5"/>
          <p:cNvGraphicFramePr>
            <a:graphicFrameLocks noChangeAspect="1"/>
          </p:cNvGraphicFramePr>
          <p:nvPr/>
        </p:nvGraphicFramePr>
        <p:xfrm>
          <a:off x="914400" y="3962400"/>
          <a:ext cx="1752600" cy="674688"/>
        </p:xfrm>
        <a:graphic>
          <a:graphicData uri="http://schemas.openxmlformats.org/presentationml/2006/ole">
            <mc:AlternateContent xmlns:mc="http://schemas.openxmlformats.org/markup-compatibility/2006">
              <mc:Choice xmlns:v="urn:schemas-microsoft-com:vml" Requires="v">
                <p:oleObj spid="_x0000_s22670" name="Equation" r:id="rId4" imgW="1155600" imgH="444240" progId="Equation.3">
                  <p:embed/>
                </p:oleObj>
              </mc:Choice>
              <mc:Fallback>
                <p:oleObj name="Equation" r:id="rId4" imgW="11556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62400"/>
                        <a:ext cx="1752600" cy="67468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3519488" y="3962400"/>
          <a:ext cx="3173412" cy="685800"/>
        </p:xfrm>
        <a:graphic>
          <a:graphicData uri="http://schemas.openxmlformats.org/presentationml/2006/ole">
            <mc:AlternateContent xmlns:mc="http://schemas.openxmlformats.org/markup-compatibility/2006">
              <mc:Choice xmlns:v="urn:schemas-microsoft-com:vml" Requires="v">
                <p:oleObj spid="_x0000_s22671" name="Equation" r:id="rId6" imgW="1930320" imgH="419040" progId="Equation.3">
                  <p:embed/>
                </p:oleObj>
              </mc:Choice>
              <mc:Fallback>
                <p:oleObj name="Equation" r:id="rId6" imgW="193032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9488" y="3962400"/>
                        <a:ext cx="31734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9" name="Text Box 7"/>
          <p:cNvSpPr txBox="1">
            <a:spLocks noChangeArrowheads="1"/>
          </p:cNvSpPr>
          <p:nvPr/>
        </p:nvSpPr>
        <p:spPr bwMode="auto">
          <a:xfrm>
            <a:off x="609600" y="4953000"/>
            <a:ext cx="7315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err="1">
                <a:latin typeface="Arial" pitchFamily="34" charset="0"/>
              </a:rPr>
              <a:t>Karena</a:t>
            </a:r>
            <a:r>
              <a:rPr lang="en-US" sz="1800" dirty="0">
                <a:latin typeface="Arial" pitchFamily="34" charset="0"/>
              </a:rPr>
              <a:t> F </a:t>
            </a:r>
            <a:r>
              <a:rPr lang="en-US" sz="1800" dirty="0" err="1">
                <a:latin typeface="Arial" pitchFamily="34" charset="0"/>
              </a:rPr>
              <a:t>hitung</a:t>
            </a:r>
            <a:r>
              <a:rPr lang="en-US" sz="1800" dirty="0">
                <a:latin typeface="Arial" pitchFamily="34" charset="0"/>
              </a:rPr>
              <a:t> (24,567) &gt; </a:t>
            </a:r>
            <a:r>
              <a:rPr lang="en-US" sz="1800" dirty="0" err="1">
                <a:latin typeface="Arial" pitchFamily="34" charset="0"/>
              </a:rPr>
              <a:t>dari</a:t>
            </a:r>
            <a:r>
              <a:rPr lang="en-US" sz="1800" dirty="0">
                <a:latin typeface="Arial" pitchFamily="34" charset="0"/>
              </a:rPr>
              <a:t> F </a:t>
            </a:r>
            <a:r>
              <a:rPr lang="en-US" sz="1800" dirty="0" err="1">
                <a:latin typeface="Arial" pitchFamily="34" charset="0"/>
              </a:rPr>
              <a:t>tabel</a:t>
            </a:r>
            <a:r>
              <a:rPr lang="en-US" sz="1800" dirty="0">
                <a:latin typeface="Arial" pitchFamily="34" charset="0"/>
              </a:rPr>
              <a:t> (4,74) </a:t>
            </a:r>
            <a:r>
              <a:rPr lang="en-US" sz="1800" dirty="0" err="1">
                <a:latin typeface="Arial" pitchFamily="34" charset="0"/>
              </a:rPr>
              <a:t>maka</a:t>
            </a:r>
            <a:r>
              <a:rPr lang="en-US" sz="1800" dirty="0">
                <a:latin typeface="Arial" pitchFamily="34" charset="0"/>
              </a:rPr>
              <a:t> </a:t>
            </a:r>
            <a:r>
              <a:rPr lang="id-ID" sz="1800" dirty="0" smtClean="0">
                <a:latin typeface="Arial" pitchFamily="34" charset="0"/>
              </a:rPr>
              <a:t>hipotesis yang menyatakan ada pengaruh simultan variabel X1 dan X2 terhadap Y diterima, dan</a:t>
            </a:r>
            <a:r>
              <a:rPr lang="en-US" sz="1800" dirty="0" smtClean="0">
                <a:latin typeface="Arial" pitchFamily="34" charset="0"/>
              </a:rPr>
              <a:t> </a:t>
            </a:r>
            <a:r>
              <a:rPr lang="en-US" sz="1800" dirty="0" err="1">
                <a:latin typeface="Arial" pitchFamily="34" charset="0"/>
              </a:rPr>
              <a:t>persamaan</a:t>
            </a:r>
            <a:r>
              <a:rPr lang="en-US" sz="1800" dirty="0">
                <a:latin typeface="Arial" pitchFamily="34" charset="0"/>
              </a:rPr>
              <a:t> </a:t>
            </a:r>
            <a:r>
              <a:rPr lang="en-US" sz="1800" dirty="0" err="1">
                <a:latin typeface="Arial" pitchFamily="34" charset="0"/>
              </a:rPr>
              <a:t>regresi</a:t>
            </a:r>
            <a:r>
              <a:rPr lang="en-US" sz="1800" dirty="0">
                <a:latin typeface="Arial" pitchFamily="34" charset="0"/>
              </a:rPr>
              <a:t> </a:t>
            </a:r>
            <a:r>
              <a:rPr lang="en-US" sz="1800" dirty="0" err="1">
                <a:latin typeface="Arial" pitchFamily="34" charset="0"/>
              </a:rPr>
              <a:t>dinyatakan</a:t>
            </a:r>
            <a:r>
              <a:rPr lang="en-US" sz="1800" dirty="0">
                <a:latin typeface="Arial" pitchFamily="34" charset="0"/>
              </a:rPr>
              <a:t> </a:t>
            </a:r>
            <a:r>
              <a:rPr lang="en-US" sz="1800" i="1" dirty="0" smtClean="0">
                <a:latin typeface="Arial" pitchFamily="34" charset="0"/>
              </a:rPr>
              <a:t>fit</a:t>
            </a:r>
            <a:r>
              <a:rPr lang="id-ID" sz="1800" i="1" dirty="0" smtClean="0">
                <a:latin typeface="Arial" pitchFamily="34" charset="0"/>
              </a:rPr>
              <a:t>.</a:t>
            </a:r>
            <a:endParaRPr lang="en-US" sz="1800" dirty="0">
              <a:latin typeface="Arial" pitchFamily="34" charset="0"/>
            </a:endParaRPr>
          </a:p>
        </p:txBody>
      </p:sp>
    </p:spTree>
    <p:extLst>
      <p:ext uri="{BB962C8B-B14F-4D97-AF65-F5344CB8AC3E}">
        <p14:creationId xmlns:p14="http://schemas.microsoft.com/office/powerpoint/2010/main" val="2501539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8917"/>
                                        </p:tgtEl>
                                        <p:attrNameLst>
                                          <p:attrName>style.visibility</p:attrName>
                                        </p:attrNameLst>
                                      </p:cBhvr>
                                      <p:to>
                                        <p:strVal val="visible"/>
                                      </p:to>
                                    </p:set>
                                    <p:anim calcmode="lin" valueType="num">
                                      <p:cBhvr additive="base">
                                        <p:cTn id="31" dur="500" fill="hold"/>
                                        <p:tgtEl>
                                          <p:spTgt spid="38917"/>
                                        </p:tgtEl>
                                        <p:attrNameLst>
                                          <p:attrName>ppt_x</p:attrName>
                                        </p:attrNameLst>
                                      </p:cBhvr>
                                      <p:tavLst>
                                        <p:tav tm="0">
                                          <p:val>
                                            <p:strVal val="0-#ppt_w/2"/>
                                          </p:val>
                                        </p:tav>
                                        <p:tav tm="100000">
                                          <p:val>
                                            <p:strVal val="#ppt_x"/>
                                          </p:val>
                                        </p:tav>
                                      </p:tavLst>
                                    </p:anim>
                                    <p:anim calcmode="lin" valueType="num">
                                      <p:cBhvr additive="base">
                                        <p:cTn id="32"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8918"/>
                                        </p:tgtEl>
                                        <p:attrNameLst>
                                          <p:attrName>style.visibility</p:attrName>
                                        </p:attrNameLst>
                                      </p:cBhvr>
                                      <p:to>
                                        <p:strVal val="visible"/>
                                      </p:to>
                                    </p:set>
                                    <p:anim calcmode="lin" valueType="num">
                                      <p:cBhvr additive="base">
                                        <p:cTn id="37" dur="500" fill="hold"/>
                                        <p:tgtEl>
                                          <p:spTgt spid="38918"/>
                                        </p:tgtEl>
                                        <p:attrNameLst>
                                          <p:attrName>ppt_x</p:attrName>
                                        </p:attrNameLst>
                                      </p:cBhvr>
                                      <p:tavLst>
                                        <p:tav tm="0">
                                          <p:val>
                                            <p:strVal val="0-#ppt_w/2"/>
                                          </p:val>
                                        </p:tav>
                                        <p:tav tm="100000">
                                          <p:val>
                                            <p:strVal val="#ppt_x"/>
                                          </p:val>
                                        </p:tav>
                                      </p:tavLst>
                                    </p:anim>
                                    <p:anim calcmode="lin" valueType="num">
                                      <p:cBhvr additive="base">
                                        <p:cTn id="38"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8919"/>
                                        </p:tgtEl>
                                        <p:attrNameLst>
                                          <p:attrName>style.visibility</p:attrName>
                                        </p:attrNameLst>
                                      </p:cBhvr>
                                      <p:to>
                                        <p:strVal val="visible"/>
                                      </p:to>
                                    </p:set>
                                    <p:animEffect transition="in" filter="blinds(horizontal)">
                                      <p:cBhvr>
                                        <p:cTn id="43"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P spid="38919"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806489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620688"/>
            <a:ext cx="7361182" cy="523220"/>
          </a:xfrm>
          <a:prstGeom prst="rect">
            <a:avLst/>
          </a:prstGeom>
          <a:noFill/>
        </p:spPr>
        <p:txBody>
          <a:bodyPr wrap="none" rtlCol="0">
            <a:spAutoFit/>
          </a:bodyPr>
          <a:lstStyle/>
          <a:p>
            <a:r>
              <a:rPr lang="id-ID" sz="2800" b="1" dirty="0" smtClean="0"/>
              <a:t>Mencari F tabel dan membandingkan dengan Fh</a:t>
            </a:r>
            <a:endParaRPr lang="id-ID" sz="2800" b="1" dirty="0"/>
          </a:p>
        </p:txBody>
      </p:sp>
      <p:sp>
        <p:nvSpPr>
          <p:cNvPr id="4" name="TextBox 3"/>
          <p:cNvSpPr txBox="1"/>
          <p:nvPr/>
        </p:nvSpPr>
        <p:spPr>
          <a:xfrm>
            <a:off x="755576" y="5805264"/>
            <a:ext cx="5669373" cy="954107"/>
          </a:xfrm>
          <a:prstGeom prst="rect">
            <a:avLst/>
          </a:prstGeom>
          <a:noFill/>
        </p:spPr>
        <p:txBody>
          <a:bodyPr wrap="none" rtlCol="0">
            <a:spAutoFit/>
          </a:bodyPr>
          <a:lstStyle/>
          <a:p>
            <a:r>
              <a:rPr lang="id-ID" sz="2800" b="1" dirty="0" smtClean="0"/>
              <a:t>Fh &gt; Ft hipotesis X1,X2 </a:t>
            </a:r>
            <a:r>
              <a:rPr lang="id-ID" sz="2800" b="1" dirty="0" smtClean="0">
                <a:sym typeface="Wingdings" pitchFamily="2" charset="2"/>
              </a:rPr>
              <a:t> Y  diterima</a:t>
            </a:r>
          </a:p>
          <a:p>
            <a:r>
              <a:rPr lang="id-ID" sz="2800" b="1" dirty="0" smtClean="0">
                <a:sym typeface="Wingdings" pitchFamily="2" charset="2"/>
              </a:rPr>
              <a:t>Fh &lt; Ft </a:t>
            </a:r>
            <a:r>
              <a:rPr lang="id-ID" sz="2800" b="1" dirty="0"/>
              <a:t>hipotesis X1,X2 </a:t>
            </a:r>
            <a:r>
              <a:rPr lang="id-ID" sz="2800" b="1" dirty="0">
                <a:sym typeface="Wingdings" pitchFamily="2" charset="2"/>
              </a:rPr>
              <a:t> Y  </a:t>
            </a:r>
            <a:r>
              <a:rPr lang="id-ID" sz="2800" b="1" dirty="0" smtClean="0">
                <a:sym typeface="Wingdings" pitchFamily="2" charset="2"/>
              </a:rPr>
              <a:t>ditolak</a:t>
            </a:r>
            <a:endParaRPr lang="id-ID" sz="2800" b="1" dirty="0"/>
          </a:p>
        </p:txBody>
      </p:sp>
    </p:spTree>
    <p:extLst>
      <p:ext uri="{BB962C8B-B14F-4D97-AF65-F5344CB8AC3E}">
        <p14:creationId xmlns:p14="http://schemas.microsoft.com/office/powerpoint/2010/main" val="8439112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6983413" y="152400"/>
            <a:ext cx="1361270"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Uji</a:t>
            </a:r>
            <a:r>
              <a:rPr lang="en-US" sz="1800" b="1" dirty="0" smtClean="0"/>
              <a:t> </a:t>
            </a:r>
            <a:r>
              <a:rPr lang="en-US" sz="1800" b="1" dirty="0" err="1"/>
              <a:t>Anova</a:t>
            </a:r>
            <a:r>
              <a:rPr lang="en-US" sz="1800" b="1" dirty="0"/>
              <a:t> </a:t>
            </a:r>
          </a:p>
        </p:txBody>
      </p:sp>
      <p:sp>
        <p:nvSpPr>
          <p:cNvPr id="28675" name="Text Box 6"/>
          <p:cNvSpPr txBox="1">
            <a:spLocks noChangeArrowheads="1"/>
          </p:cNvSpPr>
          <p:nvPr/>
        </p:nvSpPr>
        <p:spPr bwMode="auto">
          <a:xfrm>
            <a:off x="381000" y="704850"/>
            <a:ext cx="8064500" cy="590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3333FF"/>
                </a:solidFill>
              </a:rPr>
              <a:t>Anova</a:t>
            </a:r>
            <a:r>
              <a:rPr lang="en-US">
                <a:solidFill>
                  <a:srgbClr val="3333FF"/>
                </a:solidFill>
              </a:rPr>
              <a:t> : menguji rata-rata satu kelompok / lebih melalui satu variabel dependen / lebih</a:t>
            </a:r>
          </a:p>
          <a:p>
            <a:pPr eaLnBrk="1" hangingPunct="1"/>
            <a:r>
              <a:rPr lang="en-US">
                <a:solidFill>
                  <a:srgbClr val="3333FF"/>
                </a:solidFill>
              </a:rPr>
              <a:t>            berbeda secara signifikan atau tidak.  </a:t>
            </a:r>
          </a:p>
        </p:txBody>
      </p:sp>
      <p:sp>
        <p:nvSpPr>
          <p:cNvPr id="28676" name="Text Box 7"/>
          <p:cNvSpPr txBox="1">
            <a:spLocks noChangeArrowheads="1"/>
          </p:cNvSpPr>
          <p:nvPr/>
        </p:nvSpPr>
        <p:spPr bwMode="auto">
          <a:xfrm>
            <a:off x="920750" y="1524000"/>
            <a:ext cx="7613650" cy="1079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3333FF"/>
                </a:solidFill>
              </a:rPr>
              <a:t>ONE WAY ANOVA</a:t>
            </a:r>
          </a:p>
          <a:p>
            <a:pPr eaLnBrk="1" hangingPunct="1"/>
            <a:r>
              <a:rPr lang="en-US">
                <a:solidFill>
                  <a:srgbClr val="3333FF"/>
                </a:solidFill>
              </a:rPr>
              <a:t>Satu variabel dependen (kuantitatif) dan satu kelompok (kualitatif)</a:t>
            </a:r>
          </a:p>
          <a:p>
            <a:pPr eaLnBrk="1" hangingPunct="1"/>
            <a:r>
              <a:rPr lang="en-US">
                <a:solidFill>
                  <a:srgbClr val="3333FF"/>
                </a:solidFill>
              </a:rPr>
              <a:t>Contoh : apakah pandangan siswa tentang IPS (kuantitatif) berbeda berdasarkan jenjang pendidikannya (kualitatif : SD, SLTP, SMU)</a:t>
            </a:r>
          </a:p>
        </p:txBody>
      </p:sp>
      <p:sp>
        <p:nvSpPr>
          <p:cNvPr id="28677" name="Text Box 8"/>
          <p:cNvSpPr txBox="1">
            <a:spLocks noChangeArrowheads="1"/>
          </p:cNvSpPr>
          <p:nvPr/>
        </p:nvSpPr>
        <p:spPr bwMode="auto">
          <a:xfrm>
            <a:off x="762000" y="4343400"/>
            <a:ext cx="2667000"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3333FF"/>
                </a:solidFill>
              </a:rPr>
              <a:t>MULTIVARIAT ANOVA</a:t>
            </a:r>
          </a:p>
        </p:txBody>
      </p:sp>
      <p:sp>
        <p:nvSpPr>
          <p:cNvPr id="28678" name="Text Box 11"/>
          <p:cNvSpPr txBox="1">
            <a:spLocks noChangeArrowheads="1"/>
          </p:cNvSpPr>
          <p:nvPr/>
        </p:nvSpPr>
        <p:spPr bwMode="auto">
          <a:xfrm>
            <a:off x="3886200" y="2895600"/>
            <a:ext cx="4953000" cy="1079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3333FF"/>
                </a:solidFill>
              </a:rPr>
              <a:t>Variabel dependen lebih dari satu tetapi</a:t>
            </a:r>
          </a:p>
          <a:p>
            <a:pPr eaLnBrk="1" hangingPunct="1"/>
            <a:r>
              <a:rPr lang="en-US">
                <a:solidFill>
                  <a:srgbClr val="3333FF"/>
                </a:solidFill>
              </a:rPr>
              <a:t>kelompok sama</a:t>
            </a:r>
          </a:p>
          <a:p>
            <a:pPr eaLnBrk="1" hangingPunct="1"/>
            <a:r>
              <a:rPr lang="en-US">
                <a:solidFill>
                  <a:srgbClr val="003366"/>
                </a:solidFill>
              </a:rPr>
              <a:t>Contoh : apakah rata-rata ulangan dan pandangan siswa terhadap IPS berbeda untuk tiap daerah</a:t>
            </a:r>
          </a:p>
        </p:txBody>
      </p:sp>
      <p:sp>
        <p:nvSpPr>
          <p:cNvPr id="28679" name="Text Box 12"/>
          <p:cNvSpPr txBox="1">
            <a:spLocks noChangeArrowheads="1"/>
          </p:cNvSpPr>
          <p:nvPr/>
        </p:nvSpPr>
        <p:spPr bwMode="auto">
          <a:xfrm>
            <a:off x="3886200" y="4114800"/>
            <a:ext cx="4953000" cy="835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3333FF"/>
                </a:solidFill>
              </a:rPr>
              <a:t>Satu variabel dependen tetapi kelompok berbeda </a:t>
            </a:r>
          </a:p>
          <a:p>
            <a:pPr eaLnBrk="1" hangingPunct="1"/>
            <a:r>
              <a:rPr lang="en-US">
                <a:solidFill>
                  <a:srgbClr val="003366"/>
                </a:solidFill>
              </a:rPr>
              <a:t>Contoh : apakah rata-rata ulangan berbeda berdasar </a:t>
            </a:r>
          </a:p>
          <a:p>
            <a:pPr eaLnBrk="1" hangingPunct="1"/>
            <a:r>
              <a:rPr lang="en-US">
                <a:solidFill>
                  <a:srgbClr val="003366"/>
                </a:solidFill>
              </a:rPr>
              <a:t>kan klasifikasi sekolah dan kelompok penelitian</a:t>
            </a:r>
          </a:p>
        </p:txBody>
      </p:sp>
      <p:sp>
        <p:nvSpPr>
          <p:cNvPr id="28680" name="Text Box 13"/>
          <p:cNvSpPr txBox="1">
            <a:spLocks noChangeArrowheads="1"/>
          </p:cNvSpPr>
          <p:nvPr/>
        </p:nvSpPr>
        <p:spPr bwMode="auto">
          <a:xfrm>
            <a:off x="3886200" y="5105400"/>
            <a:ext cx="4953000" cy="1323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3333FF"/>
                </a:solidFill>
              </a:rPr>
              <a:t>Variabel dependen lebih dari satu dan kelompok berbeda</a:t>
            </a:r>
          </a:p>
          <a:p>
            <a:pPr eaLnBrk="1" hangingPunct="1"/>
            <a:r>
              <a:rPr lang="en-US">
                <a:solidFill>
                  <a:srgbClr val="003366"/>
                </a:solidFill>
              </a:rPr>
              <a:t>Contoh : apakah rata-rata ulangan dan pandangan siswa terhadap IPS berbeda berdasarkan klasifikasi</a:t>
            </a:r>
          </a:p>
          <a:p>
            <a:pPr eaLnBrk="1" hangingPunct="1"/>
            <a:r>
              <a:rPr lang="en-US">
                <a:solidFill>
                  <a:srgbClr val="003366"/>
                </a:solidFill>
              </a:rPr>
              <a:t>Sekolah dan kelompok penelitian</a:t>
            </a:r>
          </a:p>
        </p:txBody>
      </p:sp>
      <p:sp>
        <p:nvSpPr>
          <p:cNvPr id="28681" name="Line 16"/>
          <p:cNvSpPr>
            <a:spLocks noChangeShapeType="1"/>
          </p:cNvSpPr>
          <p:nvPr/>
        </p:nvSpPr>
        <p:spPr bwMode="auto">
          <a:xfrm>
            <a:off x="3657600" y="3352800"/>
            <a:ext cx="0" cy="26670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8682" name="Line 17"/>
          <p:cNvSpPr>
            <a:spLocks noChangeShapeType="1"/>
          </p:cNvSpPr>
          <p:nvPr/>
        </p:nvSpPr>
        <p:spPr bwMode="auto">
          <a:xfrm>
            <a:off x="3657600" y="335280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8683" name="Line 18"/>
          <p:cNvSpPr>
            <a:spLocks noChangeShapeType="1"/>
          </p:cNvSpPr>
          <p:nvPr/>
        </p:nvSpPr>
        <p:spPr bwMode="auto">
          <a:xfrm>
            <a:off x="3429000" y="4495800"/>
            <a:ext cx="457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8684" name="Line 19"/>
          <p:cNvSpPr>
            <a:spLocks noChangeShapeType="1"/>
          </p:cNvSpPr>
          <p:nvPr/>
        </p:nvSpPr>
        <p:spPr bwMode="auto">
          <a:xfrm>
            <a:off x="3657600" y="601980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8685" name="Line 20"/>
          <p:cNvSpPr>
            <a:spLocks noChangeShapeType="1"/>
          </p:cNvSpPr>
          <p:nvPr/>
        </p:nvSpPr>
        <p:spPr bwMode="auto">
          <a:xfrm>
            <a:off x="609600" y="1295400"/>
            <a:ext cx="0" cy="32004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8686" name="Line 21"/>
          <p:cNvSpPr>
            <a:spLocks noChangeShapeType="1"/>
          </p:cNvSpPr>
          <p:nvPr/>
        </p:nvSpPr>
        <p:spPr bwMode="auto">
          <a:xfrm>
            <a:off x="609600" y="2133600"/>
            <a:ext cx="304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8687" name="Line 22"/>
          <p:cNvSpPr>
            <a:spLocks noChangeShapeType="1"/>
          </p:cNvSpPr>
          <p:nvPr/>
        </p:nvSpPr>
        <p:spPr bwMode="auto">
          <a:xfrm>
            <a:off x="609600" y="4495800"/>
            <a:ext cx="152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12591425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028"/>
          <p:cNvSpPr txBox="1">
            <a:spLocks noChangeArrowheads="1"/>
          </p:cNvSpPr>
          <p:nvPr/>
        </p:nvSpPr>
        <p:spPr bwMode="auto">
          <a:xfrm>
            <a:off x="6983413" y="152400"/>
            <a:ext cx="1361270"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Uji</a:t>
            </a:r>
            <a:r>
              <a:rPr lang="en-US" sz="1800" b="1" dirty="0" smtClean="0"/>
              <a:t> </a:t>
            </a:r>
            <a:r>
              <a:rPr lang="en-US" sz="1800" b="1" dirty="0" err="1"/>
              <a:t>Anova</a:t>
            </a:r>
            <a:r>
              <a:rPr lang="en-US" sz="1800" b="1" dirty="0"/>
              <a:t> </a:t>
            </a:r>
          </a:p>
        </p:txBody>
      </p:sp>
      <p:sp>
        <p:nvSpPr>
          <p:cNvPr id="29699" name="Text Box 1029"/>
          <p:cNvSpPr txBox="1">
            <a:spLocks noChangeArrowheads="1"/>
          </p:cNvSpPr>
          <p:nvPr/>
        </p:nvSpPr>
        <p:spPr bwMode="auto">
          <a:xfrm>
            <a:off x="590550" y="609600"/>
            <a:ext cx="1960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3333FF"/>
                </a:solidFill>
              </a:rPr>
              <a:t>ONE WAY ANOVA</a:t>
            </a:r>
          </a:p>
        </p:txBody>
      </p:sp>
      <p:sp>
        <p:nvSpPr>
          <p:cNvPr id="29700" name="Text Box 1030"/>
          <p:cNvSpPr txBox="1">
            <a:spLocks noChangeArrowheads="1"/>
          </p:cNvSpPr>
          <p:nvPr/>
        </p:nvSpPr>
        <p:spPr bwMode="auto">
          <a:xfrm>
            <a:off x="609600" y="1339850"/>
            <a:ext cx="501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F =</a:t>
            </a:r>
          </a:p>
        </p:txBody>
      </p:sp>
      <p:sp>
        <p:nvSpPr>
          <p:cNvPr id="29701" name="Text Box 1031"/>
          <p:cNvSpPr txBox="1">
            <a:spLocks noChangeArrowheads="1"/>
          </p:cNvSpPr>
          <p:nvPr/>
        </p:nvSpPr>
        <p:spPr bwMode="auto">
          <a:xfrm>
            <a:off x="1212850" y="1143000"/>
            <a:ext cx="58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RJK</a:t>
            </a:r>
            <a:r>
              <a:rPr lang="en-US" baseline="-25000">
                <a:solidFill>
                  <a:srgbClr val="FF0000"/>
                </a:solidFill>
              </a:rPr>
              <a:t>a</a:t>
            </a:r>
          </a:p>
        </p:txBody>
      </p:sp>
      <p:sp>
        <p:nvSpPr>
          <p:cNvPr id="29702" name="Text Box 1032"/>
          <p:cNvSpPr txBox="1">
            <a:spLocks noChangeArrowheads="1"/>
          </p:cNvSpPr>
          <p:nvPr/>
        </p:nvSpPr>
        <p:spPr bwMode="auto">
          <a:xfrm>
            <a:off x="1212850" y="1492250"/>
            <a:ext cx="544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RJK</a:t>
            </a:r>
            <a:r>
              <a:rPr lang="en-US" baseline="-25000">
                <a:solidFill>
                  <a:srgbClr val="FF0000"/>
                </a:solidFill>
              </a:rPr>
              <a:t>i</a:t>
            </a:r>
          </a:p>
        </p:txBody>
      </p:sp>
      <p:sp>
        <p:nvSpPr>
          <p:cNvPr id="29703" name="Line 1033"/>
          <p:cNvSpPr>
            <a:spLocks noChangeShapeType="1"/>
          </p:cNvSpPr>
          <p:nvPr/>
        </p:nvSpPr>
        <p:spPr bwMode="auto">
          <a:xfrm>
            <a:off x="1212850" y="1524000"/>
            <a:ext cx="533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704" name="Text Box 1034"/>
          <p:cNvSpPr txBox="1">
            <a:spLocks noChangeArrowheads="1"/>
          </p:cNvSpPr>
          <p:nvPr/>
        </p:nvSpPr>
        <p:spPr bwMode="auto">
          <a:xfrm>
            <a:off x="2416175" y="1198563"/>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JK</a:t>
            </a:r>
            <a:r>
              <a:rPr lang="en-US" baseline="-25000">
                <a:solidFill>
                  <a:srgbClr val="FF0000"/>
                </a:solidFill>
              </a:rPr>
              <a:t>a</a:t>
            </a:r>
            <a:r>
              <a:rPr lang="en-US">
                <a:solidFill>
                  <a:srgbClr val="FF0000"/>
                </a:solidFill>
              </a:rPr>
              <a:t> =</a:t>
            </a:r>
          </a:p>
        </p:txBody>
      </p:sp>
      <p:sp>
        <p:nvSpPr>
          <p:cNvPr id="29705" name="Text Box 1035"/>
          <p:cNvSpPr txBox="1">
            <a:spLocks noChangeArrowheads="1"/>
          </p:cNvSpPr>
          <p:nvPr/>
        </p:nvSpPr>
        <p:spPr bwMode="auto">
          <a:xfrm>
            <a:off x="3025775" y="12334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a:solidFill>
                  <a:srgbClr val="FF0000"/>
                </a:solidFill>
              </a:rPr>
              <a:t>Σ</a:t>
            </a:r>
          </a:p>
        </p:txBody>
      </p:sp>
      <p:sp>
        <p:nvSpPr>
          <p:cNvPr id="29706" name="Text Box 1036"/>
          <p:cNvSpPr txBox="1">
            <a:spLocks noChangeArrowheads="1"/>
          </p:cNvSpPr>
          <p:nvPr/>
        </p:nvSpPr>
        <p:spPr bwMode="auto">
          <a:xfrm>
            <a:off x="3041650" y="10668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400">
                <a:solidFill>
                  <a:srgbClr val="FF0000"/>
                </a:solidFill>
              </a:rPr>
              <a:t>k</a:t>
            </a:r>
          </a:p>
        </p:txBody>
      </p:sp>
      <p:sp>
        <p:nvSpPr>
          <p:cNvPr id="29707" name="Text Box 1037"/>
          <p:cNvSpPr txBox="1">
            <a:spLocks noChangeArrowheads="1"/>
          </p:cNvSpPr>
          <p:nvPr/>
        </p:nvSpPr>
        <p:spPr bwMode="auto">
          <a:xfrm>
            <a:off x="2965450" y="1477963"/>
            <a:ext cx="420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olidFill>
                  <a:srgbClr val="FF0000"/>
                </a:solidFill>
              </a:rPr>
              <a:t>j=1</a:t>
            </a:r>
          </a:p>
        </p:txBody>
      </p:sp>
      <p:sp>
        <p:nvSpPr>
          <p:cNvPr id="29708" name="Text Box 1038"/>
          <p:cNvSpPr txBox="1">
            <a:spLocks noChangeArrowheads="1"/>
          </p:cNvSpPr>
          <p:nvPr/>
        </p:nvSpPr>
        <p:spPr bwMode="auto">
          <a:xfrm>
            <a:off x="3346450" y="1111250"/>
            <a:ext cx="384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J</a:t>
            </a:r>
            <a:r>
              <a:rPr lang="en-US" baseline="30000">
                <a:solidFill>
                  <a:srgbClr val="FF0000"/>
                </a:solidFill>
              </a:rPr>
              <a:t>2</a:t>
            </a:r>
            <a:r>
              <a:rPr lang="en-US" baseline="-25000">
                <a:solidFill>
                  <a:srgbClr val="FF0000"/>
                </a:solidFill>
              </a:rPr>
              <a:t>j</a:t>
            </a:r>
          </a:p>
        </p:txBody>
      </p:sp>
      <p:sp>
        <p:nvSpPr>
          <p:cNvPr id="29709" name="Text Box 1039"/>
          <p:cNvSpPr txBox="1">
            <a:spLocks noChangeArrowheads="1"/>
          </p:cNvSpPr>
          <p:nvPr/>
        </p:nvSpPr>
        <p:spPr bwMode="auto">
          <a:xfrm>
            <a:off x="3406775" y="1371600"/>
            <a:ext cx="336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n</a:t>
            </a:r>
            <a:r>
              <a:rPr lang="en-US" baseline="-25000">
                <a:solidFill>
                  <a:srgbClr val="FF0000"/>
                </a:solidFill>
              </a:rPr>
              <a:t>j</a:t>
            </a:r>
          </a:p>
        </p:txBody>
      </p:sp>
      <p:sp>
        <p:nvSpPr>
          <p:cNvPr id="29710" name="Text Box 1040"/>
          <p:cNvSpPr txBox="1">
            <a:spLocks noChangeArrowheads="1"/>
          </p:cNvSpPr>
          <p:nvPr/>
        </p:nvSpPr>
        <p:spPr bwMode="auto">
          <a:xfrm>
            <a:off x="3727450" y="1263650"/>
            <a:ext cx="258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a:t>
            </a:r>
          </a:p>
        </p:txBody>
      </p:sp>
      <p:sp>
        <p:nvSpPr>
          <p:cNvPr id="29711" name="Text Box 1041"/>
          <p:cNvSpPr txBox="1">
            <a:spLocks noChangeArrowheads="1"/>
          </p:cNvSpPr>
          <p:nvPr/>
        </p:nvSpPr>
        <p:spPr bwMode="auto">
          <a:xfrm>
            <a:off x="3956050" y="1122363"/>
            <a:ext cx="344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J</a:t>
            </a:r>
            <a:r>
              <a:rPr lang="en-US" baseline="30000">
                <a:solidFill>
                  <a:srgbClr val="FF0000"/>
                </a:solidFill>
              </a:rPr>
              <a:t>2</a:t>
            </a:r>
          </a:p>
        </p:txBody>
      </p:sp>
      <p:sp>
        <p:nvSpPr>
          <p:cNvPr id="29712" name="Text Box 1042"/>
          <p:cNvSpPr txBox="1">
            <a:spLocks noChangeArrowheads="1"/>
          </p:cNvSpPr>
          <p:nvPr/>
        </p:nvSpPr>
        <p:spPr bwMode="auto">
          <a:xfrm>
            <a:off x="4017963" y="1416050"/>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N</a:t>
            </a:r>
          </a:p>
        </p:txBody>
      </p:sp>
      <p:sp>
        <p:nvSpPr>
          <p:cNvPr id="29713" name="Line 1043"/>
          <p:cNvSpPr>
            <a:spLocks noChangeShapeType="1"/>
          </p:cNvSpPr>
          <p:nvPr/>
        </p:nvSpPr>
        <p:spPr bwMode="auto">
          <a:xfrm>
            <a:off x="3422650" y="144780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714" name="Line 1044"/>
          <p:cNvSpPr>
            <a:spLocks noChangeShapeType="1"/>
          </p:cNvSpPr>
          <p:nvPr/>
        </p:nvSpPr>
        <p:spPr bwMode="auto">
          <a:xfrm>
            <a:off x="4032250" y="144780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715" name="Text Box 1045"/>
          <p:cNvSpPr txBox="1">
            <a:spLocks noChangeArrowheads="1"/>
          </p:cNvSpPr>
          <p:nvPr/>
        </p:nvSpPr>
        <p:spPr bwMode="auto">
          <a:xfrm>
            <a:off x="2432050" y="1949450"/>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Jk</a:t>
            </a:r>
            <a:r>
              <a:rPr lang="en-US" baseline="-25000">
                <a:solidFill>
                  <a:srgbClr val="FF0000"/>
                </a:solidFill>
              </a:rPr>
              <a:t>i</a:t>
            </a:r>
            <a:r>
              <a:rPr lang="en-US">
                <a:solidFill>
                  <a:srgbClr val="FF0000"/>
                </a:solidFill>
              </a:rPr>
              <a:t> =</a:t>
            </a:r>
            <a:endParaRPr lang="en-US" baseline="-25000">
              <a:solidFill>
                <a:srgbClr val="FF0000"/>
              </a:solidFill>
            </a:endParaRPr>
          </a:p>
        </p:txBody>
      </p:sp>
      <p:sp>
        <p:nvSpPr>
          <p:cNvPr id="29716" name="Text Box 1046"/>
          <p:cNvSpPr txBox="1">
            <a:spLocks noChangeArrowheads="1"/>
          </p:cNvSpPr>
          <p:nvPr/>
        </p:nvSpPr>
        <p:spPr bwMode="auto">
          <a:xfrm>
            <a:off x="304165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a:solidFill>
                  <a:srgbClr val="FF0000"/>
                </a:solidFill>
              </a:rPr>
              <a:t>Σ</a:t>
            </a:r>
          </a:p>
        </p:txBody>
      </p:sp>
      <p:sp>
        <p:nvSpPr>
          <p:cNvPr id="29717" name="Text Box 1047"/>
          <p:cNvSpPr txBox="1">
            <a:spLocks noChangeArrowheads="1"/>
          </p:cNvSpPr>
          <p:nvPr/>
        </p:nvSpPr>
        <p:spPr bwMode="auto">
          <a:xfrm>
            <a:off x="3057525" y="17526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400">
                <a:solidFill>
                  <a:srgbClr val="FF0000"/>
                </a:solidFill>
              </a:rPr>
              <a:t>k</a:t>
            </a:r>
          </a:p>
        </p:txBody>
      </p:sp>
      <p:sp>
        <p:nvSpPr>
          <p:cNvPr id="29718" name="Text Box 1048"/>
          <p:cNvSpPr txBox="1">
            <a:spLocks noChangeArrowheads="1"/>
          </p:cNvSpPr>
          <p:nvPr/>
        </p:nvSpPr>
        <p:spPr bwMode="auto">
          <a:xfrm>
            <a:off x="3041650" y="2239963"/>
            <a:ext cx="420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olidFill>
                  <a:srgbClr val="FF0000"/>
                </a:solidFill>
              </a:rPr>
              <a:t>j=1</a:t>
            </a:r>
          </a:p>
        </p:txBody>
      </p:sp>
      <p:sp>
        <p:nvSpPr>
          <p:cNvPr id="29719" name="Text Box 1049"/>
          <p:cNvSpPr txBox="1">
            <a:spLocks noChangeArrowheads="1"/>
          </p:cNvSpPr>
          <p:nvPr/>
        </p:nvSpPr>
        <p:spPr bwMode="auto">
          <a:xfrm>
            <a:off x="33401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a:solidFill>
                  <a:srgbClr val="FF0000"/>
                </a:solidFill>
              </a:rPr>
              <a:t>Σ</a:t>
            </a:r>
          </a:p>
        </p:txBody>
      </p:sp>
      <p:sp>
        <p:nvSpPr>
          <p:cNvPr id="29720" name="Text Box 1050"/>
          <p:cNvSpPr txBox="1">
            <a:spLocks noChangeArrowheads="1"/>
          </p:cNvSpPr>
          <p:nvPr/>
        </p:nvSpPr>
        <p:spPr bwMode="auto">
          <a:xfrm>
            <a:off x="3346450" y="1752600"/>
            <a:ext cx="31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400">
                <a:solidFill>
                  <a:srgbClr val="FF0000"/>
                </a:solidFill>
              </a:rPr>
              <a:t>n</a:t>
            </a:r>
            <a:r>
              <a:rPr lang="en-US" sz="1400" baseline="-25000">
                <a:solidFill>
                  <a:srgbClr val="FF0000"/>
                </a:solidFill>
              </a:rPr>
              <a:t>j</a:t>
            </a:r>
          </a:p>
        </p:txBody>
      </p:sp>
      <p:sp>
        <p:nvSpPr>
          <p:cNvPr id="29721" name="Text Box 1051"/>
          <p:cNvSpPr txBox="1">
            <a:spLocks noChangeArrowheads="1"/>
          </p:cNvSpPr>
          <p:nvPr/>
        </p:nvSpPr>
        <p:spPr bwMode="auto">
          <a:xfrm>
            <a:off x="3346450" y="2239963"/>
            <a:ext cx="41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olidFill>
                  <a:srgbClr val="FF0000"/>
                </a:solidFill>
              </a:rPr>
              <a:t>i=1</a:t>
            </a:r>
          </a:p>
        </p:txBody>
      </p:sp>
      <p:sp>
        <p:nvSpPr>
          <p:cNvPr id="29722" name="Text Box 1052"/>
          <p:cNvSpPr txBox="1">
            <a:spLocks noChangeArrowheads="1"/>
          </p:cNvSpPr>
          <p:nvPr/>
        </p:nvSpPr>
        <p:spPr bwMode="auto">
          <a:xfrm>
            <a:off x="3625850" y="1981200"/>
            <a:ext cx="48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X</a:t>
            </a:r>
            <a:r>
              <a:rPr lang="en-US" baseline="30000">
                <a:solidFill>
                  <a:srgbClr val="FF0000"/>
                </a:solidFill>
              </a:rPr>
              <a:t>2</a:t>
            </a:r>
            <a:r>
              <a:rPr lang="en-US" baseline="-25000">
                <a:solidFill>
                  <a:srgbClr val="FF0000"/>
                </a:solidFill>
              </a:rPr>
              <a:t>ij</a:t>
            </a:r>
          </a:p>
        </p:txBody>
      </p:sp>
      <p:sp>
        <p:nvSpPr>
          <p:cNvPr id="29723" name="Text Box 1053"/>
          <p:cNvSpPr txBox="1">
            <a:spLocks noChangeArrowheads="1"/>
          </p:cNvSpPr>
          <p:nvPr/>
        </p:nvSpPr>
        <p:spPr bwMode="auto">
          <a:xfrm>
            <a:off x="4002088" y="1981200"/>
            <a:ext cx="258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a:t>
            </a:r>
          </a:p>
        </p:txBody>
      </p:sp>
      <p:sp>
        <p:nvSpPr>
          <p:cNvPr id="29724" name="Text Box 1054"/>
          <p:cNvSpPr txBox="1">
            <a:spLocks noChangeArrowheads="1"/>
          </p:cNvSpPr>
          <p:nvPr/>
        </p:nvSpPr>
        <p:spPr bwMode="auto">
          <a:xfrm>
            <a:off x="41783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a:solidFill>
                  <a:srgbClr val="FF0000"/>
                </a:solidFill>
              </a:rPr>
              <a:t>Σ</a:t>
            </a:r>
          </a:p>
        </p:txBody>
      </p:sp>
      <p:sp>
        <p:nvSpPr>
          <p:cNvPr id="29725" name="Text Box 1055"/>
          <p:cNvSpPr txBox="1">
            <a:spLocks noChangeArrowheads="1"/>
          </p:cNvSpPr>
          <p:nvPr/>
        </p:nvSpPr>
        <p:spPr bwMode="auto">
          <a:xfrm>
            <a:off x="4194175" y="17526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400">
                <a:solidFill>
                  <a:srgbClr val="FF0000"/>
                </a:solidFill>
              </a:rPr>
              <a:t>k</a:t>
            </a:r>
          </a:p>
        </p:txBody>
      </p:sp>
      <p:sp>
        <p:nvSpPr>
          <p:cNvPr id="29726" name="Text Box 1056"/>
          <p:cNvSpPr txBox="1">
            <a:spLocks noChangeArrowheads="1"/>
          </p:cNvSpPr>
          <p:nvPr/>
        </p:nvSpPr>
        <p:spPr bwMode="auto">
          <a:xfrm>
            <a:off x="4144963" y="2209800"/>
            <a:ext cx="420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olidFill>
                  <a:srgbClr val="FF0000"/>
                </a:solidFill>
              </a:rPr>
              <a:t>j=1</a:t>
            </a:r>
          </a:p>
        </p:txBody>
      </p:sp>
      <p:sp>
        <p:nvSpPr>
          <p:cNvPr id="29727" name="Text Box 1057"/>
          <p:cNvSpPr txBox="1">
            <a:spLocks noChangeArrowheads="1"/>
          </p:cNvSpPr>
          <p:nvPr/>
        </p:nvSpPr>
        <p:spPr bwMode="auto">
          <a:xfrm>
            <a:off x="4486275" y="1797050"/>
            <a:ext cx="384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J</a:t>
            </a:r>
            <a:r>
              <a:rPr lang="en-US" baseline="30000">
                <a:solidFill>
                  <a:srgbClr val="FF0000"/>
                </a:solidFill>
              </a:rPr>
              <a:t>2</a:t>
            </a:r>
            <a:r>
              <a:rPr lang="en-US" baseline="-25000">
                <a:solidFill>
                  <a:srgbClr val="FF0000"/>
                </a:solidFill>
              </a:rPr>
              <a:t>j</a:t>
            </a:r>
          </a:p>
        </p:txBody>
      </p:sp>
      <p:sp>
        <p:nvSpPr>
          <p:cNvPr id="29728" name="Text Box 1058"/>
          <p:cNvSpPr txBox="1">
            <a:spLocks noChangeArrowheads="1"/>
          </p:cNvSpPr>
          <p:nvPr/>
        </p:nvSpPr>
        <p:spPr bwMode="auto">
          <a:xfrm>
            <a:off x="4565650" y="2101850"/>
            <a:ext cx="336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n</a:t>
            </a:r>
            <a:r>
              <a:rPr lang="en-US" baseline="-25000">
                <a:solidFill>
                  <a:srgbClr val="FF0000"/>
                </a:solidFill>
              </a:rPr>
              <a:t>j</a:t>
            </a:r>
          </a:p>
        </p:txBody>
      </p:sp>
      <p:sp>
        <p:nvSpPr>
          <p:cNvPr id="29729" name="Line 1059"/>
          <p:cNvSpPr>
            <a:spLocks noChangeShapeType="1"/>
          </p:cNvSpPr>
          <p:nvPr/>
        </p:nvSpPr>
        <p:spPr bwMode="auto">
          <a:xfrm>
            <a:off x="4565650" y="2133600"/>
            <a:ext cx="228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730" name="Text Box 1060"/>
          <p:cNvSpPr txBox="1">
            <a:spLocks noChangeArrowheads="1"/>
          </p:cNvSpPr>
          <p:nvPr/>
        </p:nvSpPr>
        <p:spPr bwMode="auto">
          <a:xfrm>
            <a:off x="5235575" y="1122363"/>
            <a:ext cx="32988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Di mana : </a:t>
            </a:r>
          </a:p>
          <a:p>
            <a:pPr eaLnBrk="1" hangingPunct="1"/>
            <a:r>
              <a:rPr lang="en-US">
                <a:solidFill>
                  <a:srgbClr val="FF0000"/>
                </a:solidFill>
              </a:rPr>
              <a:t>J = jumlah seluruh data</a:t>
            </a:r>
          </a:p>
          <a:p>
            <a:pPr eaLnBrk="1" hangingPunct="1"/>
            <a:r>
              <a:rPr lang="en-US">
                <a:solidFill>
                  <a:srgbClr val="FF0000"/>
                </a:solidFill>
              </a:rPr>
              <a:t>N = banyak data</a:t>
            </a:r>
          </a:p>
          <a:p>
            <a:pPr eaLnBrk="1" hangingPunct="1"/>
            <a:r>
              <a:rPr lang="en-US">
                <a:solidFill>
                  <a:srgbClr val="FF0000"/>
                </a:solidFill>
              </a:rPr>
              <a:t>k = banyak kelompok</a:t>
            </a:r>
          </a:p>
          <a:p>
            <a:pPr eaLnBrk="1" hangingPunct="1"/>
            <a:r>
              <a:rPr lang="en-US">
                <a:solidFill>
                  <a:srgbClr val="FF0000"/>
                </a:solidFill>
              </a:rPr>
              <a:t>n</a:t>
            </a:r>
            <a:r>
              <a:rPr lang="en-US" baseline="-25000">
                <a:solidFill>
                  <a:srgbClr val="FF0000"/>
                </a:solidFill>
              </a:rPr>
              <a:t>j</a:t>
            </a:r>
            <a:r>
              <a:rPr lang="en-US">
                <a:solidFill>
                  <a:srgbClr val="FF0000"/>
                </a:solidFill>
              </a:rPr>
              <a:t> = banyak anggota kelompok j</a:t>
            </a:r>
          </a:p>
          <a:p>
            <a:pPr eaLnBrk="1" hangingPunct="1"/>
            <a:r>
              <a:rPr lang="en-US">
                <a:solidFill>
                  <a:srgbClr val="FF0000"/>
                </a:solidFill>
              </a:rPr>
              <a:t>J</a:t>
            </a:r>
            <a:r>
              <a:rPr lang="en-US" baseline="-25000">
                <a:solidFill>
                  <a:srgbClr val="FF0000"/>
                </a:solidFill>
              </a:rPr>
              <a:t>j</a:t>
            </a:r>
            <a:r>
              <a:rPr lang="en-US">
                <a:solidFill>
                  <a:srgbClr val="FF0000"/>
                </a:solidFill>
              </a:rPr>
              <a:t> = jumlah data dalam kelompok j</a:t>
            </a:r>
          </a:p>
        </p:txBody>
      </p:sp>
      <p:sp>
        <p:nvSpPr>
          <p:cNvPr id="29731" name="Rectangle 1061"/>
          <p:cNvSpPr>
            <a:spLocks noChangeArrowheads="1"/>
          </p:cNvSpPr>
          <p:nvPr/>
        </p:nvSpPr>
        <p:spPr bwMode="auto">
          <a:xfrm>
            <a:off x="533400" y="1066800"/>
            <a:ext cx="1371600" cy="99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9732" name="Text Box 1062"/>
          <p:cNvSpPr txBox="1">
            <a:spLocks noChangeArrowheads="1"/>
          </p:cNvSpPr>
          <p:nvPr/>
        </p:nvSpPr>
        <p:spPr bwMode="auto">
          <a:xfrm>
            <a:off x="312245" y="2743200"/>
            <a:ext cx="8508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dirty="0" err="1">
                <a:solidFill>
                  <a:srgbClr val="3333FF"/>
                </a:solidFill>
              </a:rPr>
              <a:t>Contoh</a:t>
            </a:r>
            <a:r>
              <a:rPr lang="en-US" dirty="0">
                <a:solidFill>
                  <a:srgbClr val="3333FF"/>
                </a:solidFill>
              </a:rPr>
              <a:t> :</a:t>
            </a:r>
          </a:p>
          <a:p>
            <a:pPr eaLnBrk="1" hangingPunct="1"/>
            <a:r>
              <a:rPr lang="en-US" dirty="0" err="1">
                <a:solidFill>
                  <a:srgbClr val="3333FF"/>
                </a:solidFill>
              </a:rPr>
              <a:t>Apakah</a:t>
            </a:r>
            <a:r>
              <a:rPr lang="en-US" dirty="0">
                <a:solidFill>
                  <a:srgbClr val="3333FF"/>
                </a:solidFill>
              </a:rPr>
              <a:t> </a:t>
            </a:r>
            <a:r>
              <a:rPr lang="en-US" dirty="0" err="1">
                <a:solidFill>
                  <a:srgbClr val="3333FF"/>
                </a:solidFill>
              </a:rPr>
              <a:t>terdapat</a:t>
            </a:r>
            <a:r>
              <a:rPr lang="en-US" dirty="0">
                <a:solidFill>
                  <a:srgbClr val="3333FF"/>
                </a:solidFill>
              </a:rPr>
              <a:t> </a:t>
            </a:r>
            <a:r>
              <a:rPr lang="en-US" dirty="0" err="1">
                <a:solidFill>
                  <a:srgbClr val="3333FF"/>
                </a:solidFill>
              </a:rPr>
              <a:t>perbedaan</a:t>
            </a:r>
            <a:r>
              <a:rPr lang="en-US" dirty="0">
                <a:solidFill>
                  <a:srgbClr val="3333FF"/>
                </a:solidFill>
              </a:rPr>
              <a:t> </a:t>
            </a:r>
            <a:r>
              <a:rPr lang="id-ID" dirty="0" smtClean="0">
                <a:solidFill>
                  <a:srgbClr val="3333FF"/>
                </a:solidFill>
              </a:rPr>
              <a:t>sikap</a:t>
            </a:r>
            <a:r>
              <a:rPr lang="en-US" dirty="0" smtClean="0">
                <a:solidFill>
                  <a:srgbClr val="3333FF"/>
                </a:solidFill>
              </a:rPr>
              <a:t> </a:t>
            </a:r>
            <a:r>
              <a:rPr lang="en-US" dirty="0" err="1">
                <a:solidFill>
                  <a:srgbClr val="3333FF"/>
                </a:solidFill>
              </a:rPr>
              <a:t>terhadap</a:t>
            </a:r>
            <a:r>
              <a:rPr lang="en-US" dirty="0">
                <a:solidFill>
                  <a:srgbClr val="3333FF"/>
                </a:solidFill>
              </a:rPr>
              <a:t> </a:t>
            </a:r>
            <a:r>
              <a:rPr lang="id-ID" dirty="0" smtClean="0">
                <a:solidFill>
                  <a:srgbClr val="3333FF"/>
                </a:solidFill>
              </a:rPr>
              <a:t>etika</a:t>
            </a:r>
            <a:r>
              <a:rPr lang="en-US" dirty="0" smtClean="0">
                <a:solidFill>
                  <a:srgbClr val="3333FF"/>
                </a:solidFill>
              </a:rPr>
              <a:t> </a:t>
            </a:r>
            <a:r>
              <a:rPr lang="id-ID" dirty="0" smtClean="0">
                <a:solidFill>
                  <a:srgbClr val="3333FF"/>
                </a:solidFill>
              </a:rPr>
              <a:t>pada</a:t>
            </a:r>
            <a:r>
              <a:rPr lang="en-US" dirty="0" smtClean="0">
                <a:solidFill>
                  <a:srgbClr val="3333FF"/>
                </a:solidFill>
              </a:rPr>
              <a:t> </a:t>
            </a:r>
            <a:r>
              <a:rPr lang="id-ID" dirty="0" smtClean="0">
                <a:solidFill>
                  <a:srgbClr val="3333FF"/>
                </a:solidFill>
              </a:rPr>
              <a:t>akuntan publik</a:t>
            </a:r>
            <a:r>
              <a:rPr lang="en-US" dirty="0" smtClean="0">
                <a:solidFill>
                  <a:srgbClr val="3333FF"/>
                </a:solidFill>
              </a:rPr>
              <a:t>, </a:t>
            </a:r>
            <a:r>
              <a:rPr lang="id-ID" dirty="0" smtClean="0">
                <a:solidFill>
                  <a:srgbClr val="3333FF"/>
                </a:solidFill>
              </a:rPr>
              <a:t>dosen</a:t>
            </a:r>
            <a:r>
              <a:rPr lang="en-US" dirty="0" smtClean="0">
                <a:solidFill>
                  <a:srgbClr val="3333FF"/>
                </a:solidFill>
              </a:rPr>
              <a:t>, </a:t>
            </a:r>
            <a:r>
              <a:rPr lang="id-ID" dirty="0" smtClean="0">
                <a:solidFill>
                  <a:srgbClr val="3333FF"/>
                </a:solidFill>
              </a:rPr>
              <a:t>manajemen</a:t>
            </a:r>
            <a:r>
              <a:rPr lang="en-US" dirty="0" smtClean="0">
                <a:solidFill>
                  <a:srgbClr val="3333FF"/>
                </a:solidFill>
              </a:rPr>
              <a:t> </a:t>
            </a:r>
            <a:r>
              <a:rPr lang="en-US" dirty="0">
                <a:solidFill>
                  <a:srgbClr val="3333FF"/>
                </a:solidFill>
              </a:rPr>
              <a:t>?</a:t>
            </a:r>
          </a:p>
          <a:p>
            <a:pPr eaLnBrk="1" hangingPunct="1"/>
            <a:r>
              <a:rPr lang="en-US" dirty="0">
                <a:solidFill>
                  <a:srgbClr val="3333FF"/>
                </a:solidFill>
              </a:rPr>
              <a:t>Ho : μ1 = μ2 = μ3 (</a:t>
            </a:r>
            <a:r>
              <a:rPr lang="en-US" dirty="0" err="1">
                <a:solidFill>
                  <a:srgbClr val="3333FF"/>
                </a:solidFill>
              </a:rPr>
              <a:t>tidak</a:t>
            </a:r>
            <a:r>
              <a:rPr lang="en-US" dirty="0">
                <a:solidFill>
                  <a:srgbClr val="3333FF"/>
                </a:solidFill>
              </a:rPr>
              <a:t> </a:t>
            </a:r>
            <a:r>
              <a:rPr lang="en-US" dirty="0" err="1">
                <a:solidFill>
                  <a:srgbClr val="3333FF"/>
                </a:solidFill>
              </a:rPr>
              <a:t>terdapat</a:t>
            </a:r>
            <a:r>
              <a:rPr lang="en-US" dirty="0">
                <a:solidFill>
                  <a:srgbClr val="3333FF"/>
                </a:solidFill>
              </a:rPr>
              <a:t> </a:t>
            </a:r>
            <a:r>
              <a:rPr lang="en-US" dirty="0" err="1">
                <a:solidFill>
                  <a:srgbClr val="3333FF"/>
                </a:solidFill>
              </a:rPr>
              <a:t>perbedaan</a:t>
            </a:r>
            <a:r>
              <a:rPr lang="en-US" dirty="0">
                <a:solidFill>
                  <a:srgbClr val="3333FF"/>
                </a:solidFill>
              </a:rPr>
              <a:t> </a:t>
            </a:r>
            <a:r>
              <a:rPr lang="en-US" dirty="0" err="1">
                <a:solidFill>
                  <a:srgbClr val="3333FF"/>
                </a:solidFill>
              </a:rPr>
              <a:t>sikap</a:t>
            </a:r>
            <a:r>
              <a:rPr lang="en-US" dirty="0">
                <a:solidFill>
                  <a:srgbClr val="3333FF"/>
                </a:solidFill>
              </a:rPr>
              <a:t>)</a:t>
            </a:r>
          </a:p>
        </p:txBody>
      </p:sp>
      <p:graphicFrame>
        <p:nvGraphicFramePr>
          <p:cNvPr id="50291" name="Group 1139"/>
          <p:cNvGraphicFramePr>
            <a:graphicFrameLocks noGrp="1"/>
          </p:cNvGraphicFramePr>
          <p:nvPr/>
        </p:nvGraphicFramePr>
        <p:xfrm>
          <a:off x="685800" y="3822700"/>
          <a:ext cx="2743200" cy="2438400"/>
        </p:xfrm>
        <a:graphic>
          <a:graphicData uri="http://schemas.openxmlformats.org/drawingml/2006/table">
            <a:tbl>
              <a:tblPr/>
              <a:tblGrid>
                <a:gridCol w="533400"/>
                <a:gridCol w="685800"/>
                <a:gridCol w="762000"/>
                <a:gridCol w="762000"/>
              </a:tblGrid>
              <a:tr h="203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rPr>
                        <a:t>X1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rPr>
                        <a:t>X2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rPr>
                        <a:t>X3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sym typeface="Symbol" pitchFamily="18"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80" name="Text Box 1132"/>
          <p:cNvSpPr txBox="1">
            <a:spLocks noChangeArrowheads="1"/>
          </p:cNvSpPr>
          <p:nvPr/>
        </p:nvSpPr>
        <p:spPr bwMode="auto">
          <a:xfrm>
            <a:off x="838200" y="56388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a:t>Σ</a:t>
            </a:r>
          </a:p>
        </p:txBody>
      </p:sp>
      <p:grpSp>
        <p:nvGrpSpPr>
          <p:cNvPr id="2" name="Group 1173"/>
          <p:cNvGrpSpPr>
            <a:grpSpLocks/>
          </p:cNvGrpSpPr>
          <p:nvPr/>
        </p:nvGrpSpPr>
        <p:grpSpPr bwMode="auto">
          <a:xfrm>
            <a:off x="4251325" y="3733800"/>
            <a:ext cx="4503738" cy="1219200"/>
            <a:chOff x="2678" y="2352"/>
            <a:chExt cx="2837" cy="768"/>
          </a:xfrm>
        </p:grpSpPr>
        <p:sp>
          <p:nvSpPr>
            <p:cNvPr id="29797" name="Text Box 1140"/>
            <p:cNvSpPr txBox="1">
              <a:spLocks noChangeArrowheads="1"/>
            </p:cNvSpPr>
            <p:nvPr/>
          </p:nvSpPr>
          <p:spPr bwMode="auto">
            <a:xfrm>
              <a:off x="2688" y="2428"/>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Jk</a:t>
              </a:r>
              <a:r>
                <a:rPr lang="en-US" baseline="-25000"/>
                <a:t>a</a:t>
              </a:r>
              <a:r>
                <a:rPr lang="en-US"/>
                <a:t> =</a:t>
              </a:r>
            </a:p>
          </p:txBody>
        </p:sp>
        <p:sp>
          <p:nvSpPr>
            <p:cNvPr id="29798" name="Text Box 1141"/>
            <p:cNvSpPr txBox="1">
              <a:spLocks noChangeArrowheads="1"/>
            </p:cNvSpPr>
            <p:nvPr/>
          </p:nvSpPr>
          <p:spPr bwMode="auto">
            <a:xfrm>
              <a:off x="3106" y="2352"/>
              <a:ext cx="9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21</a:t>
              </a:r>
              <a:r>
                <a:rPr lang="en-US" baseline="30000"/>
                <a:t>2</a:t>
              </a:r>
              <a:r>
                <a:rPr lang="en-US"/>
                <a:t> + 7</a:t>
              </a:r>
              <a:r>
                <a:rPr lang="en-US" baseline="30000"/>
                <a:t>2</a:t>
              </a:r>
              <a:r>
                <a:rPr lang="en-US"/>
                <a:t> + 15</a:t>
              </a:r>
              <a:r>
                <a:rPr lang="en-US" baseline="30000"/>
                <a:t>2</a:t>
              </a:r>
            </a:p>
          </p:txBody>
        </p:sp>
        <p:sp>
          <p:nvSpPr>
            <p:cNvPr id="29799" name="Line 1142"/>
            <p:cNvSpPr>
              <a:spLocks noChangeShapeType="1"/>
            </p:cNvSpPr>
            <p:nvPr/>
          </p:nvSpPr>
          <p:spPr bwMode="auto">
            <a:xfrm>
              <a:off x="3168" y="2544"/>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800" name="Text Box 1143"/>
            <p:cNvSpPr txBox="1">
              <a:spLocks noChangeArrowheads="1"/>
            </p:cNvSpPr>
            <p:nvPr/>
          </p:nvSpPr>
          <p:spPr bwMode="auto">
            <a:xfrm>
              <a:off x="3446" y="2531"/>
              <a:ext cx="1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5</a:t>
              </a:r>
            </a:p>
          </p:txBody>
        </p:sp>
        <p:sp>
          <p:nvSpPr>
            <p:cNvPr id="29801" name="Text Box 1144"/>
            <p:cNvSpPr txBox="1">
              <a:spLocks noChangeArrowheads="1"/>
            </p:cNvSpPr>
            <p:nvPr/>
          </p:nvSpPr>
          <p:spPr bwMode="auto">
            <a:xfrm>
              <a:off x="4022" y="2435"/>
              <a:ext cx="1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a:t>
              </a:r>
            </a:p>
          </p:txBody>
        </p:sp>
        <p:sp>
          <p:nvSpPr>
            <p:cNvPr id="29802" name="Text Box 1146"/>
            <p:cNvSpPr txBox="1">
              <a:spLocks noChangeArrowheads="1"/>
            </p:cNvSpPr>
            <p:nvPr/>
          </p:nvSpPr>
          <p:spPr bwMode="auto">
            <a:xfrm>
              <a:off x="4166" y="2352"/>
              <a:ext cx="3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43</a:t>
              </a:r>
              <a:r>
                <a:rPr lang="en-US" baseline="30000"/>
                <a:t>2</a:t>
              </a:r>
            </a:p>
          </p:txBody>
        </p:sp>
        <p:sp>
          <p:nvSpPr>
            <p:cNvPr id="29803" name="Text Box 1147"/>
            <p:cNvSpPr txBox="1">
              <a:spLocks noChangeArrowheads="1"/>
            </p:cNvSpPr>
            <p:nvPr/>
          </p:nvSpPr>
          <p:spPr bwMode="auto">
            <a:xfrm>
              <a:off x="4176" y="2531"/>
              <a:ext cx="2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15</a:t>
              </a:r>
            </a:p>
          </p:txBody>
        </p:sp>
        <p:sp>
          <p:nvSpPr>
            <p:cNvPr id="29804" name="Line 1148"/>
            <p:cNvSpPr>
              <a:spLocks noChangeShapeType="1"/>
            </p:cNvSpPr>
            <p:nvPr/>
          </p:nvSpPr>
          <p:spPr bwMode="auto">
            <a:xfrm>
              <a:off x="4224" y="254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805" name="Text Box 1149"/>
            <p:cNvSpPr txBox="1">
              <a:spLocks noChangeArrowheads="1"/>
            </p:cNvSpPr>
            <p:nvPr/>
          </p:nvSpPr>
          <p:spPr bwMode="auto">
            <a:xfrm>
              <a:off x="4454" y="2435"/>
              <a:ext cx="5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 19.73</a:t>
              </a:r>
            </a:p>
          </p:txBody>
        </p:sp>
        <p:sp>
          <p:nvSpPr>
            <p:cNvPr id="29806" name="Text Box 1150"/>
            <p:cNvSpPr txBox="1">
              <a:spLocks noChangeArrowheads="1"/>
            </p:cNvSpPr>
            <p:nvPr/>
          </p:nvSpPr>
          <p:spPr bwMode="auto">
            <a:xfrm>
              <a:off x="2678" y="2819"/>
              <a:ext cx="3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Jk</a:t>
              </a:r>
              <a:r>
                <a:rPr lang="en-US" baseline="-25000"/>
                <a:t>i</a:t>
              </a:r>
              <a:r>
                <a:rPr lang="en-US"/>
                <a:t> =</a:t>
              </a:r>
            </a:p>
          </p:txBody>
        </p:sp>
        <p:sp>
          <p:nvSpPr>
            <p:cNvPr id="29807" name="Text Box 1151"/>
            <p:cNvSpPr txBox="1">
              <a:spLocks noChangeArrowheads="1"/>
            </p:cNvSpPr>
            <p:nvPr/>
          </p:nvSpPr>
          <p:spPr bwMode="auto">
            <a:xfrm>
              <a:off x="3110" y="2812"/>
              <a:ext cx="10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3</a:t>
              </a:r>
              <a:r>
                <a:rPr lang="en-US" baseline="30000"/>
                <a:t>2</a:t>
              </a:r>
              <a:r>
                <a:rPr lang="en-US"/>
                <a:t> + 4</a:t>
              </a:r>
              <a:r>
                <a:rPr lang="en-US" baseline="30000"/>
                <a:t>2</a:t>
              </a:r>
              <a:r>
                <a:rPr lang="en-US"/>
                <a:t> + 5</a:t>
              </a:r>
              <a:r>
                <a:rPr lang="en-US" baseline="30000"/>
                <a:t>2</a:t>
              </a:r>
              <a:r>
                <a:rPr lang="en-US"/>
                <a:t>  …</a:t>
              </a:r>
            </a:p>
          </p:txBody>
        </p:sp>
        <p:sp>
          <p:nvSpPr>
            <p:cNvPr id="29808" name="Text Box 1152"/>
            <p:cNvSpPr txBox="1">
              <a:spLocks noChangeArrowheads="1"/>
            </p:cNvSpPr>
            <p:nvPr/>
          </p:nvSpPr>
          <p:spPr bwMode="auto">
            <a:xfrm>
              <a:off x="4070" y="2832"/>
              <a:ext cx="1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a:t>
              </a:r>
            </a:p>
          </p:txBody>
        </p:sp>
        <p:sp>
          <p:nvSpPr>
            <p:cNvPr id="29809" name="Text Box 1153"/>
            <p:cNvSpPr txBox="1">
              <a:spLocks noChangeArrowheads="1"/>
            </p:cNvSpPr>
            <p:nvPr/>
          </p:nvSpPr>
          <p:spPr bwMode="auto">
            <a:xfrm>
              <a:off x="4228" y="2736"/>
              <a:ext cx="9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21</a:t>
              </a:r>
              <a:r>
                <a:rPr lang="en-US" baseline="30000"/>
                <a:t>2</a:t>
              </a:r>
              <a:r>
                <a:rPr lang="en-US"/>
                <a:t> + 7</a:t>
              </a:r>
              <a:r>
                <a:rPr lang="en-US" baseline="30000"/>
                <a:t>2</a:t>
              </a:r>
              <a:r>
                <a:rPr lang="en-US"/>
                <a:t> + 15</a:t>
              </a:r>
              <a:r>
                <a:rPr lang="en-US" baseline="30000"/>
                <a:t>2</a:t>
              </a:r>
            </a:p>
          </p:txBody>
        </p:sp>
        <p:sp>
          <p:nvSpPr>
            <p:cNvPr id="29810" name="Line 1154"/>
            <p:cNvSpPr>
              <a:spLocks noChangeShapeType="1"/>
            </p:cNvSpPr>
            <p:nvPr/>
          </p:nvSpPr>
          <p:spPr bwMode="auto">
            <a:xfrm>
              <a:off x="4272" y="2928"/>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811" name="Text Box 1155"/>
            <p:cNvSpPr txBox="1">
              <a:spLocks noChangeArrowheads="1"/>
            </p:cNvSpPr>
            <p:nvPr/>
          </p:nvSpPr>
          <p:spPr bwMode="auto">
            <a:xfrm>
              <a:off x="4614" y="2908"/>
              <a:ext cx="1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5</a:t>
              </a:r>
            </a:p>
          </p:txBody>
        </p:sp>
        <p:sp>
          <p:nvSpPr>
            <p:cNvPr id="29812" name="Text Box 1156"/>
            <p:cNvSpPr txBox="1">
              <a:spLocks noChangeArrowheads="1"/>
            </p:cNvSpPr>
            <p:nvPr/>
          </p:nvSpPr>
          <p:spPr bwMode="auto">
            <a:xfrm>
              <a:off x="5126" y="2832"/>
              <a:ext cx="3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 10</a:t>
              </a:r>
            </a:p>
          </p:txBody>
        </p:sp>
      </p:grpSp>
      <p:grpSp>
        <p:nvGrpSpPr>
          <p:cNvPr id="3" name="Group 1174"/>
          <p:cNvGrpSpPr>
            <a:grpSpLocks/>
          </p:cNvGrpSpPr>
          <p:nvPr/>
        </p:nvGrpSpPr>
        <p:grpSpPr bwMode="auto">
          <a:xfrm>
            <a:off x="3698875" y="4876800"/>
            <a:ext cx="5292725" cy="1535113"/>
            <a:chOff x="2330" y="3072"/>
            <a:chExt cx="3334" cy="967"/>
          </a:xfrm>
        </p:grpSpPr>
        <p:sp>
          <p:nvSpPr>
            <p:cNvPr id="29784" name="Text Box 1157"/>
            <p:cNvSpPr txBox="1">
              <a:spLocks noChangeArrowheads="1"/>
            </p:cNvSpPr>
            <p:nvPr/>
          </p:nvSpPr>
          <p:spPr bwMode="auto">
            <a:xfrm>
              <a:off x="2342" y="3203"/>
              <a:ext cx="5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RJK</a:t>
              </a:r>
              <a:r>
                <a:rPr lang="en-US" baseline="-25000"/>
                <a:t>a</a:t>
              </a:r>
              <a:r>
                <a:rPr lang="en-US"/>
                <a:t> =</a:t>
              </a:r>
            </a:p>
          </p:txBody>
        </p:sp>
        <p:sp>
          <p:nvSpPr>
            <p:cNvPr id="29785" name="Text Box 1158"/>
            <p:cNvSpPr txBox="1">
              <a:spLocks noChangeArrowheads="1"/>
            </p:cNvSpPr>
            <p:nvPr/>
          </p:nvSpPr>
          <p:spPr bwMode="auto">
            <a:xfrm>
              <a:off x="2841" y="3072"/>
              <a:ext cx="2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Jk</a:t>
              </a:r>
              <a:r>
                <a:rPr lang="en-US" baseline="-25000"/>
                <a:t>a</a:t>
              </a:r>
            </a:p>
          </p:txBody>
        </p:sp>
        <p:sp>
          <p:nvSpPr>
            <p:cNvPr id="29786" name="Text Box 1159"/>
            <p:cNvSpPr txBox="1">
              <a:spLocks noChangeArrowheads="1"/>
            </p:cNvSpPr>
            <p:nvPr/>
          </p:nvSpPr>
          <p:spPr bwMode="auto">
            <a:xfrm>
              <a:off x="2880" y="3360"/>
              <a:ext cx="2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k-1</a:t>
              </a:r>
            </a:p>
          </p:txBody>
        </p:sp>
        <p:sp>
          <p:nvSpPr>
            <p:cNvPr id="29787" name="Line 1160"/>
            <p:cNvSpPr>
              <a:spLocks noChangeShapeType="1"/>
            </p:cNvSpPr>
            <p:nvPr/>
          </p:nvSpPr>
          <p:spPr bwMode="auto">
            <a:xfrm>
              <a:off x="2880" y="3312"/>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788" name="Text Box 1161"/>
            <p:cNvSpPr txBox="1">
              <a:spLocks noChangeArrowheads="1"/>
            </p:cNvSpPr>
            <p:nvPr/>
          </p:nvSpPr>
          <p:spPr bwMode="auto">
            <a:xfrm>
              <a:off x="3206" y="3203"/>
              <a:ext cx="1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 19.73/2 = 9.865</a:t>
              </a:r>
            </a:p>
          </p:txBody>
        </p:sp>
        <p:sp>
          <p:nvSpPr>
            <p:cNvPr id="29789" name="Text Box 1162"/>
            <p:cNvSpPr txBox="1">
              <a:spLocks noChangeArrowheads="1"/>
            </p:cNvSpPr>
            <p:nvPr/>
          </p:nvSpPr>
          <p:spPr bwMode="auto">
            <a:xfrm>
              <a:off x="2330" y="3676"/>
              <a:ext cx="4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RJK</a:t>
              </a:r>
              <a:r>
                <a:rPr lang="en-US" baseline="-25000"/>
                <a:t>i</a:t>
              </a:r>
              <a:r>
                <a:rPr lang="en-US"/>
                <a:t> =</a:t>
              </a:r>
            </a:p>
          </p:txBody>
        </p:sp>
        <p:sp>
          <p:nvSpPr>
            <p:cNvPr id="29790" name="Text Box 1163"/>
            <p:cNvSpPr txBox="1">
              <a:spLocks noChangeArrowheads="1"/>
            </p:cNvSpPr>
            <p:nvPr/>
          </p:nvSpPr>
          <p:spPr bwMode="auto">
            <a:xfrm>
              <a:off x="2875" y="3552"/>
              <a:ext cx="2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Jk</a:t>
              </a:r>
              <a:r>
                <a:rPr lang="en-US" baseline="-25000"/>
                <a:t>i</a:t>
              </a:r>
              <a:r>
                <a:rPr lang="en-US"/>
                <a:t> </a:t>
              </a:r>
            </a:p>
          </p:txBody>
        </p:sp>
        <p:sp>
          <p:nvSpPr>
            <p:cNvPr id="29791" name="Text Box 1164"/>
            <p:cNvSpPr txBox="1">
              <a:spLocks noChangeArrowheads="1"/>
            </p:cNvSpPr>
            <p:nvPr/>
          </p:nvSpPr>
          <p:spPr bwMode="auto">
            <a:xfrm>
              <a:off x="2822" y="3827"/>
              <a:ext cx="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N - k</a:t>
              </a:r>
            </a:p>
          </p:txBody>
        </p:sp>
        <p:sp>
          <p:nvSpPr>
            <p:cNvPr id="29792" name="Line 1165"/>
            <p:cNvSpPr>
              <a:spLocks noChangeShapeType="1"/>
            </p:cNvSpPr>
            <p:nvPr/>
          </p:nvSpPr>
          <p:spPr bwMode="auto">
            <a:xfrm>
              <a:off x="2880" y="3792"/>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9793" name="Text Box 1166"/>
            <p:cNvSpPr txBox="1">
              <a:spLocks noChangeArrowheads="1"/>
            </p:cNvSpPr>
            <p:nvPr/>
          </p:nvSpPr>
          <p:spPr bwMode="auto">
            <a:xfrm>
              <a:off x="3206" y="3683"/>
              <a:ext cx="1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 10/15-3 = 0.833</a:t>
              </a:r>
            </a:p>
          </p:txBody>
        </p:sp>
        <p:sp>
          <p:nvSpPr>
            <p:cNvPr id="29794" name="Text Box 1167"/>
            <p:cNvSpPr txBox="1">
              <a:spLocks noChangeArrowheads="1"/>
            </p:cNvSpPr>
            <p:nvPr/>
          </p:nvSpPr>
          <p:spPr bwMode="auto">
            <a:xfrm>
              <a:off x="4501" y="3312"/>
              <a:ext cx="116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F = 9.865 / 0.833 </a:t>
              </a:r>
            </a:p>
          </p:txBody>
        </p:sp>
        <p:sp>
          <p:nvSpPr>
            <p:cNvPr id="29795" name="Text Box 1169"/>
            <p:cNvSpPr txBox="1">
              <a:spLocks noChangeArrowheads="1"/>
            </p:cNvSpPr>
            <p:nvPr/>
          </p:nvSpPr>
          <p:spPr bwMode="auto">
            <a:xfrm>
              <a:off x="4641" y="3504"/>
              <a:ext cx="63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 11.838</a:t>
              </a:r>
            </a:p>
          </p:txBody>
        </p:sp>
        <p:sp>
          <p:nvSpPr>
            <p:cNvPr id="29796" name="Rectangle 1171"/>
            <p:cNvSpPr>
              <a:spLocks noChangeArrowheads="1"/>
            </p:cNvSpPr>
            <p:nvPr/>
          </p:nvSpPr>
          <p:spPr bwMode="auto">
            <a:xfrm>
              <a:off x="4464" y="3216"/>
              <a:ext cx="1200" cy="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grpSp>
      <p:sp>
        <p:nvSpPr>
          <p:cNvPr id="29783" name="Line 1172"/>
          <p:cNvSpPr>
            <a:spLocks noChangeShapeType="1"/>
          </p:cNvSpPr>
          <p:nvPr/>
        </p:nvSpPr>
        <p:spPr bwMode="auto">
          <a:xfrm>
            <a:off x="914400" y="60198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1619150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54" name="Group 1078"/>
          <p:cNvGraphicFramePr>
            <a:graphicFrameLocks noGrp="1"/>
          </p:cNvGraphicFramePr>
          <p:nvPr/>
        </p:nvGraphicFramePr>
        <p:xfrm>
          <a:off x="838200" y="639763"/>
          <a:ext cx="7696200" cy="1981200"/>
        </p:xfrm>
        <a:graphic>
          <a:graphicData uri="http://schemas.openxmlformats.org/drawingml/2006/table">
            <a:tbl>
              <a:tblPr/>
              <a:tblGrid>
                <a:gridCol w="1676400"/>
                <a:gridCol w="1447800"/>
                <a:gridCol w="1524000"/>
                <a:gridCol w="1828800"/>
                <a:gridCol w="1219200"/>
              </a:tblGrid>
              <a:tr h="203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ahoma" charset="0"/>
                        </a:rPr>
                        <a:t>Sumber</a:t>
                      </a:r>
                      <a:r>
                        <a:rPr kumimoji="0" lang="en-US" sz="1600" b="1" i="0" u="none" strike="noStrike" cap="none" normalizeH="0" baseline="0" dirty="0" smtClean="0">
                          <a:ln>
                            <a:noFill/>
                          </a:ln>
                          <a:solidFill>
                            <a:schemeClr val="tx1"/>
                          </a:solidFill>
                          <a:effectLst/>
                          <a:latin typeface="Tahoma" charset="0"/>
                        </a:rPr>
                        <a:t> </a:t>
                      </a:r>
                      <a:r>
                        <a:rPr kumimoji="0" lang="en-US" sz="1600" b="1" i="0" u="none" strike="noStrike" cap="none" normalizeH="0" baseline="0" dirty="0" err="1" smtClean="0">
                          <a:ln>
                            <a:noFill/>
                          </a:ln>
                          <a:solidFill>
                            <a:schemeClr val="tx1"/>
                          </a:solidFill>
                          <a:effectLst/>
                          <a:latin typeface="Tahoma" charset="0"/>
                        </a:rPr>
                        <a:t>adanya</a:t>
                      </a:r>
                      <a:r>
                        <a:rPr kumimoji="0" lang="en-US" sz="1600" b="1" i="0" u="none" strike="noStrike" cap="none" normalizeH="0" baseline="0" dirty="0" smtClean="0">
                          <a:ln>
                            <a:noFill/>
                          </a:ln>
                          <a:solidFill>
                            <a:schemeClr val="tx1"/>
                          </a:solidFill>
                          <a:effectLst/>
                          <a:latin typeface="Tahoma" charset="0"/>
                        </a:rPr>
                        <a:t> </a:t>
                      </a:r>
                      <a:r>
                        <a:rPr kumimoji="0" lang="en-US" sz="1600" b="1" i="0" u="none" strike="noStrike" cap="none" normalizeH="0" baseline="0" dirty="0" err="1" smtClean="0">
                          <a:ln>
                            <a:noFill/>
                          </a:ln>
                          <a:solidFill>
                            <a:schemeClr val="tx1"/>
                          </a:solidFill>
                          <a:effectLst/>
                          <a:latin typeface="Tahoma" charset="0"/>
                        </a:rPr>
                        <a:t>perbedaan</a:t>
                      </a:r>
                      <a:endParaRPr kumimoji="0" lang="en-US" sz="1600" b="1" i="0" u="none" strike="noStrike" cap="none" normalizeH="0" baseline="0" dirty="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ahoma" charset="0"/>
                        </a:rPr>
                        <a:t>Jumlah Kuadrat (JK)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ahoma" charset="0"/>
                        </a:rPr>
                        <a:t>Derajat Kebebasan (df)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ahoma" charset="0"/>
                        </a:rPr>
                        <a:t>Rata-rata Jumlah Kuadrat (RJK)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ahoma"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rPr>
                        <a:t>Antar kelompok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rPr>
                        <a:t>19.73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charset="0"/>
                        </a:rPr>
                        <a:t>k – 1 = 2 (</a:t>
                      </a:r>
                      <a:r>
                        <a:rPr kumimoji="0" lang="en-US" sz="1600" b="0" i="0" u="none" strike="noStrike" cap="none" normalizeH="0" baseline="0" dirty="0" err="1" smtClean="0">
                          <a:ln>
                            <a:noFill/>
                          </a:ln>
                          <a:solidFill>
                            <a:schemeClr val="tx1"/>
                          </a:solidFill>
                          <a:effectLst/>
                          <a:latin typeface="Tahoma" charset="0"/>
                        </a:rPr>
                        <a:t>horisontal</a:t>
                      </a:r>
                      <a:r>
                        <a:rPr kumimoji="0" lang="en-US" sz="1600" b="0" i="0" u="none" strike="noStrike" cap="none" normalizeH="0" baseline="0" dirty="0" smtClean="0">
                          <a:ln>
                            <a:noFill/>
                          </a:ln>
                          <a:solidFill>
                            <a:schemeClr val="tx1"/>
                          </a:solidFill>
                          <a:effectLst/>
                          <a:latin typeface="Tahoma"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rPr>
                        <a:t>9.865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rPr>
                        <a:t>11.838</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rPr>
                        <a:t>Inter kelompok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ahoma" charset="0"/>
                        </a:rPr>
                        <a:t>N – k = 12 (</a:t>
                      </a:r>
                      <a:r>
                        <a:rPr kumimoji="0" lang="en-US" sz="1600" b="0" i="0" u="none" strike="noStrike" cap="none" normalizeH="0" baseline="0" dirty="0" err="1" smtClean="0">
                          <a:ln>
                            <a:noFill/>
                          </a:ln>
                          <a:solidFill>
                            <a:schemeClr val="tx1"/>
                          </a:solidFill>
                          <a:effectLst/>
                          <a:latin typeface="Tahoma" charset="0"/>
                        </a:rPr>
                        <a:t>Vertikal</a:t>
                      </a:r>
                      <a:r>
                        <a:rPr kumimoji="0" lang="en-US" sz="1600" b="0" i="0" u="none" strike="noStrike" cap="none" normalizeH="0" baseline="0" dirty="0" smtClean="0">
                          <a:ln>
                            <a:noFill/>
                          </a:ln>
                          <a:solidFill>
                            <a:schemeClr val="tx1"/>
                          </a:solidFill>
                          <a:effectLst/>
                          <a:latin typeface="Tahoma"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ahoma" charset="0"/>
                        </a:rPr>
                        <a:t>0.833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AU"/>
                    </a:p>
                  </a:txBody>
                  <a:tcPr/>
                </a:tc>
              </a:tr>
            </a:tbl>
          </a:graphicData>
        </a:graphic>
      </p:graphicFrame>
      <p:sp>
        <p:nvSpPr>
          <p:cNvPr id="3100" name="Text Box 1079"/>
          <p:cNvSpPr txBox="1">
            <a:spLocks noChangeArrowheads="1"/>
          </p:cNvSpPr>
          <p:nvPr/>
        </p:nvSpPr>
        <p:spPr bwMode="auto">
          <a:xfrm>
            <a:off x="1050925" y="21129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id-ID"/>
          </a:p>
        </p:txBody>
      </p:sp>
      <p:sp>
        <p:nvSpPr>
          <p:cNvPr id="3101" name="Text Box 1080"/>
          <p:cNvSpPr txBox="1">
            <a:spLocks noChangeArrowheads="1"/>
          </p:cNvSpPr>
          <p:nvPr/>
        </p:nvSpPr>
        <p:spPr bwMode="auto">
          <a:xfrm>
            <a:off x="822325" y="21129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id-ID"/>
          </a:p>
        </p:txBody>
      </p:sp>
      <p:graphicFrame>
        <p:nvGraphicFramePr>
          <p:cNvPr id="3074" name="Object 1081"/>
          <p:cNvGraphicFramePr>
            <a:graphicFrameLocks noChangeAspect="1"/>
          </p:cNvGraphicFramePr>
          <p:nvPr/>
        </p:nvGraphicFramePr>
        <p:xfrm>
          <a:off x="1309688" y="2286000"/>
          <a:ext cx="276225" cy="304800"/>
        </p:xfrm>
        <a:graphic>
          <a:graphicData uri="http://schemas.openxmlformats.org/presentationml/2006/ole">
            <mc:AlternateContent xmlns:mc="http://schemas.openxmlformats.org/markup-compatibility/2006">
              <mc:Choice xmlns:v="urn:schemas-microsoft-com:vml" Requires="v">
                <p:oleObj spid="_x0000_s4203" name="Equation" r:id="rId4" imgW="126720" imgH="139680" progId="Equation.3">
                  <p:embed/>
                </p:oleObj>
              </mc:Choice>
              <mc:Fallback>
                <p:oleObj name="Equation" r:id="rId4" imgW="12672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2286000"/>
                        <a:ext cx="276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2" name="Text Box 1082"/>
          <p:cNvSpPr txBox="1">
            <a:spLocks noChangeArrowheads="1"/>
          </p:cNvSpPr>
          <p:nvPr/>
        </p:nvSpPr>
        <p:spPr bwMode="auto">
          <a:xfrm>
            <a:off x="428492" y="2971800"/>
            <a:ext cx="81759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dirty="0"/>
              <a:t> = 0.05 ; </a:t>
            </a:r>
            <a:r>
              <a:rPr lang="en-US" dirty="0" err="1"/>
              <a:t>df</a:t>
            </a:r>
            <a:r>
              <a:rPr lang="en-US" dirty="0"/>
              <a:t> = 2 </a:t>
            </a:r>
            <a:r>
              <a:rPr lang="en-US" dirty="0" err="1"/>
              <a:t>dan</a:t>
            </a:r>
            <a:r>
              <a:rPr lang="en-US" dirty="0"/>
              <a:t> 12 ; F </a:t>
            </a:r>
            <a:r>
              <a:rPr lang="en-US" dirty="0" err="1"/>
              <a:t>tabel</a:t>
            </a:r>
            <a:r>
              <a:rPr lang="en-US" dirty="0"/>
              <a:t> = </a:t>
            </a:r>
            <a:r>
              <a:rPr lang="en-US" dirty="0" smtClean="0"/>
              <a:t>3.8</a:t>
            </a:r>
            <a:r>
              <a:rPr lang="id-ID" dirty="0" smtClean="0"/>
              <a:t>9</a:t>
            </a:r>
            <a:r>
              <a:rPr lang="en-US" dirty="0" smtClean="0"/>
              <a:t> </a:t>
            </a:r>
            <a:r>
              <a:rPr lang="en-US" dirty="0"/>
              <a:t>; F </a:t>
            </a:r>
            <a:r>
              <a:rPr lang="en-US" dirty="0" err="1"/>
              <a:t>hitung</a:t>
            </a:r>
            <a:r>
              <a:rPr lang="en-US" dirty="0"/>
              <a:t> = 11.838</a:t>
            </a:r>
          </a:p>
          <a:p>
            <a:pPr eaLnBrk="1" hangingPunct="1"/>
            <a:r>
              <a:rPr lang="id-ID" dirty="0" smtClean="0"/>
              <a:t>k = banyak kelompok   ;  N = sample size</a:t>
            </a:r>
          </a:p>
          <a:p>
            <a:pPr eaLnBrk="1" hangingPunct="1"/>
            <a:endParaRPr lang="en-US" dirty="0"/>
          </a:p>
          <a:p>
            <a:pPr eaLnBrk="1" hangingPunct="1"/>
            <a:r>
              <a:rPr lang="en-US" dirty="0"/>
              <a:t>F</a:t>
            </a:r>
            <a:r>
              <a:rPr lang="en-US" baseline="-25000" dirty="0"/>
              <a:t> </a:t>
            </a:r>
            <a:r>
              <a:rPr lang="en-US" baseline="-25000" dirty="0" err="1"/>
              <a:t>hitung</a:t>
            </a:r>
            <a:r>
              <a:rPr lang="en-US" dirty="0"/>
              <a:t> &gt; F </a:t>
            </a:r>
            <a:r>
              <a:rPr lang="en-US" baseline="-25000" dirty="0" err="1"/>
              <a:t>tabel</a:t>
            </a:r>
            <a:r>
              <a:rPr lang="en-US" dirty="0"/>
              <a:t> , </a:t>
            </a:r>
            <a:r>
              <a:rPr lang="en-US" dirty="0" err="1"/>
              <a:t>maka</a:t>
            </a:r>
            <a:r>
              <a:rPr lang="en-US" dirty="0"/>
              <a:t> Ho </a:t>
            </a:r>
            <a:r>
              <a:rPr lang="en-US" dirty="0" err="1"/>
              <a:t>ditolak</a:t>
            </a:r>
            <a:r>
              <a:rPr lang="en-US" dirty="0"/>
              <a:t> </a:t>
            </a:r>
          </a:p>
          <a:p>
            <a:pPr eaLnBrk="1" hangingPunct="1"/>
            <a:endParaRPr lang="en-US" dirty="0"/>
          </a:p>
          <a:p>
            <a:pPr eaLnBrk="1" hangingPunct="1"/>
            <a:r>
              <a:rPr lang="en-US" dirty="0" err="1"/>
              <a:t>Terdapat</a:t>
            </a:r>
            <a:r>
              <a:rPr lang="en-US" dirty="0"/>
              <a:t> </a:t>
            </a:r>
            <a:r>
              <a:rPr lang="en-US" dirty="0" err="1"/>
              <a:t>perbedaan</a:t>
            </a:r>
            <a:r>
              <a:rPr lang="en-US" dirty="0"/>
              <a:t> </a:t>
            </a:r>
            <a:r>
              <a:rPr lang="id-ID" dirty="0" smtClean="0"/>
              <a:t>sikap terhadap etika antara akuntan publik, dosen, dan manajemen</a:t>
            </a:r>
            <a:endParaRPr lang="en-US" dirty="0"/>
          </a:p>
        </p:txBody>
      </p:sp>
      <p:sp>
        <p:nvSpPr>
          <p:cNvPr id="3104" name="Text Box 1092"/>
          <p:cNvSpPr txBox="1">
            <a:spLocks noChangeArrowheads="1"/>
          </p:cNvSpPr>
          <p:nvPr/>
        </p:nvSpPr>
        <p:spPr bwMode="auto">
          <a:xfrm>
            <a:off x="6983413" y="152400"/>
            <a:ext cx="1361270"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Uji</a:t>
            </a:r>
            <a:r>
              <a:rPr lang="en-US" sz="1800" b="1" dirty="0" smtClean="0"/>
              <a:t> </a:t>
            </a:r>
            <a:r>
              <a:rPr lang="en-US" sz="1800" b="1" dirty="0" err="1"/>
              <a:t>Anova</a:t>
            </a:r>
            <a:r>
              <a:rPr lang="en-US" sz="1800" b="1" dirty="0"/>
              <a:t> </a:t>
            </a:r>
          </a:p>
        </p:txBody>
      </p:sp>
    </p:spTree>
    <p:extLst>
      <p:ext uri="{BB962C8B-B14F-4D97-AF65-F5344CB8AC3E}">
        <p14:creationId xmlns:p14="http://schemas.microsoft.com/office/powerpoint/2010/main" val="130642373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4"/>
          <p:cNvSpPr txBox="1">
            <a:spLocks noChangeArrowheads="1"/>
          </p:cNvSpPr>
          <p:nvPr/>
        </p:nvSpPr>
        <p:spPr bwMode="auto">
          <a:xfrm>
            <a:off x="609600" y="457200"/>
            <a:ext cx="7391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t>Hipotesis 3:</a:t>
            </a:r>
          </a:p>
          <a:p>
            <a:pPr algn="just" eaLnBrk="1" hangingPunct="1">
              <a:spcBef>
                <a:spcPct val="50000"/>
              </a:spcBef>
            </a:pPr>
            <a:r>
              <a:rPr lang="en-US"/>
              <a:t>Untuk menguji variabel yang paling berpengaruh, digunakan uji elastisitas atau uji koefesien beta.</a:t>
            </a:r>
          </a:p>
        </p:txBody>
      </p:sp>
      <p:sp>
        <p:nvSpPr>
          <p:cNvPr id="7174" name="Text Box 5"/>
          <p:cNvSpPr txBox="1">
            <a:spLocks noChangeArrowheads="1"/>
          </p:cNvSpPr>
          <p:nvPr/>
        </p:nvSpPr>
        <p:spPr bwMode="auto">
          <a:xfrm>
            <a:off x="609600" y="1752600"/>
            <a:ext cx="6629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Uji elastisitas:</a:t>
            </a:r>
          </a:p>
          <a:p>
            <a:pPr eaLnBrk="1" hangingPunct="1">
              <a:spcBef>
                <a:spcPct val="50000"/>
              </a:spcBef>
            </a:pPr>
            <a:endParaRPr lang="en-US"/>
          </a:p>
        </p:txBody>
      </p:sp>
      <p:sp>
        <p:nvSpPr>
          <p:cNvPr id="717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p>
        </p:txBody>
      </p:sp>
      <p:graphicFrame>
        <p:nvGraphicFramePr>
          <p:cNvPr id="7170" name="Object 6"/>
          <p:cNvGraphicFramePr>
            <a:graphicFrameLocks noChangeAspect="1"/>
          </p:cNvGraphicFramePr>
          <p:nvPr/>
        </p:nvGraphicFramePr>
        <p:xfrm>
          <a:off x="838200" y="2438400"/>
          <a:ext cx="1295400" cy="844550"/>
        </p:xfrm>
        <a:graphic>
          <a:graphicData uri="http://schemas.openxmlformats.org/presentationml/2006/ole">
            <mc:AlternateContent xmlns:mc="http://schemas.openxmlformats.org/markup-compatibility/2006">
              <mc:Choice xmlns:v="urn:schemas-microsoft-com:vml" Requires="v">
                <p:oleObj spid="_x0000_s44118" name="Equation" r:id="rId4" imgW="622080" imgH="406080" progId="Equation.3">
                  <p:embed/>
                </p:oleObj>
              </mc:Choice>
              <mc:Fallback>
                <p:oleObj name="Equation" r:id="rId4" imgW="622080" imgH="406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438400"/>
                        <a:ext cx="1295400" cy="8445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8"/>
          <p:cNvGraphicFramePr>
            <a:graphicFrameLocks noChangeAspect="1"/>
          </p:cNvGraphicFramePr>
          <p:nvPr/>
        </p:nvGraphicFramePr>
        <p:xfrm>
          <a:off x="3352800" y="2057400"/>
          <a:ext cx="3581400" cy="871538"/>
        </p:xfrm>
        <a:graphic>
          <a:graphicData uri="http://schemas.openxmlformats.org/presentationml/2006/ole">
            <mc:AlternateContent xmlns:mc="http://schemas.openxmlformats.org/markup-compatibility/2006">
              <mc:Choice xmlns:v="urn:schemas-microsoft-com:vml" Requires="v">
                <p:oleObj spid="_x0000_s44119" name="Equation" r:id="rId6" imgW="1600200" imgH="419040" progId="Equation.3">
                  <p:embed/>
                </p:oleObj>
              </mc:Choice>
              <mc:Fallback>
                <p:oleObj name="Equation" r:id="rId6" imgW="160020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057400"/>
                        <a:ext cx="3581400"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9"/>
          <p:cNvGraphicFramePr>
            <a:graphicFrameLocks noChangeAspect="1"/>
          </p:cNvGraphicFramePr>
          <p:nvPr/>
        </p:nvGraphicFramePr>
        <p:xfrm>
          <a:off x="3429000" y="2971800"/>
          <a:ext cx="2960688" cy="871538"/>
        </p:xfrm>
        <a:graphic>
          <a:graphicData uri="http://schemas.openxmlformats.org/presentationml/2006/ole">
            <mc:AlternateContent xmlns:mc="http://schemas.openxmlformats.org/markup-compatibility/2006">
              <mc:Choice xmlns:v="urn:schemas-microsoft-com:vml" Requires="v">
                <p:oleObj spid="_x0000_s44120" name="Equation" r:id="rId8" imgW="1422360" imgH="419040" progId="Equation.3">
                  <p:embed/>
                </p:oleObj>
              </mc:Choice>
              <mc:Fallback>
                <p:oleObj name="Equation" r:id="rId8" imgW="142236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971800"/>
                        <a:ext cx="2960688" cy="87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6" name="Text Box 10"/>
          <p:cNvSpPr txBox="1">
            <a:spLocks noChangeArrowheads="1"/>
          </p:cNvSpPr>
          <p:nvPr/>
        </p:nvSpPr>
        <p:spPr bwMode="auto">
          <a:xfrm>
            <a:off x="685800" y="4038600"/>
            <a:ext cx="6172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t>Uji Koefesien beta:</a:t>
            </a:r>
          </a:p>
          <a:p>
            <a:pPr eaLnBrk="1" hangingPunct="1">
              <a:spcBef>
                <a:spcPct val="50000"/>
              </a:spcBef>
            </a:pPr>
            <a:r>
              <a:rPr lang="en-US" sz="2000"/>
              <a:t>Beta X1 =-0,552</a:t>
            </a:r>
          </a:p>
          <a:p>
            <a:pPr eaLnBrk="1" hangingPunct="1">
              <a:spcBef>
                <a:spcPct val="50000"/>
              </a:spcBef>
            </a:pPr>
            <a:r>
              <a:rPr lang="en-US" sz="2000"/>
              <a:t>Beta X2 =0,889</a:t>
            </a:r>
          </a:p>
          <a:p>
            <a:pPr algn="just" eaLnBrk="1" hangingPunct="1">
              <a:spcBef>
                <a:spcPct val="50000"/>
              </a:spcBef>
            </a:pPr>
            <a:r>
              <a:rPr lang="en-US" sz="2000"/>
              <a:t>Kesimpulan: Karena </a:t>
            </a:r>
            <a:r>
              <a:rPr lang="en-US" sz="2000">
                <a:sym typeface="Symbol" pitchFamily="18" charset="2"/>
              </a:rPr>
              <a:t></a:t>
            </a:r>
            <a:r>
              <a:rPr lang="en-US" sz="2000" baseline="-25000">
                <a:sym typeface="Symbol" pitchFamily="18" charset="2"/>
              </a:rPr>
              <a:t>2</a:t>
            </a:r>
            <a:r>
              <a:rPr lang="en-US" sz="2000">
                <a:sym typeface="Symbol" pitchFamily="18" charset="2"/>
              </a:rPr>
              <a:t>&gt;</a:t>
            </a:r>
            <a:r>
              <a:rPr lang="en-US" sz="2000" baseline="-25000">
                <a:sym typeface="Symbol" pitchFamily="18" charset="2"/>
              </a:rPr>
              <a:t>1 </a:t>
            </a:r>
            <a:r>
              <a:rPr lang="en-US" sz="2000">
                <a:sym typeface="Symbol" pitchFamily="18" charset="2"/>
              </a:rPr>
              <a:t>atau Beta(X2) &gt; Beta (X1)</a:t>
            </a:r>
            <a:r>
              <a:rPr lang="en-US" sz="2000" baseline="-25000">
                <a:sym typeface="Symbol" pitchFamily="18" charset="2"/>
              </a:rPr>
              <a:t> </a:t>
            </a:r>
            <a:r>
              <a:rPr lang="en-US" sz="2000">
                <a:sym typeface="Symbol" pitchFamily="18" charset="2"/>
              </a:rPr>
              <a:t>pendapatan</a:t>
            </a:r>
            <a:r>
              <a:rPr lang="en-US" sz="2000"/>
              <a:t> (X2) lebih berpengaruh terhadap konsumsi dibandingkan harga (X2</a:t>
            </a:r>
            <a:r>
              <a:rPr lang="en-US"/>
              <a:t>)</a:t>
            </a:r>
          </a:p>
        </p:txBody>
      </p:sp>
    </p:spTree>
    <p:extLst>
      <p:ext uri="{BB962C8B-B14F-4D97-AF65-F5344CB8AC3E}">
        <p14:creationId xmlns:p14="http://schemas.microsoft.com/office/powerpoint/2010/main" val="123049793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334" y="2967335"/>
            <a:ext cx="53093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ANALISIS FAKTOR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826436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
          </a:xfrm>
        </p:spPr>
        <p:txBody>
          <a:bodyPr rtlCol="0">
            <a:normAutofit/>
          </a:bodyPr>
          <a:lstStyle/>
          <a:p>
            <a:pPr fontAlgn="auto">
              <a:spcAft>
                <a:spcPts val="0"/>
              </a:spcAft>
              <a:buFont typeface="Arial" pitchFamily="34" charset="0"/>
              <a:buNone/>
              <a:defRPr/>
            </a:pPr>
            <a:r>
              <a:rPr lang="en-US" u="sng" dirty="0" smtClean="0">
                <a:effectLst>
                  <a:outerShdw blurRad="38100" dist="38100" dir="2700000" algn="tl">
                    <a:srgbClr val="000000">
                      <a:alpha val="43137"/>
                    </a:srgbClr>
                  </a:outerShdw>
                </a:effectLst>
              </a:rPr>
              <a:t>JENIS – JENIS VARIABEL</a:t>
            </a:r>
            <a:endParaRPr lang="en-US" u="sng" dirty="0">
              <a:effectLst>
                <a:outerShdw blurRad="38100" dist="38100" dir="2700000" algn="tl">
                  <a:srgbClr val="000000">
                    <a:alpha val="43137"/>
                  </a:srgbClr>
                </a:outerShdw>
              </a:effectLst>
            </a:endParaRPr>
          </a:p>
        </p:txBody>
      </p:sp>
      <p:sp>
        <p:nvSpPr>
          <p:cNvPr id="6" name="Rectangle 5"/>
          <p:cNvSpPr/>
          <p:nvPr/>
        </p:nvSpPr>
        <p:spPr>
          <a:xfrm>
            <a:off x="152400" y="3200400"/>
            <a:ext cx="1828800" cy="60960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JENIS VARIABEL</a:t>
            </a:r>
          </a:p>
        </p:txBody>
      </p:sp>
      <p:sp>
        <p:nvSpPr>
          <p:cNvPr id="7" name="Rectangle 6"/>
          <p:cNvSpPr/>
          <p:nvPr/>
        </p:nvSpPr>
        <p:spPr>
          <a:xfrm>
            <a:off x="2590800" y="1447800"/>
            <a:ext cx="1981200" cy="60960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HUBUNGANNYA</a:t>
            </a:r>
          </a:p>
        </p:txBody>
      </p:sp>
      <p:sp>
        <p:nvSpPr>
          <p:cNvPr id="8" name="Rectangle 7"/>
          <p:cNvSpPr/>
          <p:nvPr/>
        </p:nvSpPr>
        <p:spPr>
          <a:xfrm>
            <a:off x="2590800" y="5105400"/>
            <a:ext cx="1981200" cy="60960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SIFATNYA</a:t>
            </a:r>
          </a:p>
        </p:txBody>
      </p:sp>
      <p:cxnSp>
        <p:nvCxnSpPr>
          <p:cNvPr id="11" name="Straight Arrow Connector 10"/>
          <p:cNvCxnSpPr>
            <a:stCxn id="6" idx="3"/>
            <a:endCxn id="7" idx="1"/>
          </p:cNvCxnSpPr>
          <p:nvPr/>
        </p:nvCxnSpPr>
        <p:spPr>
          <a:xfrm flipV="1">
            <a:off x="1981200" y="1752600"/>
            <a:ext cx="609600" cy="17526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8" idx="1"/>
          </p:cNvCxnSpPr>
          <p:nvPr/>
        </p:nvCxnSpPr>
        <p:spPr>
          <a:xfrm>
            <a:off x="1981200" y="3505200"/>
            <a:ext cx="609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p:cNvCxnSpPr>
          <p:nvPr/>
        </p:nvCxnSpPr>
        <p:spPr>
          <a:xfrm>
            <a:off x="1981200" y="3505200"/>
            <a:ext cx="609600" cy="19050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3257" name="TextBox 15"/>
          <p:cNvSpPr txBox="1">
            <a:spLocks noChangeArrowheads="1"/>
          </p:cNvSpPr>
          <p:nvPr/>
        </p:nvSpPr>
        <p:spPr bwMode="auto">
          <a:xfrm>
            <a:off x="2500313" y="2143125"/>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just" eaLnBrk="1" hangingPunct="1"/>
            <a:r>
              <a:rPr lang="en-US" b="1">
                <a:latin typeface="Calibri" pitchFamily="34" charset="0"/>
              </a:rPr>
              <a:t>Independent Variable, Dependent Variable, Moderating Variable,  Intervening Variable</a:t>
            </a:r>
          </a:p>
        </p:txBody>
      </p:sp>
      <p:sp>
        <p:nvSpPr>
          <p:cNvPr id="53258" name="TextBox 18"/>
          <p:cNvSpPr txBox="1">
            <a:spLocks noChangeArrowheads="1"/>
          </p:cNvSpPr>
          <p:nvPr/>
        </p:nvSpPr>
        <p:spPr bwMode="auto">
          <a:xfrm>
            <a:off x="2509838" y="5786438"/>
            <a:ext cx="441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just" eaLnBrk="1" hangingPunct="1"/>
            <a:r>
              <a:rPr lang="en-US" b="1">
                <a:latin typeface="Calibri" pitchFamily="34" charset="0"/>
              </a:rPr>
              <a:t>Endogen, Eksogen, Latent, Manifest</a:t>
            </a:r>
          </a:p>
        </p:txBody>
      </p:sp>
    </p:spTree>
    <p:extLst>
      <p:ext uri="{BB962C8B-B14F-4D97-AF65-F5344CB8AC3E}">
        <p14:creationId xmlns:p14="http://schemas.microsoft.com/office/powerpoint/2010/main" val="3054094151"/>
      </p:ext>
    </p:extLst>
  </p:cSld>
  <p:clrMapOvr>
    <a:masterClrMapping/>
  </p:clrMapOvr>
  <p:transition>
    <p:dissolv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914400" y="571500"/>
            <a:ext cx="8229600" cy="609600"/>
          </a:xfrm>
        </p:spPr>
        <p:txBody>
          <a:bodyPr/>
          <a:lstStyle/>
          <a:p>
            <a:pPr>
              <a:buFont typeface="Arial" charset="0"/>
              <a:buNone/>
            </a:pPr>
            <a:r>
              <a:rPr lang="en-US" smtClean="0"/>
              <a:t>Contoh Variabel Independen dan Dependen</a:t>
            </a:r>
          </a:p>
        </p:txBody>
      </p:sp>
      <p:sp>
        <p:nvSpPr>
          <p:cNvPr id="4" name="Rectangle 3"/>
          <p:cNvSpPr/>
          <p:nvPr/>
        </p:nvSpPr>
        <p:spPr>
          <a:xfrm>
            <a:off x="804863" y="1814513"/>
            <a:ext cx="2514600" cy="685800"/>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STOCK SPLIT </a:t>
            </a:r>
          </a:p>
          <a:p>
            <a:pPr algn="ctr" fontAlgn="auto">
              <a:spcBef>
                <a:spcPts val="0"/>
              </a:spcBef>
              <a:spcAft>
                <a:spcPts val="0"/>
              </a:spcAft>
              <a:defRPr/>
            </a:pPr>
            <a:r>
              <a:rPr lang="en-US" dirty="0">
                <a:solidFill>
                  <a:schemeClr val="tx1"/>
                </a:solidFill>
              </a:rPr>
              <a:t>(Variabel Independen)</a:t>
            </a:r>
          </a:p>
        </p:txBody>
      </p:sp>
      <p:sp>
        <p:nvSpPr>
          <p:cNvPr id="5" name="Rectangle 4"/>
          <p:cNvSpPr/>
          <p:nvPr/>
        </p:nvSpPr>
        <p:spPr>
          <a:xfrm>
            <a:off x="4919663" y="1814513"/>
            <a:ext cx="2438400" cy="685800"/>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HARGA SAHAM (Variabel Dependen)</a:t>
            </a:r>
          </a:p>
        </p:txBody>
      </p:sp>
      <p:cxnSp>
        <p:nvCxnSpPr>
          <p:cNvPr id="7" name="Straight Arrow Connector 6"/>
          <p:cNvCxnSpPr>
            <a:stCxn id="4" idx="3"/>
            <a:endCxn id="5" idx="1"/>
          </p:cNvCxnSpPr>
          <p:nvPr/>
        </p:nvCxnSpPr>
        <p:spPr>
          <a:xfrm>
            <a:off x="3319463" y="2157413"/>
            <a:ext cx="1600200" cy="1587"/>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4278" name="Content Placeholder 2"/>
          <p:cNvSpPr txBox="1">
            <a:spLocks/>
          </p:cNvSpPr>
          <p:nvPr/>
        </p:nvSpPr>
        <p:spPr bwMode="auto">
          <a:xfrm>
            <a:off x="928688" y="2857500"/>
            <a:ext cx="77295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20000"/>
              </a:spcBef>
              <a:buFont typeface="Arial" charset="0"/>
              <a:buNone/>
            </a:pPr>
            <a:r>
              <a:rPr lang="en-US" sz="3200">
                <a:latin typeface="Calibri" pitchFamily="34" charset="0"/>
              </a:rPr>
              <a:t>Contoh Variabel Moderating</a:t>
            </a:r>
          </a:p>
        </p:txBody>
      </p:sp>
      <p:sp>
        <p:nvSpPr>
          <p:cNvPr id="13" name="Rectangle 12"/>
          <p:cNvSpPr/>
          <p:nvPr/>
        </p:nvSpPr>
        <p:spPr>
          <a:xfrm>
            <a:off x="609600" y="3810000"/>
            <a:ext cx="25146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KOMPETENSI AKUNTAN</a:t>
            </a:r>
          </a:p>
          <a:p>
            <a:pPr algn="ctr" fontAlgn="auto">
              <a:spcBef>
                <a:spcPts val="0"/>
              </a:spcBef>
              <a:spcAft>
                <a:spcPts val="0"/>
              </a:spcAft>
              <a:defRPr/>
            </a:pPr>
            <a:r>
              <a:rPr lang="en-US" sz="1600" dirty="0">
                <a:solidFill>
                  <a:schemeClr val="tx1"/>
                </a:solidFill>
              </a:rPr>
              <a:t>(Variabel Independen)</a:t>
            </a:r>
          </a:p>
        </p:txBody>
      </p:sp>
      <p:sp>
        <p:nvSpPr>
          <p:cNvPr id="14" name="Rectangle 13"/>
          <p:cNvSpPr/>
          <p:nvPr/>
        </p:nvSpPr>
        <p:spPr>
          <a:xfrm>
            <a:off x="4724400" y="3810000"/>
            <a:ext cx="24384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KUALITAS  AUDIT (Variabel Dependen)</a:t>
            </a:r>
          </a:p>
        </p:txBody>
      </p:sp>
      <p:cxnSp>
        <p:nvCxnSpPr>
          <p:cNvPr id="15" name="Straight Arrow Connector 14"/>
          <p:cNvCxnSpPr>
            <a:stCxn id="13" idx="3"/>
            <a:endCxn id="14" idx="1"/>
          </p:cNvCxnSpPr>
          <p:nvPr/>
        </p:nvCxnSpPr>
        <p:spPr>
          <a:xfrm>
            <a:off x="3124200" y="4152900"/>
            <a:ext cx="16002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743200" y="5562600"/>
            <a:ext cx="24384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KUALIFIKASI AKUNTAN (Variabel Moderating)</a:t>
            </a:r>
          </a:p>
        </p:txBody>
      </p:sp>
      <p:cxnSp>
        <p:nvCxnSpPr>
          <p:cNvPr id="21" name="Straight Arrow Connector 20"/>
          <p:cNvCxnSpPr>
            <a:stCxn id="19" idx="0"/>
          </p:cNvCxnSpPr>
          <p:nvPr/>
        </p:nvCxnSpPr>
        <p:spPr>
          <a:xfrm rot="5400000" flipH="1" flipV="1">
            <a:off x="3276601" y="4876800"/>
            <a:ext cx="1371600" cy="31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34510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smtClean="0"/>
              <a:t>3. Data Entry</a:t>
            </a:r>
          </a:p>
        </p:txBody>
      </p:sp>
      <p:sp>
        <p:nvSpPr>
          <p:cNvPr id="13315" name="Rectangle 3"/>
          <p:cNvSpPr>
            <a:spLocks noGrp="1" noChangeArrowheads="1"/>
          </p:cNvSpPr>
          <p:nvPr>
            <p:ph type="body" idx="1"/>
          </p:nvPr>
        </p:nvSpPr>
        <p:spPr/>
        <p:txBody>
          <a:bodyPr/>
          <a:lstStyle/>
          <a:p>
            <a:pPr eaLnBrk="1" hangingPunct="1"/>
            <a:r>
              <a:rPr lang="en-US" smtClean="0"/>
              <a:t>Aktivitas Memasukkan Data pada  tabel dasar yang sudah dipersiapkan.</a:t>
            </a:r>
          </a:p>
          <a:p>
            <a:pPr eaLnBrk="1" hangingPunct="1"/>
            <a:r>
              <a:rPr lang="en-US" smtClean="0"/>
              <a:t>Contoh : </a:t>
            </a:r>
            <a:r>
              <a:rPr lang="en-US" sz="3200" smtClean="0">
                <a:solidFill>
                  <a:schemeClr val="folHlink"/>
                </a:solidFill>
              </a:rPr>
              <a:t>Data Penggunaan Internet</a:t>
            </a:r>
          </a:p>
          <a:p>
            <a:pPr eaLnBrk="1" hangingPunct="1"/>
            <a:endParaRPr lang="en-US" smtClean="0"/>
          </a:p>
        </p:txBody>
      </p:sp>
      <p:sp>
        <p:nvSpPr>
          <p:cNvPr id="13316" name="Rectangle 2"/>
          <p:cNvSpPr>
            <a:spLocks noChangeArrowheads="1"/>
          </p:cNvSpPr>
          <p:nvPr/>
        </p:nvSpPr>
        <p:spPr bwMode="auto">
          <a:xfrm>
            <a:off x="203200" y="3657600"/>
            <a:ext cx="8763000" cy="2287588"/>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5000"/>
              </a:lnSpc>
            </a:pPr>
            <a:r>
              <a:rPr lang="en-US" sz="1400" b="1">
                <a:solidFill>
                  <a:srgbClr val="FF0000"/>
                </a:solidFill>
                <a:latin typeface="Arial Narrow" pitchFamily="34" charset="0"/>
              </a:rPr>
              <a:t>    Nomor    	         JK    Tk.Pengenalan       Penggunaan                         Sikap Terhadap                       Tujuan Penggunaan</a:t>
            </a:r>
            <a:endParaRPr lang="en-US" sz="1400" b="1">
              <a:solidFill>
                <a:srgbClr val="000000"/>
              </a:solidFill>
              <a:latin typeface="Arial Narrow" pitchFamily="34" charset="0"/>
            </a:endParaRPr>
          </a:p>
          <a:p>
            <a:pPr>
              <a:lnSpc>
                <a:spcPct val="85000"/>
              </a:lnSpc>
            </a:pPr>
            <a:r>
              <a:rPr lang="en-US" sz="1400" b="1">
                <a:solidFill>
                  <a:srgbClr val="FF0000"/>
                </a:solidFill>
                <a:latin typeface="Arial Narrow" pitchFamily="34" charset="0"/>
              </a:rPr>
              <a:t>    Responden		     Internet		</a:t>
            </a:r>
            <a:r>
              <a:rPr lang="en-US" sz="1400" b="1">
                <a:solidFill>
                  <a:schemeClr val="tx2"/>
                </a:solidFill>
                <a:latin typeface="Arial Narrow" pitchFamily="34" charset="0"/>
              </a:rPr>
              <a:t>Internet	Teknologi        Belanja Online            Banking</a:t>
            </a:r>
            <a:r>
              <a:rPr lang="en-US" sz="1400" b="1">
                <a:solidFill>
                  <a:srgbClr val="000000"/>
                </a:solidFill>
                <a:latin typeface="Arial Narrow" pitchFamily="34" charset="0"/>
              </a:rPr>
              <a:t>      </a:t>
            </a:r>
          </a:p>
          <a:p>
            <a:pPr>
              <a:lnSpc>
                <a:spcPct val="85000"/>
              </a:lnSpc>
            </a:pPr>
            <a:r>
              <a:rPr lang="en-US" sz="1400" b="1">
                <a:solidFill>
                  <a:srgbClr val="000000"/>
                </a:solidFill>
                <a:latin typeface="Arial Narrow" pitchFamily="34" charset="0"/>
              </a:rPr>
              <a:t>    1	        1.00	    7.00	       14.00		7.00	     6.00	         1.00		1.00</a:t>
            </a:r>
          </a:p>
          <a:p>
            <a:pPr>
              <a:lnSpc>
                <a:spcPct val="85000"/>
              </a:lnSpc>
            </a:pPr>
            <a:r>
              <a:rPr lang="en-US" sz="1400" b="1">
                <a:solidFill>
                  <a:srgbClr val="000000"/>
                </a:solidFill>
                <a:latin typeface="Arial Narrow" pitchFamily="34" charset="0"/>
              </a:rPr>
              <a:t>    2	        2.00	    2.00	         2.00		3.00	     3.00	         2.00		2.00</a:t>
            </a:r>
          </a:p>
          <a:p>
            <a:pPr>
              <a:lnSpc>
                <a:spcPct val="85000"/>
              </a:lnSpc>
            </a:pPr>
            <a:r>
              <a:rPr lang="en-US" sz="1400" b="1">
                <a:solidFill>
                  <a:srgbClr val="000000"/>
                </a:solidFill>
                <a:latin typeface="Arial Narrow" pitchFamily="34" charset="0"/>
              </a:rPr>
              <a:t>    3	        2.00	    3.00	         3.00		4.00	     3.00	         1.00		2.00</a:t>
            </a:r>
          </a:p>
          <a:p>
            <a:pPr>
              <a:lnSpc>
                <a:spcPct val="85000"/>
              </a:lnSpc>
            </a:pPr>
            <a:r>
              <a:rPr lang="en-US" sz="1400" b="1">
                <a:solidFill>
                  <a:srgbClr val="000000"/>
                </a:solidFill>
                <a:latin typeface="Arial Narrow" pitchFamily="34" charset="0"/>
              </a:rPr>
              <a:t>    4	        2.00	    3.00	         3.00		7.00	     5.00	         1.00		2.00               </a:t>
            </a:r>
          </a:p>
          <a:p>
            <a:pPr>
              <a:lnSpc>
                <a:spcPct val="85000"/>
              </a:lnSpc>
            </a:pPr>
            <a:r>
              <a:rPr lang="en-US" sz="1400" b="1">
                <a:solidFill>
                  <a:srgbClr val="000000"/>
                </a:solidFill>
                <a:latin typeface="Arial Narrow" pitchFamily="34" charset="0"/>
              </a:rPr>
              <a:t>    5	        1.00	    7.00	       13.00		7.00	     7.00	         1.00		1.00</a:t>
            </a:r>
          </a:p>
          <a:p>
            <a:pPr>
              <a:lnSpc>
                <a:spcPct val="85000"/>
              </a:lnSpc>
            </a:pPr>
            <a:r>
              <a:rPr lang="en-US" sz="1400" b="1">
                <a:solidFill>
                  <a:srgbClr val="000000"/>
                </a:solidFill>
                <a:latin typeface="Arial Narrow" pitchFamily="34" charset="0"/>
              </a:rPr>
              <a:t>    6	        2.00	    4.00	         6.00		</a:t>
            </a:r>
          </a:p>
          <a:p>
            <a:pPr>
              <a:lnSpc>
                <a:spcPct val="85000"/>
              </a:lnSpc>
            </a:pPr>
            <a:r>
              <a:rPr lang="en-US" sz="1400" b="1">
                <a:solidFill>
                  <a:srgbClr val="000000"/>
                </a:solidFill>
                <a:latin typeface="Arial Narrow" pitchFamily="34" charset="0"/>
              </a:rPr>
              <a:t>    7	</a:t>
            </a:r>
          </a:p>
          <a:p>
            <a:pPr>
              <a:lnSpc>
                <a:spcPct val="85000"/>
              </a:lnSpc>
            </a:pPr>
            <a:r>
              <a:rPr lang="en-US" sz="1400" b="1">
                <a:solidFill>
                  <a:srgbClr val="000000"/>
                </a:solidFill>
                <a:latin typeface="Arial Narrow" pitchFamily="34" charset="0"/>
              </a:rPr>
              <a:t>    8	</a:t>
            </a:r>
          </a:p>
          <a:p>
            <a:pPr>
              <a:lnSpc>
                <a:spcPct val="85000"/>
              </a:lnSpc>
            </a:pPr>
            <a:r>
              <a:rPr lang="en-US" sz="1400" b="1">
                <a:solidFill>
                  <a:srgbClr val="000000"/>
                </a:solidFill>
                <a:latin typeface="Arial Narrow" pitchFamily="34" charset="0"/>
              </a:rPr>
              <a:t>    9	</a:t>
            </a:r>
          </a:p>
          <a:p>
            <a:pPr>
              <a:lnSpc>
                <a:spcPct val="85000"/>
              </a:lnSpc>
            </a:pPr>
            <a:r>
              <a:rPr lang="en-US" sz="1400" b="1">
                <a:solidFill>
                  <a:srgbClr val="000000"/>
                </a:solidFill>
                <a:latin typeface="Arial Narrow" pitchFamily="34" charset="0"/>
              </a:rPr>
              <a:t>   10	</a:t>
            </a:r>
          </a:p>
        </p:txBody>
      </p:sp>
    </p:spTree>
    <p:extLst>
      <p:ext uri="{BB962C8B-B14F-4D97-AF65-F5344CB8AC3E}">
        <p14:creationId xmlns:p14="http://schemas.microsoft.com/office/powerpoint/2010/main" val="1678604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txBox="1">
            <a:spLocks/>
          </p:cNvSpPr>
          <p:nvPr/>
        </p:nvSpPr>
        <p:spPr bwMode="auto">
          <a:xfrm>
            <a:off x="857250" y="571500"/>
            <a:ext cx="7372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20000"/>
              </a:spcBef>
              <a:buFont typeface="Arial" charset="0"/>
              <a:buNone/>
            </a:pPr>
            <a:r>
              <a:rPr lang="en-US" sz="3200">
                <a:latin typeface="Calibri" pitchFamily="34" charset="0"/>
              </a:rPr>
              <a:t>Contoh Variabel Intervening</a:t>
            </a:r>
          </a:p>
        </p:txBody>
      </p:sp>
      <p:sp>
        <p:nvSpPr>
          <p:cNvPr id="5" name="Rectangle 4"/>
          <p:cNvSpPr/>
          <p:nvPr/>
        </p:nvSpPr>
        <p:spPr>
          <a:xfrm>
            <a:off x="152400" y="1671638"/>
            <a:ext cx="2514600" cy="6858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KEPUTUSAN KEUANGAN</a:t>
            </a:r>
          </a:p>
          <a:p>
            <a:pPr algn="ctr" fontAlgn="auto">
              <a:spcBef>
                <a:spcPts val="0"/>
              </a:spcBef>
              <a:spcAft>
                <a:spcPts val="0"/>
              </a:spcAft>
              <a:defRPr/>
            </a:pPr>
            <a:r>
              <a:rPr lang="en-US" sz="1600" dirty="0">
                <a:solidFill>
                  <a:schemeClr val="tx1"/>
                </a:solidFill>
              </a:rPr>
              <a:t>(Variabel Independen)</a:t>
            </a:r>
          </a:p>
        </p:txBody>
      </p:sp>
      <p:sp>
        <p:nvSpPr>
          <p:cNvPr id="6" name="Rectangle 5"/>
          <p:cNvSpPr/>
          <p:nvPr/>
        </p:nvSpPr>
        <p:spPr>
          <a:xfrm>
            <a:off x="6400800" y="1671638"/>
            <a:ext cx="2438400" cy="6858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NILAI PERUSAHAAN</a:t>
            </a:r>
          </a:p>
          <a:p>
            <a:pPr algn="ctr" fontAlgn="auto">
              <a:spcBef>
                <a:spcPts val="0"/>
              </a:spcBef>
              <a:spcAft>
                <a:spcPts val="0"/>
              </a:spcAft>
              <a:defRPr/>
            </a:pPr>
            <a:r>
              <a:rPr lang="en-US" dirty="0">
                <a:solidFill>
                  <a:schemeClr val="tx1"/>
                </a:solidFill>
              </a:rPr>
              <a:t>(Variabel Dependen)</a:t>
            </a:r>
          </a:p>
        </p:txBody>
      </p:sp>
      <p:sp>
        <p:nvSpPr>
          <p:cNvPr id="8" name="Rectangle 7"/>
          <p:cNvSpPr/>
          <p:nvPr/>
        </p:nvSpPr>
        <p:spPr>
          <a:xfrm>
            <a:off x="3276600" y="1671638"/>
            <a:ext cx="2438400" cy="6858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HARGA SAHAM</a:t>
            </a:r>
          </a:p>
          <a:p>
            <a:pPr algn="ctr" fontAlgn="auto">
              <a:spcBef>
                <a:spcPts val="0"/>
              </a:spcBef>
              <a:spcAft>
                <a:spcPts val="0"/>
              </a:spcAft>
              <a:defRPr/>
            </a:pPr>
            <a:r>
              <a:rPr lang="en-US" dirty="0">
                <a:solidFill>
                  <a:schemeClr val="tx1"/>
                </a:solidFill>
              </a:rPr>
              <a:t>(Variabel Intervening)</a:t>
            </a:r>
          </a:p>
        </p:txBody>
      </p:sp>
      <p:cxnSp>
        <p:nvCxnSpPr>
          <p:cNvPr id="13" name="Straight Arrow Connector 12"/>
          <p:cNvCxnSpPr>
            <a:stCxn id="5" idx="3"/>
            <a:endCxn id="8" idx="1"/>
          </p:cNvCxnSpPr>
          <p:nvPr/>
        </p:nvCxnSpPr>
        <p:spPr>
          <a:xfrm>
            <a:off x="2667000" y="2014538"/>
            <a:ext cx="6096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6" idx="1"/>
          </p:cNvCxnSpPr>
          <p:nvPr/>
        </p:nvCxnSpPr>
        <p:spPr>
          <a:xfrm>
            <a:off x="5715000" y="2014538"/>
            <a:ext cx="6858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304" name="Content Placeholder 2"/>
          <p:cNvSpPr txBox="1">
            <a:spLocks/>
          </p:cNvSpPr>
          <p:nvPr/>
        </p:nvSpPr>
        <p:spPr bwMode="auto">
          <a:xfrm>
            <a:off x="152400" y="1905000"/>
            <a:ext cx="853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just" eaLnBrk="1" hangingPunct="1">
              <a:spcBef>
                <a:spcPct val="20000"/>
              </a:spcBef>
              <a:buFont typeface="Arial" charset="0"/>
              <a:buNone/>
            </a:pPr>
            <a:endParaRPr lang="en-US" sz="2400">
              <a:latin typeface="Calibri" pitchFamily="34" charset="0"/>
            </a:endParaRPr>
          </a:p>
        </p:txBody>
      </p:sp>
      <p:sp>
        <p:nvSpPr>
          <p:cNvPr id="55305" name="Content Placeholder 2"/>
          <p:cNvSpPr txBox="1">
            <a:spLocks/>
          </p:cNvSpPr>
          <p:nvPr/>
        </p:nvSpPr>
        <p:spPr bwMode="auto">
          <a:xfrm>
            <a:off x="928688" y="2714625"/>
            <a:ext cx="75295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20000"/>
              </a:spcBef>
              <a:buFont typeface="Arial" charset="0"/>
              <a:buNone/>
            </a:pPr>
            <a:r>
              <a:rPr lang="en-US" sz="3200">
                <a:latin typeface="Calibri" pitchFamily="34" charset="0"/>
              </a:rPr>
              <a:t>Contoh Gabungan </a:t>
            </a:r>
          </a:p>
        </p:txBody>
      </p:sp>
      <p:sp>
        <p:nvSpPr>
          <p:cNvPr id="18" name="Rectangle 17"/>
          <p:cNvSpPr/>
          <p:nvPr/>
        </p:nvSpPr>
        <p:spPr>
          <a:xfrm>
            <a:off x="228600" y="3505200"/>
            <a:ext cx="25146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KEPUTUSAN KEUANGAN</a:t>
            </a:r>
          </a:p>
          <a:p>
            <a:pPr algn="ctr" fontAlgn="auto">
              <a:spcBef>
                <a:spcPts val="0"/>
              </a:spcBef>
              <a:spcAft>
                <a:spcPts val="0"/>
              </a:spcAft>
              <a:defRPr/>
            </a:pPr>
            <a:r>
              <a:rPr lang="en-US" sz="1600" dirty="0">
                <a:solidFill>
                  <a:schemeClr val="tx1"/>
                </a:solidFill>
              </a:rPr>
              <a:t>(Variabel Independen)</a:t>
            </a:r>
          </a:p>
        </p:txBody>
      </p:sp>
      <p:sp>
        <p:nvSpPr>
          <p:cNvPr id="19" name="Rectangle 18"/>
          <p:cNvSpPr/>
          <p:nvPr/>
        </p:nvSpPr>
        <p:spPr>
          <a:xfrm>
            <a:off x="6477000" y="3505200"/>
            <a:ext cx="24384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NILAI PERUSAHAAN</a:t>
            </a:r>
          </a:p>
          <a:p>
            <a:pPr algn="ctr" fontAlgn="auto">
              <a:spcBef>
                <a:spcPts val="0"/>
              </a:spcBef>
              <a:spcAft>
                <a:spcPts val="0"/>
              </a:spcAft>
              <a:defRPr/>
            </a:pPr>
            <a:r>
              <a:rPr lang="en-US" dirty="0">
                <a:solidFill>
                  <a:schemeClr val="tx1"/>
                </a:solidFill>
              </a:rPr>
              <a:t>(Variabel Dependen)</a:t>
            </a:r>
          </a:p>
        </p:txBody>
      </p:sp>
      <p:sp>
        <p:nvSpPr>
          <p:cNvPr id="20" name="Rectangle 19"/>
          <p:cNvSpPr/>
          <p:nvPr/>
        </p:nvSpPr>
        <p:spPr>
          <a:xfrm>
            <a:off x="3352800" y="3505200"/>
            <a:ext cx="24384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HARGA SAHAM</a:t>
            </a:r>
          </a:p>
          <a:p>
            <a:pPr algn="ctr" fontAlgn="auto">
              <a:spcBef>
                <a:spcPts val="0"/>
              </a:spcBef>
              <a:spcAft>
                <a:spcPts val="0"/>
              </a:spcAft>
              <a:defRPr/>
            </a:pPr>
            <a:r>
              <a:rPr lang="en-US" dirty="0">
                <a:solidFill>
                  <a:schemeClr val="tx1"/>
                </a:solidFill>
              </a:rPr>
              <a:t>(Variabel Intervening)</a:t>
            </a:r>
          </a:p>
        </p:txBody>
      </p:sp>
      <p:cxnSp>
        <p:nvCxnSpPr>
          <p:cNvPr id="21" name="Straight Arrow Connector 20"/>
          <p:cNvCxnSpPr>
            <a:stCxn id="18" idx="3"/>
            <a:endCxn id="20" idx="1"/>
          </p:cNvCxnSpPr>
          <p:nvPr/>
        </p:nvCxnSpPr>
        <p:spPr>
          <a:xfrm>
            <a:off x="2743200" y="3848100"/>
            <a:ext cx="6096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3"/>
            <a:endCxn id="19" idx="1"/>
          </p:cNvCxnSpPr>
          <p:nvPr/>
        </p:nvCxnSpPr>
        <p:spPr>
          <a:xfrm>
            <a:off x="5791200" y="3848100"/>
            <a:ext cx="6858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676400" y="5181600"/>
            <a:ext cx="2743200" cy="685800"/>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NILAI TAMBAH EKONOMIS</a:t>
            </a:r>
          </a:p>
          <a:p>
            <a:pPr algn="ctr" fontAlgn="auto">
              <a:spcBef>
                <a:spcPts val="0"/>
              </a:spcBef>
              <a:spcAft>
                <a:spcPts val="0"/>
              </a:spcAft>
              <a:defRPr/>
            </a:pPr>
            <a:r>
              <a:rPr lang="en-US" sz="1600" dirty="0">
                <a:solidFill>
                  <a:schemeClr val="tx1"/>
                </a:solidFill>
              </a:rPr>
              <a:t>(Variabel Moderating)</a:t>
            </a:r>
          </a:p>
        </p:txBody>
      </p:sp>
      <p:cxnSp>
        <p:nvCxnSpPr>
          <p:cNvPr id="27" name="Straight Arrow Connector 26"/>
          <p:cNvCxnSpPr>
            <a:stCxn id="25" idx="0"/>
          </p:cNvCxnSpPr>
          <p:nvPr/>
        </p:nvCxnSpPr>
        <p:spPr>
          <a:xfrm rot="5400000" flipH="1" flipV="1">
            <a:off x="2400301" y="4533900"/>
            <a:ext cx="1295400" cy="317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940349"/>
      </p:ext>
    </p:extLst>
  </p:cSld>
  <p:clrMapOvr>
    <a:masterClrMapping/>
  </p:clrMapOvr>
  <p:transition>
    <p:dissolv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838"/>
            <a:ext cx="8229600" cy="5745162"/>
          </a:xfrm>
        </p:spPr>
        <p:style>
          <a:lnRef idx="1">
            <a:schemeClr val="accent1"/>
          </a:lnRef>
          <a:fillRef idx="2">
            <a:schemeClr val="accent1"/>
          </a:fillRef>
          <a:effectRef idx="1">
            <a:schemeClr val="accent1"/>
          </a:effectRef>
          <a:fontRef idx="minor">
            <a:schemeClr val="dk1"/>
          </a:fontRef>
        </p:style>
        <p:txBody>
          <a:bodyPr rtlCol="0">
            <a:normAutofit fontScale="92500" lnSpcReduction="20000"/>
          </a:bodyPr>
          <a:lstStyle/>
          <a:p>
            <a:pPr marL="0" indent="0" algn="just" fontAlgn="auto">
              <a:spcAft>
                <a:spcPts val="0"/>
              </a:spcAft>
              <a:buFont typeface="Arial" pitchFamily="34" charset="0"/>
              <a:buNone/>
              <a:defRPr/>
            </a:pPr>
            <a:r>
              <a:rPr lang="en-US" dirty="0" err="1"/>
              <a:t>Dalam</a:t>
            </a:r>
            <a:r>
              <a:rPr lang="en-US" dirty="0"/>
              <a:t> </a:t>
            </a:r>
            <a:r>
              <a:rPr lang="en-US" dirty="0" smtClean="0"/>
              <a:t>Path </a:t>
            </a:r>
            <a:r>
              <a:rPr lang="en-US" dirty="0"/>
              <a:t>Analysis maupun Struktural Equation Model (SEM) seringkali dikenal istilah variabel endogen, eksogen, latent, dan manifest. Berikut ini pengertian dari istilah tersebut:  </a:t>
            </a:r>
          </a:p>
          <a:p>
            <a:pPr marL="341313" indent="-341313" algn="just" fontAlgn="auto">
              <a:spcAft>
                <a:spcPts val="0"/>
              </a:spcAft>
              <a:buFont typeface="Arial" pitchFamily="34" charset="0"/>
              <a:buChar char="•"/>
              <a:defRPr/>
            </a:pPr>
            <a:r>
              <a:rPr lang="en-US" dirty="0"/>
              <a:t>Endogen, yang memiliki sifat sebagai akibat dalam kerangka </a:t>
            </a:r>
            <a:r>
              <a:rPr lang="en-US" dirty="0" err="1"/>
              <a:t>hubungan</a:t>
            </a:r>
            <a:r>
              <a:rPr lang="en-US" dirty="0"/>
              <a:t> </a:t>
            </a:r>
            <a:r>
              <a:rPr lang="en-US" dirty="0" err="1" smtClean="0"/>
              <a:t>kausalitas</a:t>
            </a:r>
            <a:r>
              <a:rPr lang="en-US" dirty="0" smtClean="0"/>
              <a:t> (Y).</a:t>
            </a:r>
            <a:endParaRPr lang="en-US" dirty="0"/>
          </a:p>
          <a:p>
            <a:pPr marL="341313" indent="-341313" algn="just" fontAlgn="auto">
              <a:spcAft>
                <a:spcPts val="0"/>
              </a:spcAft>
              <a:buFont typeface="Arial" pitchFamily="34" charset="0"/>
              <a:buChar char="•"/>
              <a:defRPr/>
            </a:pPr>
            <a:r>
              <a:rPr lang="en-US" dirty="0"/>
              <a:t>Eksogen, yang memiliki sifat sebagai penyebab dalam kerangka </a:t>
            </a:r>
            <a:r>
              <a:rPr lang="en-US" dirty="0" err="1"/>
              <a:t>hubungan</a:t>
            </a:r>
            <a:r>
              <a:rPr lang="en-US" dirty="0"/>
              <a:t> </a:t>
            </a:r>
            <a:r>
              <a:rPr lang="en-US" dirty="0" err="1" smtClean="0"/>
              <a:t>kausalitas</a:t>
            </a:r>
            <a:r>
              <a:rPr lang="en-US" dirty="0" smtClean="0"/>
              <a:t> (X).</a:t>
            </a:r>
            <a:endParaRPr lang="en-US" dirty="0"/>
          </a:p>
          <a:p>
            <a:pPr marL="341313" indent="-341313" algn="just" fontAlgn="auto">
              <a:spcAft>
                <a:spcPts val="0"/>
              </a:spcAft>
              <a:buFont typeface="Arial" pitchFamily="34" charset="0"/>
              <a:buChar char="•"/>
              <a:defRPr/>
            </a:pPr>
            <a:r>
              <a:rPr lang="en-US" dirty="0" err="1"/>
              <a:t>Laten</a:t>
            </a:r>
            <a:r>
              <a:rPr lang="en-US" dirty="0"/>
              <a:t>, variabel yang tidak dapat diukur </a:t>
            </a:r>
            <a:r>
              <a:rPr lang="en-US" dirty="0" err="1"/>
              <a:t>secara</a:t>
            </a:r>
            <a:r>
              <a:rPr lang="en-US" dirty="0"/>
              <a:t> </a:t>
            </a:r>
            <a:r>
              <a:rPr lang="en-US" dirty="0" err="1" smtClean="0"/>
              <a:t>langsung</a:t>
            </a:r>
            <a:r>
              <a:rPr lang="en-US" dirty="0" smtClean="0"/>
              <a:t> (X, Y).</a:t>
            </a:r>
            <a:endParaRPr lang="en-US" dirty="0"/>
          </a:p>
          <a:p>
            <a:pPr marL="341313" indent="-341313" algn="just" fontAlgn="auto">
              <a:spcAft>
                <a:spcPts val="0"/>
              </a:spcAft>
              <a:buFont typeface="Arial" pitchFamily="34" charset="0"/>
              <a:buChar char="•"/>
              <a:defRPr/>
            </a:pPr>
            <a:r>
              <a:rPr lang="en-US" dirty="0"/>
              <a:t>Manifest, variabel yang dapat diukur secara langsung sebagai indikator dari </a:t>
            </a:r>
            <a:r>
              <a:rPr lang="en-US" dirty="0" err="1"/>
              <a:t>variabel</a:t>
            </a:r>
            <a:r>
              <a:rPr lang="en-US" dirty="0"/>
              <a:t> </a:t>
            </a:r>
            <a:r>
              <a:rPr lang="en-US" dirty="0" err="1" smtClean="0"/>
              <a:t>laten</a:t>
            </a:r>
            <a:r>
              <a:rPr lang="en-US" dirty="0" smtClean="0"/>
              <a:t> (X,Y).</a:t>
            </a:r>
            <a:endParaRPr lang="en-US" dirty="0"/>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980650167"/>
      </p:ext>
    </p:extLst>
  </p:cSld>
  <p:clrMapOvr>
    <a:masterClrMapping/>
  </p:clrMapOvr>
  <p:transition>
    <p:dissolv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6106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Content Placeholder 2"/>
          <p:cNvSpPr txBox="1">
            <a:spLocks/>
          </p:cNvSpPr>
          <p:nvPr/>
        </p:nvSpPr>
        <p:spPr bwMode="auto">
          <a:xfrm>
            <a:off x="228600" y="76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eaLnBrk="1" hangingPunct="1">
              <a:spcBef>
                <a:spcPct val="20000"/>
              </a:spcBef>
              <a:buFont typeface="Arial" charset="0"/>
              <a:buNone/>
            </a:pPr>
            <a:r>
              <a:rPr lang="en-US" sz="3200">
                <a:latin typeface="Calibri" pitchFamily="34" charset="0"/>
              </a:rPr>
              <a:t>Contoh dalam path analysis:</a:t>
            </a:r>
          </a:p>
        </p:txBody>
      </p:sp>
      <p:sp>
        <p:nvSpPr>
          <p:cNvPr id="4" name="Rectangle 3"/>
          <p:cNvSpPr/>
          <p:nvPr/>
        </p:nvSpPr>
        <p:spPr>
          <a:xfrm>
            <a:off x="7786688" y="1285875"/>
            <a:ext cx="71437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Y2c</a:t>
            </a:r>
          </a:p>
        </p:txBody>
      </p:sp>
      <p:sp>
        <p:nvSpPr>
          <p:cNvPr id="5" name="Rectangle 4"/>
          <p:cNvSpPr/>
          <p:nvPr/>
        </p:nvSpPr>
        <p:spPr>
          <a:xfrm>
            <a:off x="6786563" y="1285875"/>
            <a:ext cx="71437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Y2b</a:t>
            </a:r>
          </a:p>
        </p:txBody>
      </p:sp>
      <p:sp>
        <p:nvSpPr>
          <p:cNvPr id="6" name="Rectangle 5"/>
          <p:cNvSpPr/>
          <p:nvPr/>
        </p:nvSpPr>
        <p:spPr>
          <a:xfrm>
            <a:off x="5786438" y="1285875"/>
            <a:ext cx="71437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Y2a</a:t>
            </a:r>
          </a:p>
        </p:txBody>
      </p:sp>
      <p:cxnSp>
        <p:nvCxnSpPr>
          <p:cNvPr id="8" name="Straight Arrow Connector 7"/>
          <p:cNvCxnSpPr>
            <a:endCxn id="4" idx="2"/>
          </p:cNvCxnSpPr>
          <p:nvPr/>
        </p:nvCxnSpPr>
        <p:spPr>
          <a:xfrm rot="5400000" flipH="1" flipV="1">
            <a:off x="7679532" y="1964531"/>
            <a:ext cx="785812" cy="1428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endCxn id="5" idx="2"/>
          </p:cNvCxnSpPr>
          <p:nvPr/>
        </p:nvCxnSpPr>
        <p:spPr>
          <a:xfrm rot="16200000" flipV="1">
            <a:off x="7000875" y="1785938"/>
            <a:ext cx="928687" cy="64293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endCxn id="6" idx="2"/>
          </p:cNvCxnSpPr>
          <p:nvPr/>
        </p:nvCxnSpPr>
        <p:spPr>
          <a:xfrm rot="10800000">
            <a:off x="6143625" y="1643063"/>
            <a:ext cx="1500188" cy="100012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57354" name="TextBox 14"/>
          <p:cNvSpPr txBox="1">
            <a:spLocks noChangeArrowheads="1"/>
          </p:cNvSpPr>
          <p:nvPr/>
        </p:nvSpPr>
        <p:spPr bwMode="auto">
          <a:xfrm>
            <a:off x="5357813" y="928688"/>
            <a:ext cx="328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ngsana New" pitchFamily="18" charset="-34"/>
              </a:defRPr>
            </a:lvl1pPr>
            <a:lvl2pPr marL="742950" indent="-285750" eaLnBrk="0" hangingPunct="0">
              <a:defRPr>
                <a:solidFill>
                  <a:schemeClr val="tx1"/>
                </a:solidFill>
                <a:latin typeface="Arial" charset="0"/>
                <a:cs typeface="Angsana New" pitchFamily="18" charset="-34"/>
              </a:defRPr>
            </a:lvl2pPr>
            <a:lvl3pPr marL="1143000" indent="-228600" eaLnBrk="0" hangingPunct="0">
              <a:defRPr>
                <a:solidFill>
                  <a:schemeClr val="tx1"/>
                </a:solidFill>
                <a:latin typeface="Arial" charset="0"/>
                <a:cs typeface="Angsana New" pitchFamily="18" charset="-34"/>
              </a:defRPr>
            </a:lvl3pPr>
            <a:lvl4pPr marL="1600200" indent="-228600" eaLnBrk="0" hangingPunct="0">
              <a:defRPr>
                <a:solidFill>
                  <a:schemeClr val="tx1"/>
                </a:solidFill>
                <a:latin typeface="Arial" charset="0"/>
                <a:cs typeface="Angsana New" pitchFamily="18" charset="-34"/>
              </a:defRPr>
            </a:lvl4pPr>
            <a:lvl5pPr marL="2057400" indent="-228600" eaLnBrk="0" hangingPunct="0">
              <a:defRPr>
                <a:solidFill>
                  <a:schemeClr val="tx1"/>
                </a:solidFill>
                <a:latin typeface="Arial" charset="0"/>
                <a:cs typeface="Angsana New" pitchFamily="18" charset="-34"/>
              </a:defRPr>
            </a:lvl5pPr>
            <a:lvl6pPr marL="2514600" indent="-228600" eaLnBrk="0" fontAlgn="base" hangingPunct="0">
              <a:spcBef>
                <a:spcPct val="0"/>
              </a:spcBef>
              <a:spcAft>
                <a:spcPct val="0"/>
              </a:spcAft>
              <a:defRPr>
                <a:solidFill>
                  <a:schemeClr val="tx1"/>
                </a:solidFill>
                <a:latin typeface="Arial" charset="0"/>
                <a:cs typeface="Angsana New" pitchFamily="18" charset="-34"/>
              </a:defRPr>
            </a:lvl6pPr>
            <a:lvl7pPr marL="2971800" indent="-228600" eaLnBrk="0" fontAlgn="base" hangingPunct="0">
              <a:spcBef>
                <a:spcPct val="0"/>
              </a:spcBef>
              <a:spcAft>
                <a:spcPct val="0"/>
              </a:spcAft>
              <a:defRPr>
                <a:solidFill>
                  <a:schemeClr val="tx1"/>
                </a:solidFill>
                <a:latin typeface="Arial" charset="0"/>
                <a:cs typeface="Angsana New" pitchFamily="18" charset="-34"/>
              </a:defRPr>
            </a:lvl7pPr>
            <a:lvl8pPr marL="3429000" indent="-228600" eaLnBrk="0" fontAlgn="base" hangingPunct="0">
              <a:spcBef>
                <a:spcPct val="0"/>
              </a:spcBef>
              <a:spcAft>
                <a:spcPct val="0"/>
              </a:spcAft>
              <a:defRPr>
                <a:solidFill>
                  <a:schemeClr val="tx1"/>
                </a:solidFill>
                <a:latin typeface="Arial" charset="0"/>
                <a:cs typeface="Angsana New" pitchFamily="18" charset="-34"/>
              </a:defRPr>
            </a:lvl8pPr>
            <a:lvl9pPr marL="3886200" indent="-228600" eaLnBrk="0" fontAlgn="base" hangingPunct="0">
              <a:spcBef>
                <a:spcPct val="0"/>
              </a:spcBef>
              <a:spcAft>
                <a:spcPct val="0"/>
              </a:spcAft>
              <a:defRPr>
                <a:solidFill>
                  <a:schemeClr val="tx1"/>
                </a:solidFill>
                <a:latin typeface="Arial" charset="0"/>
                <a:cs typeface="Angsana New" pitchFamily="18" charset="-34"/>
              </a:defRPr>
            </a:lvl9pPr>
          </a:lstStyle>
          <a:p>
            <a:pPr algn="ctr" eaLnBrk="1" hangingPunct="1"/>
            <a:r>
              <a:rPr lang="en-AU">
                <a:solidFill>
                  <a:srgbClr val="FF0000"/>
                </a:solidFill>
              </a:rPr>
              <a:t>INDICATORS (MANIFEST)</a:t>
            </a:r>
          </a:p>
        </p:txBody>
      </p:sp>
    </p:spTree>
    <p:extLst>
      <p:ext uri="{BB962C8B-B14F-4D97-AF65-F5344CB8AC3E}">
        <p14:creationId xmlns:p14="http://schemas.microsoft.com/office/powerpoint/2010/main" val="3070000510"/>
      </p:ext>
    </p:extLst>
  </p:cSld>
  <p:clrMapOvr>
    <a:masterClrMapping/>
  </p:clrMapOvr>
  <p:transition>
    <p:dissolv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88" y="3286124"/>
            <a:ext cx="3223959" cy="923330"/>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rPr>
              <a:t>THE END</a:t>
            </a:r>
          </a:p>
        </p:txBody>
      </p:sp>
    </p:spTree>
    <p:extLst>
      <p:ext uri="{BB962C8B-B14F-4D97-AF65-F5344CB8AC3E}">
        <p14:creationId xmlns:p14="http://schemas.microsoft.com/office/powerpoint/2010/main" val="217261572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By : Paidi Hidayat, Dept EP USU</a:t>
            </a:r>
          </a:p>
        </p:txBody>
      </p:sp>
      <p:sp>
        <p:nvSpPr>
          <p:cNvPr id="10243" name="Rectangle 2"/>
          <p:cNvSpPr>
            <a:spLocks noChangeArrowheads="1"/>
          </p:cNvSpPr>
          <p:nvPr/>
        </p:nvSpPr>
        <p:spPr bwMode="auto">
          <a:xfrm>
            <a:off x="685800" y="152400"/>
            <a:ext cx="7848600" cy="787400"/>
          </a:xfrm>
          <a:prstGeom prst="rect">
            <a:avLst/>
          </a:prstGeom>
          <a:solidFill>
            <a:srgbClr val="FAFD00"/>
          </a:solidFill>
          <a:ln w="101600">
            <a:solidFill>
              <a:srgbClr val="FC0128"/>
            </a:solidFill>
            <a:miter lim="800000"/>
            <a:headEnd/>
            <a:tailEnd/>
          </a:ln>
        </p:spPr>
        <p:txBody>
          <a:bodyPr lIns="90488" tIns="44450" rIns="90488" bIns="44450" anchor="ctr"/>
          <a:lstStyle/>
          <a:p>
            <a:pPr algn="ctr" eaLnBrk="0" hangingPunct="0"/>
            <a:r>
              <a:rPr lang="en-US" sz="4800">
                <a:solidFill>
                  <a:schemeClr val="tx2"/>
                </a:solidFill>
                <a:latin typeface="Bernard MT Condensed" pitchFamily="18" charset="0"/>
              </a:rPr>
              <a:t>Error Variance Estimation</a:t>
            </a:r>
          </a:p>
        </p:txBody>
      </p:sp>
      <p:grpSp>
        <p:nvGrpSpPr>
          <p:cNvPr id="10244" name="Group 3"/>
          <p:cNvGrpSpPr>
            <a:grpSpLocks/>
          </p:cNvGrpSpPr>
          <p:nvPr/>
        </p:nvGrpSpPr>
        <p:grpSpPr bwMode="auto">
          <a:xfrm>
            <a:off x="2960688" y="1928813"/>
            <a:ext cx="2611437" cy="1525587"/>
            <a:chOff x="1865" y="1215"/>
            <a:chExt cx="1645" cy="961"/>
          </a:xfrm>
        </p:grpSpPr>
        <p:grpSp>
          <p:nvGrpSpPr>
            <p:cNvPr id="10257" name="Group 4"/>
            <p:cNvGrpSpPr>
              <a:grpSpLocks/>
            </p:cNvGrpSpPr>
            <p:nvPr/>
          </p:nvGrpSpPr>
          <p:grpSpPr bwMode="auto">
            <a:xfrm>
              <a:off x="1865" y="1447"/>
              <a:ext cx="454" cy="537"/>
              <a:chOff x="1865" y="1447"/>
              <a:chExt cx="454" cy="537"/>
            </a:xfrm>
          </p:grpSpPr>
          <p:sp>
            <p:nvSpPr>
              <p:cNvPr id="10265" name="Rectangle 5"/>
              <p:cNvSpPr>
                <a:spLocks noChangeArrowheads="1"/>
              </p:cNvSpPr>
              <p:nvPr/>
            </p:nvSpPr>
            <p:spPr bwMode="auto">
              <a:xfrm>
                <a:off x="1865" y="1506"/>
                <a:ext cx="454"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spcBef>
                    <a:spcPct val="20000"/>
                  </a:spcBef>
                </a:pPr>
                <a:r>
                  <a:rPr lang="en-US" sz="4400">
                    <a:latin typeface="Symbol" pitchFamily="18" charset="2"/>
                  </a:rPr>
                  <a:t>s</a:t>
                </a:r>
                <a:r>
                  <a:rPr lang="en-US" sz="1600">
                    <a:latin typeface="Symbol" pitchFamily="18" charset="2"/>
                  </a:rPr>
                  <a:t> </a:t>
                </a:r>
                <a:r>
                  <a:rPr lang="en-US" sz="3600" baseline="30000">
                    <a:latin typeface="Times New Roman" pitchFamily="18" charset="0"/>
                  </a:rPr>
                  <a:t>2</a:t>
                </a:r>
              </a:p>
            </p:txBody>
          </p:sp>
          <p:sp>
            <p:nvSpPr>
              <p:cNvPr id="10266" name="Rectangle 6"/>
              <p:cNvSpPr>
                <a:spLocks noChangeArrowheads="1"/>
              </p:cNvSpPr>
              <p:nvPr/>
            </p:nvSpPr>
            <p:spPr bwMode="auto">
              <a:xfrm>
                <a:off x="1890" y="1447"/>
                <a:ext cx="26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000"/>
                  <a:t>^</a:t>
                </a:r>
              </a:p>
            </p:txBody>
          </p:sp>
        </p:grpSp>
        <p:sp>
          <p:nvSpPr>
            <p:cNvPr id="10258" name="Rectangle 7"/>
            <p:cNvSpPr>
              <a:spLocks noChangeArrowheads="1"/>
            </p:cNvSpPr>
            <p:nvPr/>
          </p:nvSpPr>
          <p:spPr bwMode="auto">
            <a:xfrm>
              <a:off x="2297" y="1506"/>
              <a:ext cx="32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400"/>
                <a:t>=</a:t>
              </a:r>
            </a:p>
          </p:txBody>
        </p:sp>
        <p:sp>
          <p:nvSpPr>
            <p:cNvPr id="10259" name="Line 8"/>
            <p:cNvSpPr>
              <a:spLocks noChangeShapeType="1"/>
            </p:cNvSpPr>
            <p:nvPr/>
          </p:nvSpPr>
          <p:spPr bwMode="auto">
            <a:xfrm>
              <a:off x="2713" y="1777"/>
              <a:ext cx="76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60" name="Rectangle 9"/>
            <p:cNvSpPr>
              <a:spLocks noChangeArrowheads="1"/>
            </p:cNvSpPr>
            <p:nvPr/>
          </p:nvSpPr>
          <p:spPr bwMode="auto">
            <a:xfrm>
              <a:off x="2757" y="1813"/>
              <a:ext cx="75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a:latin typeface="Symbol" pitchFamily="18" charset="2"/>
                </a:rPr>
                <a:t>N </a:t>
              </a:r>
              <a:r>
                <a:rPr lang="en-US" sz="3200" b="1">
                  <a:latin typeface="Symbol" pitchFamily="18" charset="2"/>
                </a:rPr>
                <a:t>-</a:t>
              </a:r>
              <a:r>
                <a:rPr lang="en-US" sz="3200">
                  <a:latin typeface="Symbol" pitchFamily="18" charset="2"/>
                </a:rPr>
                <a:t> K</a:t>
              </a:r>
            </a:p>
          </p:txBody>
        </p:sp>
        <p:sp>
          <p:nvSpPr>
            <p:cNvPr id="10261" name="Rectangle 10"/>
            <p:cNvSpPr>
              <a:spLocks noChangeArrowheads="1"/>
            </p:cNvSpPr>
            <p:nvPr/>
          </p:nvSpPr>
          <p:spPr bwMode="auto">
            <a:xfrm>
              <a:off x="2987" y="1305"/>
              <a:ext cx="295"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600">
                  <a:latin typeface="Geneva" charset="0"/>
                </a:rPr>
                <a:t>e</a:t>
              </a:r>
              <a:r>
                <a:rPr lang="en-US" sz="3600" baseline="-25000">
                  <a:latin typeface="Geneva" charset="0"/>
                </a:rPr>
                <a:t>t</a:t>
              </a:r>
            </a:p>
          </p:txBody>
        </p:sp>
        <p:sp>
          <p:nvSpPr>
            <p:cNvPr id="10262" name="Rectangle 11"/>
            <p:cNvSpPr>
              <a:spLocks noChangeArrowheads="1"/>
            </p:cNvSpPr>
            <p:nvPr/>
          </p:nvSpPr>
          <p:spPr bwMode="auto">
            <a:xfrm>
              <a:off x="3015" y="1215"/>
              <a:ext cx="23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a:t>^</a:t>
              </a:r>
            </a:p>
          </p:txBody>
        </p:sp>
        <p:sp>
          <p:nvSpPr>
            <p:cNvPr id="10263" name="Rectangle 12"/>
            <p:cNvSpPr>
              <a:spLocks noChangeArrowheads="1"/>
            </p:cNvSpPr>
            <p:nvPr/>
          </p:nvSpPr>
          <p:spPr bwMode="auto">
            <a:xfrm>
              <a:off x="3171" y="1265"/>
              <a:ext cx="19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a:latin typeface="Symbol" pitchFamily="18" charset="2"/>
                </a:rPr>
                <a:t>2</a:t>
              </a:r>
            </a:p>
          </p:txBody>
        </p:sp>
        <p:sp>
          <p:nvSpPr>
            <p:cNvPr id="10264" name="Rectangle 13"/>
            <p:cNvSpPr>
              <a:spLocks noChangeArrowheads="1"/>
            </p:cNvSpPr>
            <p:nvPr/>
          </p:nvSpPr>
          <p:spPr bwMode="auto">
            <a:xfrm>
              <a:off x="2729" y="1241"/>
              <a:ext cx="37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5400">
                  <a:latin typeface="Symbol" pitchFamily="18" charset="2"/>
                </a:rPr>
                <a:t>S</a:t>
              </a:r>
            </a:p>
          </p:txBody>
        </p:sp>
      </p:grpSp>
      <p:sp>
        <p:nvSpPr>
          <p:cNvPr id="10245" name="Rectangle 14"/>
          <p:cNvSpPr>
            <a:spLocks noChangeArrowheads="1"/>
          </p:cNvSpPr>
          <p:nvPr/>
        </p:nvSpPr>
        <p:spPr bwMode="auto">
          <a:xfrm>
            <a:off x="619125" y="1228725"/>
            <a:ext cx="7947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3600">
                <a:latin typeface="Impact" pitchFamily="34" charset="0"/>
              </a:rPr>
              <a:t>Unbiased estimator of the error variance </a:t>
            </a:r>
            <a:r>
              <a:rPr lang="en-US" sz="3600" b="1">
                <a:latin typeface="Impact" pitchFamily="34" charset="0"/>
              </a:rPr>
              <a:t>:</a:t>
            </a:r>
          </a:p>
        </p:txBody>
      </p:sp>
      <p:sp>
        <p:nvSpPr>
          <p:cNvPr id="10246" name="Line 15"/>
          <p:cNvSpPr>
            <a:spLocks noChangeShapeType="1"/>
          </p:cNvSpPr>
          <p:nvPr/>
        </p:nvSpPr>
        <p:spPr bwMode="auto">
          <a:xfrm>
            <a:off x="0" y="3852863"/>
            <a:ext cx="91313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10247" name="Group 16"/>
          <p:cNvGrpSpPr>
            <a:grpSpLocks/>
          </p:cNvGrpSpPr>
          <p:nvPr/>
        </p:nvGrpSpPr>
        <p:grpSpPr bwMode="auto">
          <a:xfrm>
            <a:off x="2278063" y="4851400"/>
            <a:ext cx="4462462" cy="1500188"/>
            <a:chOff x="1435" y="2975"/>
            <a:chExt cx="2811" cy="945"/>
          </a:xfrm>
        </p:grpSpPr>
        <p:sp>
          <p:nvSpPr>
            <p:cNvPr id="10250" name="Rectangle 17"/>
            <p:cNvSpPr>
              <a:spLocks noChangeArrowheads="1"/>
            </p:cNvSpPr>
            <p:nvPr/>
          </p:nvSpPr>
          <p:spPr bwMode="auto">
            <a:xfrm>
              <a:off x="2188" y="3038"/>
              <a:ext cx="54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spcBef>
                  <a:spcPct val="20000"/>
                </a:spcBef>
              </a:pPr>
              <a:r>
                <a:rPr lang="en-US" sz="4400">
                  <a:latin typeface="Symbol" pitchFamily="18" charset="2"/>
                </a:rPr>
                <a:t> s</a:t>
              </a:r>
              <a:r>
                <a:rPr lang="en-US" sz="1600">
                  <a:latin typeface="Symbol" pitchFamily="18" charset="2"/>
                </a:rPr>
                <a:t> </a:t>
              </a:r>
              <a:r>
                <a:rPr lang="en-US" sz="3600" baseline="30000">
                  <a:latin typeface="Times New Roman" pitchFamily="18" charset="0"/>
                </a:rPr>
                <a:t>2</a:t>
              </a:r>
            </a:p>
          </p:txBody>
        </p:sp>
        <p:sp>
          <p:nvSpPr>
            <p:cNvPr id="10251" name="Rectangle 18"/>
            <p:cNvSpPr>
              <a:spLocks noChangeArrowheads="1"/>
            </p:cNvSpPr>
            <p:nvPr/>
          </p:nvSpPr>
          <p:spPr bwMode="auto">
            <a:xfrm>
              <a:off x="1867" y="3434"/>
              <a:ext cx="454"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spcBef>
                  <a:spcPct val="20000"/>
                </a:spcBef>
              </a:pPr>
              <a:r>
                <a:rPr lang="en-US" sz="4400">
                  <a:latin typeface="Symbol" pitchFamily="18" charset="2"/>
                </a:rPr>
                <a:t>s</a:t>
              </a:r>
              <a:r>
                <a:rPr lang="en-US" sz="1600">
                  <a:latin typeface="Symbol" pitchFamily="18" charset="2"/>
                </a:rPr>
                <a:t> </a:t>
              </a:r>
              <a:r>
                <a:rPr lang="en-US" sz="3600" baseline="30000">
                  <a:latin typeface="Times New Roman" pitchFamily="18" charset="0"/>
                </a:rPr>
                <a:t>2</a:t>
              </a:r>
            </a:p>
          </p:txBody>
        </p:sp>
        <p:sp>
          <p:nvSpPr>
            <p:cNvPr id="10252" name="Rectangle 19"/>
            <p:cNvSpPr>
              <a:spLocks noChangeArrowheads="1"/>
            </p:cNvSpPr>
            <p:nvPr/>
          </p:nvSpPr>
          <p:spPr bwMode="auto">
            <a:xfrm>
              <a:off x="2224" y="2975"/>
              <a:ext cx="35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000"/>
                <a:t> ^</a:t>
              </a:r>
            </a:p>
          </p:txBody>
        </p:sp>
        <p:sp>
          <p:nvSpPr>
            <p:cNvPr id="10253" name="Rectangle 20"/>
            <p:cNvSpPr>
              <a:spLocks noChangeArrowheads="1"/>
            </p:cNvSpPr>
            <p:nvPr/>
          </p:nvSpPr>
          <p:spPr bwMode="auto">
            <a:xfrm>
              <a:off x="1435" y="3134"/>
              <a:ext cx="92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a:latin typeface="Symbol" pitchFamily="18" charset="2"/>
                </a:rPr>
                <a:t>(N </a:t>
              </a:r>
              <a:r>
                <a:rPr lang="en-US" sz="3200" b="1">
                  <a:latin typeface="Symbol" pitchFamily="18" charset="2"/>
                </a:rPr>
                <a:t>-</a:t>
              </a:r>
              <a:r>
                <a:rPr lang="en-US" sz="3200">
                  <a:latin typeface="Symbol" pitchFamily="18" charset="2"/>
                </a:rPr>
                <a:t> K)</a:t>
              </a:r>
            </a:p>
          </p:txBody>
        </p:sp>
        <p:sp>
          <p:nvSpPr>
            <p:cNvPr id="10254" name="Line 21"/>
            <p:cNvSpPr>
              <a:spLocks noChangeShapeType="1"/>
            </p:cNvSpPr>
            <p:nvPr/>
          </p:nvSpPr>
          <p:spPr bwMode="auto">
            <a:xfrm>
              <a:off x="1491" y="3503"/>
              <a:ext cx="1094"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55" name="Rectangle 22"/>
            <p:cNvSpPr>
              <a:spLocks noChangeArrowheads="1"/>
            </p:cNvSpPr>
            <p:nvPr/>
          </p:nvSpPr>
          <p:spPr bwMode="auto">
            <a:xfrm>
              <a:off x="2749" y="3194"/>
              <a:ext cx="325"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4800" b="1">
                  <a:latin typeface="Symbol" pitchFamily="18" charset="2"/>
                </a:rPr>
                <a:t>~</a:t>
              </a:r>
            </a:p>
          </p:txBody>
        </p:sp>
        <p:sp>
          <p:nvSpPr>
            <p:cNvPr id="10256" name="Rectangle 23"/>
            <p:cNvSpPr>
              <a:spLocks noChangeArrowheads="1"/>
            </p:cNvSpPr>
            <p:nvPr/>
          </p:nvSpPr>
          <p:spPr bwMode="auto">
            <a:xfrm>
              <a:off x="3493" y="3557"/>
              <a:ext cx="75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3200">
                  <a:latin typeface="Symbol" pitchFamily="18" charset="2"/>
                </a:rPr>
                <a:t>N </a:t>
              </a:r>
              <a:r>
                <a:rPr lang="en-US" sz="3200" b="1">
                  <a:latin typeface="Symbol" pitchFamily="18" charset="2"/>
                </a:rPr>
                <a:t>-</a:t>
              </a:r>
              <a:r>
                <a:rPr lang="en-US" sz="3200">
                  <a:latin typeface="Symbol" pitchFamily="18" charset="2"/>
                </a:rPr>
                <a:t> K</a:t>
              </a:r>
            </a:p>
          </p:txBody>
        </p:sp>
      </p:grpSp>
      <p:sp>
        <p:nvSpPr>
          <p:cNvPr id="10248" name="Rectangle 24"/>
          <p:cNvSpPr>
            <a:spLocks noChangeArrowheads="1"/>
          </p:cNvSpPr>
          <p:nvPr/>
        </p:nvSpPr>
        <p:spPr bwMode="auto">
          <a:xfrm>
            <a:off x="4891088" y="4641850"/>
            <a:ext cx="79375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8800">
                <a:latin typeface="Symbol" pitchFamily="18" charset="2"/>
              </a:rPr>
              <a:t>c</a:t>
            </a:r>
          </a:p>
        </p:txBody>
      </p:sp>
      <p:sp>
        <p:nvSpPr>
          <p:cNvPr id="10249" name="Rectangle 25"/>
          <p:cNvSpPr>
            <a:spLocks noChangeArrowheads="1"/>
          </p:cNvSpPr>
          <p:nvPr/>
        </p:nvSpPr>
        <p:spPr bwMode="auto">
          <a:xfrm>
            <a:off x="877888" y="4079875"/>
            <a:ext cx="74882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US" sz="3600" dirty="0">
                <a:latin typeface="Impact" pitchFamily="34" charset="0"/>
              </a:rPr>
              <a:t>Transform to a chi-square distribution </a:t>
            </a:r>
            <a:r>
              <a:rPr lang="en-US" sz="3600" b="1" dirty="0">
                <a:latin typeface="Impact" pitchFamily="34" charset="0"/>
              </a:rPr>
              <a:t>:</a:t>
            </a:r>
          </a:p>
        </p:txBody>
      </p:sp>
    </p:spTree>
    <p:extLst>
      <p:ext uri="{BB962C8B-B14F-4D97-AF65-F5344CB8AC3E}">
        <p14:creationId xmlns:p14="http://schemas.microsoft.com/office/powerpoint/2010/main" val="3654074300"/>
      </p:ext>
    </p:extLst>
  </p:cSld>
  <p:clrMapOvr>
    <a:masterClrMapping/>
  </p:clrMapOvr>
  <p:transition advTm="1000"/>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943600" y="152400"/>
            <a:ext cx="2865438" cy="3667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a:t>28. Uji Chi-Square (X</a:t>
            </a:r>
            <a:r>
              <a:rPr lang="en-US" sz="1800" b="1" baseline="30000"/>
              <a:t>2</a:t>
            </a:r>
            <a:r>
              <a:rPr lang="en-US" sz="1800" b="1"/>
              <a:t>) </a:t>
            </a:r>
          </a:p>
        </p:txBody>
      </p:sp>
      <p:sp>
        <p:nvSpPr>
          <p:cNvPr id="26627" name="Text Box 5"/>
          <p:cNvSpPr txBox="1">
            <a:spLocks noChangeArrowheads="1"/>
          </p:cNvSpPr>
          <p:nvPr/>
        </p:nvSpPr>
        <p:spPr bwMode="auto">
          <a:xfrm>
            <a:off x="557213" y="762000"/>
            <a:ext cx="81295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006600"/>
                </a:solidFill>
              </a:rPr>
              <a:t>Chi-Square (tes independensi)</a:t>
            </a:r>
            <a:r>
              <a:rPr lang="en-US">
                <a:solidFill>
                  <a:srgbClr val="006600"/>
                </a:solidFill>
              </a:rPr>
              <a:t> : menguji apakah ada hubungan antara baris dengan</a:t>
            </a:r>
          </a:p>
          <a:p>
            <a:pPr eaLnBrk="1" hangingPunct="1"/>
            <a:r>
              <a:rPr lang="en-US">
                <a:solidFill>
                  <a:srgbClr val="006600"/>
                </a:solidFill>
              </a:rPr>
              <a:t>kolom pada sebuah tabel kontingensi. Data yang digunakan adalah </a:t>
            </a:r>
            <a:r>
              <a:rPr lang="en-US" b="1">
                <a:solidFill>
                  <a:srgbClr val="006600"/>
                </a:solidFill>
              </a:rPr>
              <a:t>data kualitatif</a:t>
            </a:r>
            <a:r>
              <a:rPr lang="en-US">
                <a:solidFill>
                  <a:srgbClr val="006600"/>
                </a:solidFill>
              </a:rPr>
              <a:t>.</a:t>
            </a:r>
          </a:p>
        </p:txBody>
      </p:sp>
      <p:sp>
        <p:nvSpPr>
          <p:cNvPr id="26628" name="Text Box 6"/>
          <p:cNvSpPr txBox="1">
            <a:spLocks noChangeArrowheads="1"/>
          </p:cNvSpPr>
          <p:nvPr/>
        </p:nvSpPr>
        <p:spPr bwMode="auto">
          <a:xfrm>
            <a:off x="1050925" y="1797050"/>
            <a:ext cx="588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X</a:t>
            </a:r>
            <a:r>
              <a:rPr lang="en-US" baseline="30000">
                <a:solidFill>
                  <a:srgbClr val="FF0000"/>
                </a:solidFill>
              </a:rPr>
              <a:t>2</a:t>
            </a:r>
            <a:r>
              <a:rPr lang="en-US">
                <a:solidFill>
                  <a:srgbClr val="FF0000"/>
                </a:solidFill>
              </a:rPr>
              <a:t> =</a:t>
            </a:r>
          </a:p>
        </p:txBody>
      </p:sp>
      <p:sp>
        <p:nvSpPr>
          <p:cNvPr id="26629" name="Text Box 7"/>
          <p:cNvSpPr txBox="1">
            <a:spLocks noChangeArrowheads="1"/>
          </p:cNvSpPr>
          <p:nvPr/>
        </p:nvSpPr>
        <p:spPr bwMode="auto">
          <a:xfrm>
            <a:off x="1906588" y="1568450"/>
            <a:ext cx="912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(O – E)</a:t>
            </a:r>
            <a:r>
              <a:rPr lang="en-US" baseline="30000">
                <a:solidFill>
                  <a:srgbClr val="FF0000"/>
                </a:solidFill>
              </a:rPr>
              <a:t>2</a:t>
            </a:r>
          </a:p>
        </p:txBody>
      </p:sp>
      <p:sp>
        <p:nvSpPr>
          <p:cNvPr id="26630" name="Text Box 8"/>
          <p:cNvSpPr txBox="1">
            <a:spLocks noChangeArrowheads="1"/>
          </p:cNvSpPr>
          <p:nvPr/>
        </p:nvSpPr>
        <p:spPr bwMode="auto">
          <a:xfrm>
            <a:off x="2216150" y="2025650"/>
            <a:ext cx="29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E</a:t>
            </a:r>
          </a:p>
        </p:txBody>
      </p:sp>
      <p:sp>
        <p:nvSpPr>
          <p:cNvPr id="26631" name="Text Box 9"/>
          <p:cNvSpPr txBox="1">
            <a:spLocks noChangeArrowheads="1"/>
          </p:cNvSpPr>
          <p:nvPr/>
        </p:nvSpPr>
        <p:spPr bwMode="auto">
          <a:xfrm>
            <a:off x="1508125" y="1630363"/>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3200">
                <a:solidFill>
                  <a:srgbClr val="FF0000"/>
                </a:solidFill>
              </a:rPr>
              <a:t>Σ</a:t>
            </a:r>
          </a:p>
        </p:txBody>
      </p:sp>
      <p:sp>
        <p:nvSpPr>
          <p:cNvPr id="26632" name="Line 10"/>
          <p:cNvSpPr>
            <a:spLocks noChangeShapeType="1"/>
          </p:cNvSpPr>
          <p:nvPr/>
        </p:nvSpPr>
        <p:spPr bwMode="auto">
          <a:xfrm>
            <a:off x="1905000" y="1981200"/>
            <a:ext cx="838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33" name="Text Box 11"/>
          <p:cNvSpPr txBox="1">
            <a:spLocks noChangeArrowheads="1"/>
          </p:cNvSpPr>
          <p:nvPr/>
        </p:nvSpPr>
        <p:spPr bwMode="auto">
          <a:xfrm>
            <a:off x="3352800" y="1808163"/>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Di mana</a:t>
            </a:r>
          </a:p>
        </p:txBody>
      </p:sp>
      <p:sp>
        <p:nvSpPr>
          <p:cNvPr id="26634" name="Text Box 12"/>
          <p:cNvSpPr txBox="1">
            <a:spLocks noChangeArrowheads="1"/>
          </p:cNvSpPr>
          <p:nvPr/>
        </p:nvSpPr>
        <p:spPr bwMode="auto">
          <a:xfrm>
            <a:off x="4419600" y="1704975"/>
            <a:ext cx="3525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O = skor yang diobservasi</a:t>
            </a:r>
          </a:p>
          <a:p>
            <a:pPr eaLnBrk="1" hangingPunct="1"/>
            <a:r>
              <a:rPr lang="en-US">
                <a:solidFill>
                  <a:srgbClr val="FF0000"/>
                </a:solidFill>
              </a:rPr>
              <a:t>E = skor yang diharapkan (expected)</a:t>
            </a:r>
          </a:p>
        </p:txBody>
      </p:sp>
      <p:sp>
        <p:nvSpPr>
          <p:cNvPr id="26635" name="Text Box 13"/>
          <p:cNvSpPr txBox="1">
            <a:spLocks noChangeArrowheads="1"/>
          </p:cNvSpPr>
          <p:nvPr/>
        </p:nvSpPr>
        <p:spPr bwMode="auto">
          <a:xfrm>
            <a:off x="441325" y="2514600"/>
            <a:ext cx="81597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006600"/>
                </a:solidFill>
              </a:rPr>
              <a:t>Contoh :</a:t>
            </a:r>
          </a:p>
          <a:p>
            <a:pPr eaLnBrk="1" hangingPunct="1"/>
            <a:r>
              <a:rPr lang="en-US">
                <a:solidFill>
                  <a:srgbClr val="006600"/>
                </a:solidFill>
              </a:rPr>
              <a:t>Terdapat 20 siswa perempuan dan 10 siswa laki-laki yang fasih berbahasa Inggris, serta </a:t>
            </a:r>
          </a:p>
          <a:p>
            <a:pPr eaLnBrk="1" hangingPunct="1"/>
            <a:r>
              <a:rPr lang="en-US">
                <a:solidFill>
                  <a:srgbClr val="006600"/>
                </a:solidFill>
              </a:rPr>
              <a:t>10 siswa perempuan dan 30 siswa laki-laki yang tidak fasih berbahasa Inggris.</a:t>
            </a:r>
          </a:p>
          <a:p>
            <a:pPr eaLnBrk="1" hangingPunct="1"/>
            <a:r>
              <a:rPr lang="en-US">
                <a:solidFill>
                  <a:srgbClr val="006600"/>
                </a:solidFill>
              </a:rPr>
              <a:t>Apakah ada hubungan antara jenis kelamin dengan kefasihan berbahasa Inggris ? </a:t>
            </a:r>
          </a:p>
          <a:p>
            <a:pPr eaLnBrk="1" hangingPunct="1"/>
            <a:r>
              <a:rPr lang="en-US">
                <a:solidFill>
                  <a:srgbClr val="006600"/>
                </a:solidFill>
              </a:rPr>
              <a:t>Ho = tidak ada hubungan antara baris dengan kolom</a:t>
            </a:r>
          </a:p>
          <a:p>
            <a:pPr eaLnBrk="1" hangingPunct="1"/>
            <a:r>
              <a:rPr lang="en-US">
                <a:solidFill>
                  <a:srgbClr val="006600"/>
                </a:solidFill>
              </a:rPr>
              <a:t>H1 = ada hubungan antara baris dengan kolom</a:t>
            </a:r>
          </a:p>
        </p:txBody>
      </p:sp>
      <p:sp>
        <p:nvSpPr>
          <p:cNvPr id="26636" name="Line 14"/>
          <p:cNvSpPr>
            <a:spLocks noChangeShapeType="1"/>
          </p:cNvSpPr>
          <p:nvPr/>
        </p:nvSpPr>
        <p:spPr bwMode="auto">
          <a:xfrm>
            <a:off x="1676400" y="4027488"/>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37" name="Line 16"/>
          <p:cNvSpPr>
            <a:spLocks noChangeShapeType="1"/>
          </p:cNvSpPr>
          <p:nvPr/>
        </p:nvSpPr>
        <p:spPr bwMode="auto">
          <a:xfrm>
            <a:off x="533400" y="4408488"/>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38" name="Line 21"/>
          <p:cNvSpPr>
            <a:spLocks noChangeShapeType="1"/>
          </p:cNvSpPr>
          <p:nvPr/>
        </p:nvSpPr>
        <p:spPr bwMode="auto">
          <a:xfrm>
            <a:off x="2362200" y="4027488"/>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39" name="Line 22"/>
          <p:cNvSpPr>
            <a:spLocks noChangeShapeType="1"/>
          </p:cNvSpPr>
          <p:nvPr/>
        </p:nvSpPr>
        <p:spPr bwMode="auto">
          <a:xfrm>
            <a:off x="3124200" y="4027488"/>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40" name="Line 23"/>
          <p:cNvSpPr>
            <a:spLocks noChangeShapeType="1"/>
          </p:cNvSpPr>
          <p:nvPr/>
        </p:nvSpPr>
        <p:spPr bwMode="auto">
          <a:xfrm>
            <a:off x="533400" y="4865688"/>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41" name="Line 24"/>
          <p:cNvSpPr>
            <a:spLocks noChangeShapeType="1"/>
          </p:cNvSpPr>
          <p:nvPr/>
        </p:nvSpPr>
        <p:spPr bwMode="auto">
          <a:xfrm>
            <a:off x="533400" y="5322888"/>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6642" name="Text Box 25"/>
          <p:cNvSpPr txBox="1">
            <a:spLocks noChangeArrowheads="1"/>
          </p:cNvSpPr>
          <p:nvPr/>
        </p:nvSpPr>
        <p:spPr bwMode="auto">
          <a:xfrm>
            <a:off x="2676525" y="3995738"/>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L</a:t>
            </a:r>
          </a:p>
        </p:txBody>
      </p:sp>
      <p:sp>
        <p:nvSpPr>
          <p:cNvPr id="26643" name="Text Box 26"/>
          <p:cNvSpPr txBox="1">
            <a:spLocks noChangeArrowheads="1"/>
          </p:cNvSpPr>
          <p:nvPr/>
        </p:nvSpPr>
        <p:spPr bwMode="auto">
          <a:xfrm>
            <a:off x="1905000" y="40068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P</a:t>
            </a:r>
          </a:p>
        </p:txBody>
      </p:sp>
      <p:sp>
        <p:nvSpPr>
          <p:cNvPr id="26644" name="Text Box 27"/>
          <p:cNvSpPr txBox="1">
            <a:spLocks noChangeArrowheads="1"/>
          </p:cNvSpPr>
          <p:nvPr/>
        </p:nvSpPr>
        <p:spPr bwMode="auto">
          <a:xfrm>
            <a:off x="1030288" y="4464050"/>
            <a:ext cx="646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Fasih</a:t>
            </a:r>
          </a:p>
        </p:txBody>
      </p:sp>
      <p:sp>
        <p:nvSpPr>
          <p:cNvPr id="26645" name="Text Box 28"/>
          <p:cNvSpPr txBox="1">
            <a:spLocks noChangeArrowheads="1"/>
          </p:cNvSpPr>
          <p:nvPr/>
        </p:nvSpPr>
        <p:spPr bwMode="auto">
          <a:xfrm>
            <a:off x="533400" y="4921250"/>
            <a:ext cx="1154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Tidak fasih</a:t>
            </a:r>
          </a:p>
        </p:txBody>
      </p:sp>
      <p:sp>
        <p:nvSpPr>
          <p:cNvPr id="26646" name="Text Box 30"/>
          <p:cNvSpPr txBox="1">
            <a:spLocks noChangeArrowheads="1"/>
          </p:cNvSpPr>
          <p:nvPr/>
        </p:nvSpPr>
        <p:spPr bwMode="auto">
          <a:xfrm>
            <a:off x="3208338" y="39957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Σ</a:t>
            </a:r>
          </a:p>
        </p:txBody>
      </p:sp>
      <p:sp>
        <p:nvSpPr>
          <p:cNvPr id="26647" name="Text Box 37"/>
          <p:cNvSpPr txBox="1">
            <a:spLocks noChangeArrowheads="1"/>
          </p:cNvSpPr>
          <p:nvPr/>
        </p:nvSpPr>
        <p:spPr bwMode="auto">
          <a:xfrm>
            <a:off x="1379538" y="5367338"/>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Σ</a:t>
            </a:r>
          </a:p>
        </p:txBody>
      </p:sp>
      <p:sp>
        <p:nvSpPr>
          <p:cNvPr id="26648" name="Text Box 41"/>
          <p:cNvSpPr txBox="1">
            <a:spLocks noChangeArrowheads="1"/>
          </p:cNvSpPr>
          <p:nvPr/>
        </p:nvSpPr>
        <p:spPr bwMode="auto">
          <a:xfrm>
            <a:off x="1676400" y="4332288"/>
            <a:ext cx="290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a</a:t>
            </a:r>
          </a:p>
        </p:txBody>
      </p:sp>
      <p:sp>
        <p:nvSpPr>
          <p:cNvPr id="26649" name="Text Box 42"/>
          <p:cNvSpPr txBox="1">
            <a:spLocks noChangeArrowheads="1"/>
          </p:cNvSpPr>
          <p:nvPr/>
        </p:nvSpPr>
        <p:spPr bwMode="auto">
          <a:xfrm>
            <a:off x="2346325" y="4332288"/>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b</a:t>
            </a:r>
          </a:p>
        </p:txBody>
      </p:sp>
      <p:sp>
        <p:nvSpPr>
          <p:cNvPr id="26650" name="Text Box 43"/>
          <p:cNvSpPr txBox="1">
            <a:spLocks noChangeArrowheads="1"/>
          </p:cNvSpPr>
          <p:nvPr/>
        </p:nvSpPr>
        <p:spPr bwMode="auto">
          <a:xfrm>
            <a:off x="1676400" y="4789488"/>
            <a:ext cx="277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c</a:t>
            </a:r>
          </a:p>
        </p:txBody>
      </p:sp>
      <p:sp>
        <p:nvSpPr>
          <p:cNvPr id="26651" name="Text Box 44"/>
          <p:cNvSpPr txBox="1">
            <a:spLocks noChangeArrowheads="1"/>
          </p:cNvSpPr>
          <p:nvPr/>
        </p:nvSpPr>
        <p:spPr bwMode="auto">
          <a:xfrm>
            <a:off x="2346325" y="4789488"/>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d</a:t>
            </a:r>
          </a:p>
        </p:txBody>
      </p:sp>
      <p:sp>
        <p:nvSpPr>
          <p:cNvPr id="26652" name="Rectangle 45"/>
          <p:cNvSpPr>
            <a:spLocks noChangeArrowheads="1"/>
          </p:cNvSpPr>
          <p:nvPr/>
        </p:nvSpPr>
        <p:spPr bwMode="auto">
          <a:xfrm>
            <a:off x="914400" y="1447800"/>
            <a:ext cx="2057400" cy="914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graphicFrame>
        <p:nvGraphicFramePr>
          <p:cNvPr id="45190" name="Group 134"/>
          <p:cNvGraphicFramePr>
            <a:graphicFrameLocks noGrp="1"/>
          </p:cNvGraphicFramePr>
          <p:nvPr/>
        </p:nvGraphicFramePr>
        <p:xfrm>
          <a:off x="4038600" y="4114800"/>
          <a:ext cx="4800600" cy="1524000"/>
        </p:xfrm>
        <a:graphic>
          <a:graphicData uri="http://schemas.openxmlformats.org/drawingml/2006/table">
            <a:tbl>
              <a:tblPr/>
              <a:tblGrid>
                <a:gridCol w="381000"/>
                <a:gridCol w="457200"/>
                <a:gridCol w="1371600"/>
                <a:gridCol w="762000"/>
                <a:gridCol w="838200"/>
                <a:gridCol w="9906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rPr>
                        <a:t>(O-E)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rPr>
                        <a:t>(O-E)</a:t>
                      </a:r>
                      <a:r>
                        <a:rPr kumimoji="0" lang="en-US" sz="1400" b="1" i="0" u="none" strike="noStrike" cap="none" normalizeH="0" baseline="30000" smtClean="0">
                          <a:ln>
                            <a:noFill/>
                          </a:ln>
                          <a:solidFill>
                            <a:schemeClr val="tx1"/>
                          </a:solidFill>
                          <a:effectLst/>
                          <a:latin typeface="Tahoma"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rPr>
                        <a:t>(O-E)</a:t>
                      </a:r>
                      <a:r>
                        <a:rPr kumimoji="0" lang="en-US" sz="1400" b="1" i="0" u="none" strike="noStrike" cap="none" normalizeH="0" baseline="30000" smtClean="0">
                          <a:ln>
                            <a:noFill/>
                          </a:ln>
                          <a:solidFill>
                            <a:schemeClr val="tx1"/>
                          </a:solidFill>
                          <a:effectLst/>
                          <a:latin typeface="Tahoma" charset="0"/>
                        </a:rPr>
                        <a:t>2</a:t>
                      </a:r>
                      <a:r>
                        <a:rPr kumimoji="0" lang="en-US" sz="1400" b="1" i="0" u="none" strike="noStrike" cap="none" normalizeH="0" baseline="0" smtClean="0">
                          <a:ln>
                            <a:noFill/>
                          </a:ln>
                          <a:solidFill>
                            <a:schemeClr val="tx1"/>
                          </a:solidFill>
                          <a:effectLst/>
                          <a:latin typeface="Tahoma"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(a+b)(a+c)/N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(a+b)(b+d)/N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(c+d)(a+c)/N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(c+d)(b+d)/N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97" name="Text Box 127"/>
          <p:cNvSpPr txBox="1">
            <a:spLocks noChangeArrowheads="1"/>
          </p:cNvSpPr>
          <p:nvPr/>
        </p:nvSpPr>
        <p:spPr bwMode="auto">
          <a:xfrm>
            <a:off x="4064000" y="5803900"/>
            <a:ext cx="42767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df = (kolom – 1)(baris – 1)</a:t>
            </a:r>
          </a:p>
          <a:p>
            <a:pPr eaLnBrk="1" hangingPunct="1"/>
            <a:r>
              <a:rPr lang="en-US">
                <a:solidFill>
                  <a:srgbClr val="FF0000"/>
                </a:solidFill>
              </a:rPr>
              <a:t>Jika X</a:t>
            </a:r>
            <a:r>
              <a:rPr lang="en-US" baseline="30000">
                <a:solidFill>
                  <a:srgbClr val="FF0000"/>
                </a:solidFill>
              </a:rPr>
              <a:t>2</a:t>
            </a:r>
            <a:r>
              <a:rPr lang="en-US">
                <a:solidFill>
                  <a:srgbClr val="FF0000"/>
                </a:solidFill>
              </a:rPr>
              <a:t> hitung </a:t>
            </a:r>
            <a:r>
              <a:rPr lang="en-US" b="1">
                <a:solidFill>
                  <a:srgbClr val="FF0000"/>
                </a:solidFill>
              </a:rPr>
              <a:t>&lt;</a:t>
            </a:r>
            <a:r>
              <a:rPr lang="en-US">
                <a:solidFill>
                  <a:srgbClr val="FF0000"/>
                </a:solidFill>
              </a:rPr>
              <a:t> X</a:t>
            </a:r>
            <a:r>
              <a:rPr lang="en-US" baseline="30000">
                <a:solidFill>
                  <a:srgbClr val="FF0000"/>
                </a:solidFill>
              </a:rPr>
              <a:t>2</a:t>
            </a:r>
            <a:r>
              <a:rPr lang="en-US">
                <a:solidFill>
                  <a:srgbClr val="FF0000"/>
                </a:solidFill>
              </a:rPr>
              <a:t> tabel, maka </a:t>
            </a:r>
            <a:r>
              <a:rPr lang="en-US" b="1">
                <a:solidFill>
                  <a:srgbClr val="FF0000"/>
                </a:solidFill>
              </a:rPr>
              <a:t>Ho diterima</a:t>
            </a:r>
          </a:p>
          <a:p>
            <a:pPr eaLnBrk="1" hangingPunct="1"/>
            <a:r>
              <a:rPr lang="en-US">
                <a:solidFill>
                  <a:srgbClr val="FF0000"/>
                </a:solidFill>
              </a:rPr>
              <a:t>Jika X</a:t>
            </a:r>
            <a:r>
              <a:rPr lang="en-US" baseline="30000">
                <a:solidFill>
                  <a:srgbClr val="FF0000"/>
                </a:solidFill>
              </a:rPr>
              <a:t>2</a:t>
            </a:r>
            <a:r>
              <a:rPr lang="en-US">
                <a:solidFill>
                  <a:srgbClr val="FF0000"/>
                </a:solidFill>
              </a:rPr>
              <a:t> hitung </a:t>
            </a:r>
            <a:r>
              <a:rPr lang="en-US" b="1">
                <a:solidFill>
                  <a:srgbClr val="FF0000"/>
                </a:solidFill>
              </a:rPr>
              <a:t>&gt;</a:t>
            </a:r>
            <a:r>
              <a:rPr lang="en-US">
                <a:solidFill>
                  <a:srgbClr val="FF0000"/>
                </a:solidFill>
              </a:rPr>
              <a:t> X</a:t>
            </a:r>
            <a:r>
              <a:rPr lang="en-US" baseline="30000">
                <a:solidFill>
                  <a:srgbClr val="FF0000"/>
                </a:solidFill>
              </a:rPr>
              <a:t>2</a:t>
            </a:r>
            <a:r>
              <a:rPr lang="en-US">
                <a:solidFill>
                  <a:srgbClr val="FF0000"/>
                </a:solidFill>
              </a:rPr>
              <a:t> tabel, maka </a:t>
            </a:r>
            <a:r>
              <a:rPr lang="en-US" b="1">
                <a:solidFill>
                  <a:srgbClr val="FF0000"/>
                </a:solidFill>
              </a:rPr>
              <a:t>Ho ditolak</a:t>
            </a:r>
          </a:p>
        </p:txBody>
      </p:sp>
    </p:spTree>
    <p:extLst>
      <p:ext uri="{BB962C8B-B14F-4D97-AF65-F5344CB8AC3E}">
        <p14:creationId xmlns:p14="http://schemas.microsoft.com/office/powerpoint/2010/main" val="37212518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57650"/>
            <a:ext cx="41290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5943600" y="152400"/>
            <a:ext cx="2865438" cy="3667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a:t>29. Uji Chi-Square (X</a:t>
            </a:r>
            <a:r>
              <a:rPr lang="en-US" sz="1800" b="1" baseline="30000"/>
              <a:t>2</a:t>
            </a:r>
            <a:r>
              <a:rPr lang="en-US" sz="1800" b="1"/>
              <a:t>) </a:t>
            </a:r>
          </a:p>
        </p:txBody>
      </p:sp>
      <p:sp>
        <p:nvSpPr>
          <p:cNvPr id="27652" name="Text Box 5"/>
          <p:cNvSpPr txBox="1">
            <a:spLocks noChangeArrowheads="1"/>
          </p:cNvSpPr>
          <p:nvPr/>
        </p:nvSpPr>
        <p:spPr bwMode="auto">
          <a:xfrm>
            <a:off x="609600" y="609600"/>
            <a:ext cx="84042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006600"/>
                </a:solidFill>
              </a:rPr>
              <a:t>Chi-Square dengan menggunakan SPSS</a:t>
            </a:r>
          </a:p>
          <a:p>
            <a:pPr eaLnBrk="1" hangingPunct="1"/>
            <a:r>
              <a:rPr lang="en-US">
                <a:solidFill>
                  <a:srgbClr val="006600"/>
                </a:solidFill>
              </a:rPr>
              <a:t>KASUS : apakah ada perbedaan pendidikan berdasarkan status marital responden</a:t>
            </a:r>
          </a:p>
          <a:p>
            <a:pPr eaLnBrk="1" hangingPunct="1"/>
            <a:r>
              <a:rPr lang="en-US">
                <a:solidFill>
                  <a:srgbClr val="FF0000"/>
                </a:solidFill>
              </a:rPr>
              <a:t>Ho = tidak ada hubungan antara baris dengan kolom atau tidak ada perbedaan pendidikan </a:t>
            </a:r>
          </a:p>
          <a:p>
            <a:pPr eaLnBrk="1" hangingPunct="1"/>
            <a:r>
              <a:rPr lang="en-US">
                <a:solidFill>
                  <a:srgbClr val="FF0000"/>
                </a:solidFill>
              </a:rPr>
              <a:t>        berdasarkan status marital</a:t>
            </a:r>
          </a:p>
          <a:p>
            <a:pPr eaLnBrk="1" hangingPunct="1"/>
            <a:r>
              <a:rPr lang="en-US">
                <a:solidFill>
                  <a:srgbClr val="FF0000"/>
                </a:solidFill>
              </a:rPr>
              <a:t>H1 = ada perbedaan pendidikan berdasarkan status marital</a:t>
            </a:r>
          </a:p>
        </p:txBody>
      </p:sp>
      <p:sp>
        <p:nvSpPr>
          <p:cNvPr id="27653" name="Text Box 7"/>
          <p:cNvSpPr txBox="1">
            <a:spLocks noChangeArrowheads="1"/>
          </p:cNvSpPr>
          <p:nvPr/>
        </p:nvSpPr>
        <p:spPr bwMode="auto">
          <a:xfrm>
            <a:off x="1200150" y="1905000"/>
            <a:ext cx="73866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006600"/>
                </a:solidFill>
              </a:rPr>
              <a:t>Dasar pengambilan keputusan :</a:t>
            </a:r>
          </a:p>
          <a:p>
            <a:pPr eaLnBrk="1" hangingPunct="1">
              <a:buFontTx/>
              <a:buAutoNum type="arabicPeriod"/>
            </a:pPr>
            <a:r>
              <a:rPr lang="en-US">
                <a:solidFill>
                  <a:srgbClr val="006600"/>
                </a:solidFill>
              </a:rPr>
              <a:t>X</a:t>
            </a:r>
            <a:r>
              <a:rPr lang="en-US" baseline="30000">
                <a:solidFill>
                  <a:srgbClr val="006600"/>
                </a:solidFill>
              </a:rPr>
              <a:t>2</a:t>
            </a:r>
            <a:r>
              <a:rPr lang="en-US">
                <a:solidFill>
                  <a:srgbClr val="006600"/>
                </a:solidFill>
              </a:rPr>
              <a:t> hitung </a:t>
            </a:r>
            <a:r>
              <a:rPr lang="en-US" b="1">
                <a:solidFill>
                  <a:srgbClr val="006600"/>
                </a:solidFill>
              </a:rPr>
              <a:t>&lt;</a:t>
            </a:r>
            <a:r>
              <a:rPr lang="en-US">
                <a:solidFill>
                  <a:srgbClr val="006600"/>
                </a:solidFill>
              </a:rPr>
              <a:t> X</a:t>
            </a:r>
            <a:r>
              <a:rPr lang="en-US" baseline="30000">
                <a:solidFill>
                  <a:srgbClr val="006600"/>
                </a:solidFill>
              </a:rPr>
              <a:t>2</a:t>
            </a:r>
            <a:r>
              <a:rPr lang="en-US">
                <a:solidFill>
                  <a:srgbClr val="006600"/>
                </a:solidFill>
              </a:rPr>
              <a:t> tabel </a:t>
            </a:r>
            <a:r>
              <a:rPr lang="en-US">
                <a:solidFill>
                  <a:srgbClr val="006600"/>
                </a:solidFill>
                <a:sym typeface="Wingdings" pitchFamily="2" charset="2"/>
              </a:rPr>
              <a:t></a:t>
            </a:r>
            <a:r>
              <a:rPr lang="en-US">
                <a:solidFill>
                  <a:srgbClr val="006600"/>
                </a:solidFill>
              </a:rPr>
              <a:t> </a:t>
            </a:r>
            <a:r>
              <a:rPr lang="en-US" b="1">
                <a:solidFill>
                  <a:srgbClr val="006600"/>
                </a:solidFill>
              </a:rPr>
              <a:t>Ho diterima</a:t>
            </a:r>
            <a:r>
              <a:rPr lang="en-US">
                <a:solidFill>
                  <a:srgbClr val="006600"/>
                </a:solidFill>
              </a:rPr>
              <a:t> ; X</a:t>
            </a:r>
            <a:r>
              <a:rPr lang="en-US" baseline="30000">
                <a:solidFill>
                  <a:srgbClr val="006600"/>
                </a:solidFill>
              </a:rPr>
              <a:t>2</a:t>
            </a:r>
            <a:r>
              <a:rPr lang="en-US">
                <a:solidFill>
                  <a:srgbClr val="006600"/>
                </a:solidFill>
              </a:rPr>
              <a:t> hitung </a:t>
            </a:r>
            <a:r>
              <a:rPr lang="en-US" b="1">
                <a:solidFill>
                  <a:srgbClr val="006600"/>
                </a:solidFill>
              </a:rPr>
              <a:t>&gt;</a:t>
            </a:r>
            <a:r>
              <a:rPr lang="en-US">
                <a:solidFill>
                  <a:srgbClr val="006600"/>
                </a:solidFill>
              </a:rPr>
              <a:t> X</a:t>
            </a:r>
            <a:r>
              <a:rPr lang="en-US" baseline="30000">
                <a:solidFill>
                  <a:srgbClr val="006600"/>
                </a:solidFill>
              </a:rPr>
              <a:t>2 </a:t>
            </a:r>
            <a:r>
              <a:rPr lang="en-US">
                <a:solidFill>
                  <a:srgbClr val="006600"/>
                </a:solidFill>
              </a:rPr>
              <a:t>tabel </a:t>
            </a:r>
            <a:r>
              <a:rPr lang="en-US">
                <a:solidFill>
                  <a:srgbClr val="006600"/>
                </a:solidFill>
                <a:sym typeface="Wingdings" pitchFamily="2" charset="2"/>
              </a:rPr>
              <a:t></a:t>
            </a:r>
            <a:r>
              <a:rPr lang="en-US">
                <a:solidFill>
                  <a:srgbClr val="006600"/>
                </a:solidFill>
              </a:rPr>
              <a:t> </a:t>
            </a:r>
            <a:r>
              <a:rPr lang="en-US" b="1">
                <a:solidFill>
                  <a:srgbClr val="006600"/>
                </a:solidFill>
              </a:rPr>
              <a:t>Ho ditolak</a:t>
            </a:r>
          </a:p>
          <a:p>
            <a:pPr eaLnBrk="1" hangingPunct="1">
              <a:buFontTx/>
              <a:buAutoNum type="arabicPeriod" startAt="2"/>
            </a:pPr>
            <a:r>
              <a:rPr lang="en-US">
                <a:solidFill>
                  <a:srgbClr val="006600"/>
                </a:solidFill>
              </a:rPr>
              <a:t>probabilitas </a:t>
            </a:r>
            <a:r>
              <a:rPr lang="en-US" b="1">
                <a:solidFill>
                  <a:srgbClr val="006600"/>
                </a:solidFill>
              </a:rPr>
              <a:t>&gt;</a:t>
            </a:r>
            <a:r>
              <a:rPr lang="en-US">
                <a:solidFill>
                  <a:srgbClr val="006600"/>
                </a:solidFill>
              </a:rPr>
              <a:t> 0.05 </a:t>
            </a:r>
            <a:r>
              <a:rPr lang="en-US">
                <a:solidFill>
                  <a:srgbClr val="006600"/>
                </a:solidFill>
                <a:sym typeface="Wingdings" pitchFamily="2" charset="2"/>
              </a:rPr>
              <a:t></a:t>
            </a:r>
            <a:r>
              <a:rPr lang="en-US">
                <a:solidFill>
                  <a:srgbClr val="006600"/>
                </a:solidFill>
              </a:rPr>
              <a:t> </a:t>
            </a:r>
            <a:r>
              <a:rPr lang="en-US" b="1">
                <a:solidFill>
                  <a:srgbClr val="006600"/>
                </a:solidFill>
              </a:rPr>
              <a:t>Ho diterima</a:t>
            </a:r>
            <a:r>
              <a:rPr lang="en-US">
                <a:solidFill>
                  <a:srgbClr val="006600"/>
                </a:solidFill>
              </a:rPr>
              <a:t> ; probabilitas </a:t>
            </a:r>
            <a:r>
              <a:rPr lang="en-US" b="1">
                <a:solidFill>
                  <a:srgbClr val="006600"/>
                </a:solidFill>
              </a:rPr>
              <a:t>&lt;</a:t>
            </a:r>
            <a:r>
              <a:rPr lang="en-US">
                <a:solidFill>
                  <a:srgbClr val="006600"/>
                </a:solidFill>
              </a:rPr>
              <a:t> 0.05 </a:t>
            </a:r>
            <a:r>
              <a:rPr lang="en-US">
                <a:solidFill>
                  <a:srgbClr val="006600"/>
                </a:solidFill>
                <a:sym typeface="Wingdings" pitchFamily="2" charset="2"/>
              </a:rPr>
              <a:t></a:t>
            </a:r>
            <a:r>
              <a:rPr lang="en-US">
                <a:solidFill>
                  <a:srgbClr val="006600"/>
                </a:solidFill>
              </a:rPr>
              <a:t> </a:t>
            </a:r>
            <a:r>
              <a:rPr lang="en-US" b="1">
                <a:solidFill>
                  <a:srgbClr val="006600"/>
                </a:solidFill>
              </a:rPr>
              <a:t>Ho ditolak</a:t>
            </a:r>
            <a:r>
              <a:rPr lang="en-US">
                <a:solidFill>
                  <a:srgbClr val="006600"/>
                </a:solidFill>
              </a:rPr>
              <a:t> </a:t>
            </a:r>
          </a:p>
        </p:txBody>
      </p:sp>
      <p:sp>
        <p:nvSpPr>
          <p:cNvPr id="27654" name="Text Box 12"/>
          <p:cNvSpPr txBox="1">
            <a:spLocks noChangeArrowheads="1"/>
          </p:cNvSpPr>
          <p:nvPr/>
        </p:nvSpPr>
        <p:spPr bwMode="auto">
          <a:xfrm>
            <a:off x="457200" y="5070475"/>
            <a:ext cx="7645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006600"/>
                </a:solidFill>
              </a:rPr>
              <a:t>Hasil : tingkat signifikansi = 5% ; df = 9 ; X</a:t>
            </a:r>
            <a:r>
              <a:rPr lang="en-US" baseline="30000">
                <a:solidFill>
                  <a:srgbClr val="006600"/>
                </a:solidFill>
              </a:rPr>
              <a:t>2</a:t>
            </a:r>
            <a:r>
              <a:rPr lang="en-US">
                <a:solidFill>
                  <a:srgbClr val="006600"/>
                </a:solidFill>
              </a:rPr>
              <a:t> tabel = 16.919 ; X</a:t>
            </a:r>
            <a:r>
              <a:rPr lang="en-US" baseline="30000">
                <a:solidFill>
                  <a:srgbClr val="006600"/>
                </a:solidFill>
              </a:rPr>
              <a:t>2</a:t>
            </a:r>
            <a:r>
              <a:rPr lang="en-US">
                <a:solidFill>
                  <a:srgbClr val="006600"/>
                </a:solidFill>
              </a:rPr>
              <a:t> hitung = 30.605 ;</a:t>
            </a:r>
          </a:p>
          <a:p>
            <a:pPr eaLnBrk="1" hangingPunct="1"/>
            <a:r>
              <a:rPr lang="en-US">
                <a:solidFill>
                  <a:srgbClr val="006600"/>
                </a:solidFill>
              </a:rPr>
              <a:t>          asymp. sig = 0.000 ; contingency coeff. = 0.526</a:t>
            </a:r>
          </a:p>
          <a:p>
            <a:pPr eaLnBrk="1" hangingPunct="1"/>
            <a:r>
              <a:rPr lang="en-US">
                <a:solidFill>
                  <a:srgbClr val="006600"/>
                </a:solidFill>
              </a:rPr>
              <a:t>Karena : X</a:t>
            </a:r>
            <a:r>
              <a:rPr lang="en-US" baseline="30000">
                <a:solidFill>
                  <a:srgbClr val="006600"/>
                </a:solidFill>
              </a:rPr>
              <a:t>2</a:t>
            </a:r>
            <a:r>
              <a:rPr lang="en-US">
                <a:solidFill>
                  <a:srgbClr val="006600"/>
                </a:solidFill>
              </a:rPr>
              <a:t> hitung &gt; X</a:t>
            </a:r>
            <a:r>
              <a:rPr lang="en-US" baseline="30000">
                <a:solidFill>
                  <a:srgbClr val="006600"/>
                </a:solidFill>
              </a:rPr>
              <a:t>2</a:t>
            </a:r>
            <a:r>
              <a:rPr lang="en-US">
                <a:solidFill>
                  <a:srgbClr val="006600"/>
                </a:solidFill>
              </a:rPr>
              <a:t> tabel maka Ho ditolak </a:t>
            </a:r>
          </a:p>
          <a:p>
            <a:pPr eaLnBrk="1" hangingPunct="1"/>
            <a:r>
              <a:rPr lang="en-US">
                <a:solidFill>
                  <a:srgbClr val="006600"/>
                </a:solidFill>
              </a:rPr>
              <a:t>             asymp. Sig &lt; 0.05 maka Ho ditolak</a:t>
            </a:r>
          </a:p>
          <a:p>
            <a:pPr eaLnBrk="1" hangingPunct="1"/>
            <a:r>
              <a:rPr lang="en-US">
                <a:solidFill>
                  <a:srgbClr val="006600"/>
                </a:solidFill>
              </a:rPr>
              <a:t>Artinya ada perbedaan tingkat pendidikan berdasarkan status maritalnya</a:t>
            </a:r>
          </a:p>
          <a:p>
            <a:pPr eaLnBrk="1" hangingPunct="1"/>
            <a:r>
              <a:rPr lang="en-US">
                <a:solidFill>
                  <a:srgbClr val="006600"/>
                </a:solidFill>
              </a:rPr>
              <a:t>dan hal ini diperkuat dengan kuatnya hubungan yang 52.6%</a:t>
            </a:r>
          </a:p>
        </p:txBody>
      </p:sp>
      <p:pic>
        <p:nvPicPr>
          <p:cNvPr id="2765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671763"/>
            <a:ext cx="44005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41613"/>
            <a:ext cx="335280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88604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609600" y="762000"/>
            <a:ext cx="8116888" cy="835025"/>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990000"/>
                </a:solidFill>
              </a:rPr>
              <a:t>2. KORELASI SPEARMAN (rho) dan Kendall</a:t>
            </a:r>
            <a:r>
              <a:rPr lang="en-US">
                <a:solidFill>
                  <a:srgbClr val="990000"/>
                </a:solidFill>
              </a:rPr>
              <a:t> </a:t>
            </a:r>
            <a:r>
              <a:rPr lang="en-US" b="1">
                <a:solidFill>
                  <a:srgbClr val="990000"/>
                </a:solidFill>
              </a:rPr>
              <a:t>(tau)</a:t>
            </a:r>
            <a:r>
              <a:rPr lang="en-US">
                <a:solidFill>
                  <a:srgbClr val="990000"/>
                </a:solidFill>
              </a:rPr>
              <a:t> :</a:t>
            </a:r>
          </a:p>
          <a:p>
            <a:pPr eaLnBrk="1" hangingPunct="1"/>
            <a:r>
              <a:rPr lang="en-US">
                <a:solidFill>
                  <a:srgbClr val="990000"/>
                </a:solidFill>
              </a:rPr>
              <a:t>Digunakan jika data variabel </a:t>
            </a:r>
            <a:r>
              <a:rPr lang="en-US" b="1">
                <a:solidFill>
                  <a:srgbClr val="990000"/>
                </a:solidFill>
              </a:rPr>
              <a:t>ordinal</a:t>
            </a:r>
            <a:r>
              <a:rPr lang="en-US">
                <a:solidFill>
                  <a:srgbClr val="990000"/>
                </a:solidFill>
              </a:rPr>
              <a:t> (berjenjang atau peringkat). Disebut juga korelasi </a:t>
            </a:r>
          </a:p>
          <a:p>
            <a:pPr eaLnBrk="1" hangingPunct="1"/>
            <a:r>
              <a:rPr lang="en-US">
                <a:solidFill>
                  <a:srgbClr val="990000"/>
                </a:solidFill>
              </a:rPr>
              <a:t>non parametrik </a:t>
            </a:r>
          </a:p>
        </p:txBody>
      </p:sp>
      <p:sp>
        <p:nvSpPr>
          <p:cNvPr id="25603" name="Text Box 5"/>
          <p:cNvSpPr txBox="1">
            <a:spLocks noChangeArrowheads="1"/>
          </p:cNvSpPr>
          <p:nvPr/>
        </p:nvSpPr>
        <p:spPr bwMode="auto">
          <a:xfrm>
            <a:off x="6502400" y="152400"/>
            <a:ext cx="2413000" cy="3667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a:t>27. Uji Keterkaitan </a:t>
            </a:r>
          </a:p>
        </p:txBody>
      </p:sp>
      <p:sp>
        <p:nvSpPr>
          <p:cNvPr id="25604" name="Text Box 9"/>
          <p:cNvSpPr txBox="1">
            <a:spLocks noChangeArrowheads="1"/>
          </p:cNvSpPr>
          <p:nvPr/>
        </p:nvSpPr>
        <p:spPr bwMode="auto">
          <a:xfrm>
            <a:off x="1355725" y="1981200"/>
            <a:ext cx="546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r</a:t>
            </a:r>
            <a:r>
              <a:rPr lang="en-US" baseline="-25000">
                <a:solidFill>
                  <a:srgbClr val="FF0000"/>
                </a:solidFill>
              </a:rPr>
              <a:t>p</a:t>
            </a:r>
            <a:r>
              <a:rPr lang="en-US">
                <a:solidFill>
                  <a:srgbClr val="FF0000"/>
                </a:solidFill>
              </a:rPr>
              <a:t> =</a:t>
            </a:r>
          </a:p>
        </p:txBody>
      </p:sp>
      <p:sp>
        <p:nvSpPr>
          <p:cNvPr id="25605" name="Text Box 10"/>
          <p:cNvSpPr txBox="1">
            <a:spLocks noChangeArrowheads="1"/>
          </p:cNvSpPr>
          <p:nvPr/>
        </p:nvSpPr>
        <p:spPr bwMode="auto">
          <a:xfrm>
            <a:off x="1889125" y="1981200"/>
            <a:ext cx="433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1 -</a:t>
            </a:r>
          </a:p>
        </p:txBody>
      </p:sp>
      <p:sp>
        <p:nvSpPr>
          <p:cNvPr id="25606" name="Text Box 11"/>
          <p:cNvSpPr txBox="1">
            <a:spLocks noChangeArrowheads="1"/>
          </p:cNvSpPr>
          <p:nvPr/>
        </p:nvSpPr>
        <p:spPr bwMode="auto">
          <a:xfrm>
            <a:off x="2603500" y="1828800"/>
            <a:ext cx="596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6</a:t>
            </a:r>
            <a:r>
              <a:rPr lang="en-US">
                <a:solidFill>
                  <a:srgbClr val="FF0000"/>
                </a:solidFill>
                <a:sym typeface="WP MathExtendedA" pitchFamily="2" charset="2"/>
              </a:rPr>
              <a:t>Σd</a:t>
            </a:r>
            <a:r>
              <a:rPr lang="en-US" baseline="30000">
                <a:solidFill>
                  <a:srgbClr val="FF0000"/>
                </a:solidFill>
                <a:sym typeface="WP MathExtendedA" pitchFamily="2" charset="2"/>
              </a:rPr>
              <a:t>2</a:t>
            </a:r>
          </a:p>
        </p:txBody>
      </p:sp>
      <p:sp>
        <p:nvSpPr>
          <p:cNvPr id="25607" name="Text Box 12"/>
          <p:cNvSpPr txBox="1">
            <a:spLocks noChangeArrowheads="1"/>
          </p:cNvSpPr>
          <p:nvPr/>
        </p:nvSpPr>
        <p:spPr bwMode="auto">
          <a:xfrm>
            <a:off x="2346325" y="2133600"/>
            <a:ext cx="103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N(N</a:t>
            </a:r>
            <a:r>
              <a:rPr lang="en-US" baseline="30000">
                <a:solidFill>
                  <a:srgbClr val="FF0000"/>
                </a:solidFill>
              </a:rPr>
              <a:t>2</a:t>
            </a:r>
            <a:r>
              <a:rPr lang="en-US">
                <a:solidFill>
                  <a:srgbClr val="FF0000"/>
                </a:solidFill>
              </a:rPr>
              <a:t> – 1)</a:t>
            </a:r>
          </a:p>
        </p:txBody>
      </p:sp>
      <p:sp>
        <p:nvSpPr>
          <p:cNvPr id="25608" name="Line 13"/>
          <p:cNvSpPr>
            <a:spLocks noChangeShapeType="1"/>
          </p:cNvSpPr>
          <p:nvPr/>
        </p:nvSpPr>
        <p:spPr bwMode="auto">
          <a:xfrm>
            <a:off x="2362200" y="2133600"/>
            <a:ext cx="990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5609" name="Rectangle 14"/>
          <p:cNvSpPr>
            <a:spLocks noChangeArrowheads="1"/>
          </p:cNvSpPr>
          <p:nvPr/>
        </p:nvSpPr>
        <p:spPr bwMode="auto">
          <a:xfrm>
            <a:off x="1295400" y="1752600"/>
            <a:ext cx="2209800" cy="838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5610" name="Text Box 15"/>
          <p:cNvSpPr txBox="1">
            <a:spLocks noChangeArrowheads="1"/>
          </p:cNvSpPr>
          <p:nvPr/>
        </p:nvSpPr>
        <p:spPr bwMode="auto">
          <a:xfrm>
            <a:off x="5165725" y="1884363"/>
            <a:ext cx="215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N = banyak pasangan</a:t>
            </a:r>
          </a:p>
          <a:p>
            <a:pPr eaLnBrk="1" hangingPunct="1"/>
            <a:r>
              <a:rPr lang="en-US">
                <a:solidFill>
                  <a:srgbClr val="FF0000"/>
                </a:solidFill>
              </a:rPr>
              <a:t>d = selisih peringkat</a:t>
            </a:r>
          </a:p>
        </p:txBody>
      </p:sp>
      <p:sp>
        <p:nvSpPr>
          <p:cNvPr id="25611" name="Text Box 16"/>
          <p:cNvSpPr txBox="1">
            <a:spLocks noChangeArrowheads="1"/>
          </p:cNvSpPr>
          <p:nvPr/>
        </p:nvSpPr>
        <p:spPr bwMode="auto">
          <a:xfrm>
            <a:off x="4041775" y="1873250"/>
            <a:ext cx="1063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Di mana :</a:t>
            </a:r>
          </a:p>
        </p:txBody>
      </p:sp>
      <p:sp>
        <p:nvSpPr>
          <p:cNvPr id="25612" name="Text Box 18"/>
          <p:cNvSpPr txBox="1">
            <a:spLocks noChangeArrowheads="1"/>
          </p:cNvSpPr>
          <p:nvPr/>
        </p:nvSpPr>
        <p:spPr bwMode="auto">
          <a:xfrm>
            <a:off x="533400" y="2743200"/>
            <a:ext cx="8070850" cy="1812925"/>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990000"/>
                </a:solidFill>
              </a:rPr>
              <a:t>Contoh :</a:t>
            </a:r>
          </a:p>
          <a:p>
            <a:pPr eaLnBrk="1" hangingPunct="1"/>
            <a:r>
              <a:rPr lang="en-US">
                <a:solidFill>
                  <a:srgbClr val="990000"/>
                </a:solidFill>
              </a:rPr>
              <a:t>10 orang siswa yang memiliki perilaku (sangat baik, baik, cukup, kurang) dibandingkan </a:t>
            </a:r>
          </a:p>
          <a:p>
            <a:pPr eaLnBrk="1" hangingPunct="1"/>
            <a:r>
              <a:rPr lang="en-US">
                <a:solidFill>
                  <a:srgbClr val="990000"/>
                </a:solidFill>
              </a:rPr>
              <a:t>dengan tingkat kerajinannya (sangat rajin, rajin, biasa, malas)</a:t>
            </a:r>
          </a:p>
          <a:p>
            <a:pPr eaLnBrk="1" hangingPunct="1"/>
            <a:r>
              <a:rPr lang="en-US">
                <a:solidFill>
                  <a:srgbClr val="990000"/>
                </a:solidFill>
              </a:rPr>
              <a:t>Siswa        :     A     B     C     D     E     F     G     H     I     J</a:t>
            </a:r>
          </a:p>
          <a:p>
            <a:pPr eaLnBrk="1" hangingPunct="1"/>
            <a:r>
              <a:rPr lang="en-US">
                <a:solidFill>
                  <a:srgbClr val="990000"/>
                </a:solidFill>
              </a:rPr>
              <a:t>Perilaku    :      2     4     1     3      4     2     3     1     3     2</a:t>
            </a:r>
          </a:p>
          <a:p>
            <a:pPr eaLnBrk="1" hangingPunct="1"/>
            <a:r>
              <a:rPr lang="en-US">
                <a:solidFill>
                  <a:srgbClr val="990000"/>
                </a:solidFill>
              </a:rPr>
              <a:t>Kerajinan   :     3     2     1     4      4     3     2     1     2     3</a:t>
            </a:r>
          </a:p>
          <a:p>
            <a:pPr eaLnBrk="1" hangingPunct="1"/>
            <a:r>
              <a:rPr lang="en-US">
                <a:solidFill>
                  <a:srgbClr val="990000"/>
                </a:solidFill>
              </a:rPr>
              <a:t>Apakah ada korelasi antara perilaku siswa dengan kerajinannya ?</a:t>
            </a:r>
          </a:p>
        </p:txBody>
      </p:sp>
      <p:graphicFrame>
        <p:nvGraphicFramePr>
          <p:cNvPr id="42060" name="Group 76"/>
          <p:cNvGraphicFramePr>
            <a:graphicFrameLocks noGrp="1"/>
          </p:cNvGraphicFramePr>
          <p:nvPr>
            <p:extLst>
              <p:ext uri="{D42A27DB-BD31-4B8C-83A1-F6EECF244321}">
                <p14:modId xmlns:p14="http://schemas.microsoft.com/office/powerpoint/2010/main" val="1504791390"/>
              </p:ext>
            </p:extLst>
          </p:nvPr>
        </p:nvGraphicFramePr>
        <p:xfrm>
          <a:off x="1524000" y="4800600"/>
          <a:ext cx="6096000" cy="1605138"/>
        </p:xfrm>
        <a:graphic>
          <a:graphicData uri="http://schemas.openxmlformats.org/drawingml/2006/table">
            <a:tbl>
              <a:tblPr/>
              <a:tblGrid>
                <a:gridCol w="1016000"/>
                <a:gridCol w="1016000"/>
                <a:gridCol w="1016000"/>
                <a:gridCol w="1016000"/>
                <a:gridCol w="1016000"/>
                <a:gridCol w="1016000"/>
              </a:tblGrid>
              <a:tr h="355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rgbClr val="FF0000"/>
                          </a:solidFill>
                          <a:effectLst/>
                          <a:latin typeface="Tahoma" charset="0"/>
                        </a:rPr>
                        <a:t>Siswa</a:t>
                      </a:r>
                      <a:endParaRPr kumimoji="0" lang="en-US" sz="1400" b="0" i="0" u="none" strike="noStrike" cap="none" normalizeH="0" baseline="0" dirty="0" smtClean="0">
                        <a:ln>
                          <a:noFill/>
                        </a:ln>
                        <a:solidFill>
                          <a:srgbClr val="FF0000"/>
                        </a:solidFill>
                        <a:effectLst/>
                        <a:latin typeface="Tahoma"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B</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C</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D</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400" b="0" i="0" u="none" strike="noStrike" cap="none" normalizeH="0" baseline="0" dirty="0" smtClean="0">
                          <a:ln>
                            <a:noFill/>
                          </a:ln>
                          <a:solidFill>
                            <a:srgbClr val="FF0000"/>
                          </a:solidFill>
                          <a:effectLst/>
                          <a:latin typeface="Tahoma" charset="0"/>
                        </a:rPr>
                        <a:t>DST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Perilaku</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Kerajinan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d</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FF0000"/>
                          </a:solidFill>
                          <a:effectLst/>
                          <a:latin typeface="Tahoma" charset="0"/>
                        </a:rPr>
                        <a:t>d</a:t>
                      </a:r>
                      <a:r>
                        <a:rPr kumimoji="0" lang="en-US" sz="1400" b="0" i="0" u="none" strike="noStrike" cap="none" normalizeH="0" baseline="30000" smtClean="0">
                          <a:ln>
                            <a:noFill/>
                          </a:ln>
                          <a:solidFill>
                            <a:srgbClr val="FF0000"/>
                          </a:solidFill>
                          <a:effectLst/>
                          <a:latin typeface="Tahoma" charset="0"/>
                        </a:rPr>
                        <a:t>2</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d-ID" sz="1400" b="0" i="0" u="none" strike="noStrike" cap="none" normalizeH="0" baseline="0" smtClean="0">
                        <a:ln>
                          <a:noFill/>
                        </a:ln>
                        <a:solidFill>
                          <a:srgbClr val="FF0000"/>
                        </a:solidFill>
                        <a:effectLst/>
                        <a:latin typeface="Tahoma"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0000"/>
                          </a:solidFill>
                          <a:effectLst/>
                          <a:latin typeface="Tahoma" charset="0"/>
                          <a:sym typeface="WP MathExtendedA" pitchFamily="2" charset="2"/>
                        </a:rPr>
                        <a:t>Σd</a:t>
                      </a:r>
                      <a:r>
                        <a:rPr kumimoji="0" lang="en-US" sz="1600" b="0" i="0" u="none" strike="noStrike" cap="none" normalizeH="0" baseline="30000" smtClean="0">
                          <a:ln>
                            <a:noFill/>
                          </a:ln>
                          <a:solidFill>
                            <a:srgbClr val="FF0000"/>
                          </a:solidFill>
                          <a:effectLst/>
                          <a:latin typeface="Tahoma" charset="0"/>
                          <a:sym typeface="WP MathExtendedA" pitchFamily="2" charset="2"/>
                        </a:rPr>
                        <a:t>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541237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08912" cy="614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5591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By : Paidi Hidayat, Dept EP USU</a:t>
            </a:r>
          </a:p>
        </p:txBody>
      </p:sp>
      <p:sp>
        <p:nvSpPr>
          <p:cNvPr id="11267" name="Rectangle 2"/>
          <p:cNvSpPr>
            <a:spLocks noChangeArrowheads="1"/>
          </p:cNvSpPr>
          <p:nvPr/>
        </p:nvSpPr>
        <p:spPr bwMode="auto">
          <a:xfrm>
            <a:off x="889000" y="127000"/>
            <a:ext cx="7061200" cy="711200"/>
          </a:xfrm>
          <a:prstGeom prst="rect">
            <a:avLst/>
          </a:prstGeom>
          <a:solidFill>
            <a:srgbClr val="FAFD00"/>
          </a:solidFill>
          <a:ln w="101600">
            <a:solidFill>
              <a:srgbClr val="FC0128"/>
            </a:solidFill>
            <a:miter lim="800000"/>
            <a:headEnd/>
            <a:tailEnd/>
          </a:ln>
        </p:spPr>
        <p:txBody>
          <a:bodyPr lIns="90488" tIns="44450" rIns="90488" bIns="44450" anchor="ctr"/>
          <a:lstStyle/>
          <a:p>
            <a:pPr algn="ctr" eaLnBrk="0" hangingPunct="0"/>
            <a:r>
              <a:rPr lang="en-US" sz="4800">
                <a:solidFill>
                  <a:schemeClr val="tx2"/>
                </a:solidFill>
                <a:latin typeface="Bernard MT Condensed" pitchFamily="18" charset="0"/>
              </a:rPr>
              <a:t>Variances</a:t>
            </a:r>
          </a:p>
        </p:txBody>
      </p:sp>
      <p:sp>
        <p:nvSpPr>
          <p:cNvPr id="11268" name="Rectangle 3"/>
          <p:cNvSpPr>
            <a:spLocks noChangeArrowheads="1"/>
          </p:cNvSpPr>
          <p:nvPr/>
        </p:nvSpPr>
        <p:spPr bwMode="auto">
          <a:xfrm>
            <a:off x="401638" y="1239838"/>
            <a:ext cx="4953000" cy="688975"/>
          </a:xfrm>
          <a:prstGeom prst="rect">
            <a:avLst/>
          </a:prstGeom>
          <a:solidFill>
            <a:srgbClr val="00FF00"/>
          </a:solidFill>
          <a:ln w="50800">
            <a:solidFill>
              <a:srgbClr val="FF0000"/>
            </a:solidFill>
            <a:miter lim="800000"/>
            <a:headEnd/>
            <a:tailEnd/>
          </a:ln>
        </p:spPr>
        <p:txBody>
          <a:bodyPr wrap="none" lIns="90488" tIns="44450" rIns="90488" bIns="44450">
            <a:spAutoFit/>
          </a:bodyPr>
          <a:lstStyle/>
          <a:p>
            <a:pPr eaLnBrk="0" hangingPunct="0"/>
            <a:r>
              <a:rPr lang="en-US" sz="3600">
                <a:latin typeface="Times New Roman" pitchFamily="18" charset="0"/>
              </a:rPr>
              <a:t>y</a:t>
            </a:r>
            <a:r>
              <a:rPr lang="en-US" sz="3600" baseline="-25000">
                <a:latin typeface="Times New Roman" pitchFamily="18" charset="0"/>
              </a:rPr>
              <a:t>t</a:t>
            </a:r>
            <a:r>
              <a:rPr lang="en-US" sz="3600">
                <a:latin typeface="Times New Roman" pitchFamily="18" charset="0"/>
              </a:rPr>
              <a:t>  = </a:t>
            </a:r>
            <a:r>
              <a:rPr lang="en-US" sz="3600">
                <a:latin typeface="Symbol" pitchFamily="18" charset="2"/>
              </a:rPr>
              <a:t>b</a:t>
            </a:r>
            <a:r>
              <a:rPr lang="en-US" sz="3600" baseline="-25000">
                <a:latin typeface="Times New Roman" pitchFamily="18" charset="0"/>
              </a:rPr>
              <a:t>1</a:t>
            </a:r>
            <a:r>
              <a:rPr lang="en-US" sz="3600">
                <a:latin typeface="Times New Roman" pitchFamily="18" charset="0"/>
              </a:rPr>
              <a:t> + </a:t>
            </a:r>
            <a:r>
              <a:rPr lang="en-US" sz="3600">
                <a:latin typeface="Symbol" pitchFamily="18" charset="2"/>
              </a:rPr>
              <a:t>b</a:t>
            </a:r>
            <a:r>
              <a:rPr lang="en-US" sz="3600" baseline="-25000">
                <a:latin typeface="Times New Roman" pitchFamily="18" charset="0"/>
              </a:rPr>
              <a:t>2</a:t>
            </a:r>
            <a:r>
              <a:rPr lang="en-US" sz="3600">
                <a:latin typeface="Times New Roman" pitchFamily="18" charset="0"/>
              </a:rPr>
              <a:t>x</a:t>
            </a:r>
            <a:r>
              <a:rPr lang="en-US" sz="3600" baseline="-25000">
                <a:latin typeface="Times New Roman" pitchFamily="18" charset="0"/>
              </a:rPr>
              <a:t>t2 </a:t>
            </a:r>
            <a:r>
              <a:rPr lang="en-US" sz="3600">
                <a:latin typeface="Times New Roman" pitchFamily="18" charset="0"/>
              </a:rPr>
              <a:t>+ </a:t>
            </a:r>
            <a:r>
              <a:rPr lang="en-US" sz="3600">
                <a:latin typeface="Symbol" pitchFamily="18" charset="2"/>
              </a:rPr>
              <a:t>b</a:t>
            </a:r>
            <a:r>
              <a:rPr lang="en-US" sz="3600" baseline="-25000">
                <a:latin typeface="Times New Roman" pitchFamily="18" charset="0"/>
              </a:rPr>
              <a:t>3</a:t>
            </a:r>
            <a:r>
              <a:rPr lang="en-US" sz="3600">
                <a:latin typeface="Times New Roman" pitchFamily="18" charset="0"/>
              </a:rPr>
              <a:t>x</a:t>
            </a:r>
            <a:r>
              <a:rPr lang="en-US" sz="3600" baseline="-25000">
                <a:latin typeface="Times New Roman" pitchFamily="18" charset="0"/>
              </a:rPr>
              <a:t>t3 </a:t>
            </a:r>
            <a:r>
              <a:rPr lang="en-US" sz="3600">
                <a:latin typeface="Times New Roman" pitchFamily="18" charset="0"/>
              </a:rPr>
              <a:t>+ e</a:t>
            </a:r>
            <a:r>
              <a:rPr lang="en-US" sz="3600" baseline="-25000">
                <a:latin typeface="Times New Roman" pitchFamily="18" charset="0"/>
              </a:rPr>
              <a:t>t</a:t>
            </a:r>
          </a:p>
        </p:txBody>
      </p:sp>
      <p:sp>
        <p:nvSpPr>
          <p:cNvPr id="11269" name="Rectangle 8"/>
          <p:cNvSpPr>
            <a:spLocks noChangeArrowheads="1"/>
          </p:cNvSpPr>
          <p:nvPr/>
        </p:nvSpPr>
        <p:spPr bwMode="auto">
          <a:xfrm>
            <a:off x="3206750" y="387826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2400" b="1">
                <a:latin typeface="Times New Roman" pitchFamily="18" charset="0"/>
              </a:rPr>
              <a:t>2</a:t>
            </a:r>
          </a:p>
        </p:txBody>
      </p:sp>
      <p:sp>
        <p:nvSpPr>
          <p:cNvPr id="11270" name="Line 9"/>
          <p:cNvSpPr>
            <a:spLocks noChangeShapeType="1"/>
          </p:cNvSpPr>
          <p:nvPr/>
        </p:nvSpPr>
        <p:spPr bwMode="auto">
          <a:xfrm>
            <a:off x="5067300" y="4097338"/>
            <a:ext cx="2413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11271" name="Group 41"/>
          <p:cNvGrpSpPr>
            <a:grpSpLocks/>
          </p:cNvGrpSpPr>
          <p:nvPr/>
        </p:nvGrpSpPr>
        <p:grpSpPr bwMode="auto">
          <a:xfrm>
            <a:off x="266700" y="3282950"/>
            <a:ext cx="5805488" cy="1308100"/>
            <a:chOff x="168" y="2068"/>
            <a:chExt cx="3657" cy="824"/>
          </a:xfrm>
        </p:grpSpPr>
        <p:sp>
          <p:nvSpPr>
            <p:cNvPr id="11296" name="Rectangle 5"/>
            <p:cNvSpPr>
              <a:spLocks noChangeArrowheads="1"/>
            </p:cNvSpPr>
            <p:nvPr/>
          </p:nvSpPr>
          <p:spPr bwMode="auto">
            <a:xfrm>
              <a:off x="168" y="2248"/>
              <a:ext cx="114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600">
                  <a:latin typeface="Times New Roman" pitchFamily="18" charset="0"/>
                </a:rPr>
                <a:t>var(b</a:t>
              </a:r>
              <a:r>
                <a:rPr lang="en-US" sz="3600" baseline="-25000">
                  <a:latin typeface="Times New Roman" pitchFamily="18" charset="0"/>
                </a:rPr>
                <a:t>3</a:t>
              </a:r>
              <a:r>
                <a:rPr lang="en-US" sz="3600">
                  <a:latin typeface="Times New Roman" pitchFamily="18" charset="0"/>
                </a:rPr>
                <a:t>) =</a:t>
              </a:r>
            </a:p>
          </p:txBody>
        </p:sp>
        <p:sp>
          <p:nvSpPr>
            <p:cNvPr id="11297" name="Rectangle 7"/>
            <p:cNvSpPr>
              <a:spLocks noChangeArrowheads="1"/>
            </p:cNvSpPr>
            <p:nvPr/>
          </p:nvSpPr>
          <p:spPr bwMode="auto">
            <a:xfrm>
              <a:off x="1493" y="2414"/>
              <a:ext cx="2195"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600">
                  <a:latin typeface="Times New Roman" pitchFamily="18" charset="0"/>
                </a:rPr>
                <a:t>(</a:t>
              </a:r>
              <a:r>
                <a:rPr lang="en-US" sz="2800">
                  <a:latin typeface="Times New Roman" pitchFamily="18" charset="0"/>
                </a:rPr>
                <a:t>1</a:t>
              </a:r>
              <a:r>
                <a:rPr lang="en-US" sz="3600">
                  <a:latin typeface="Symbol" pitchFamily="18" charset="2"/>
                </a:rPr>
                <a:t>-</a:t>
              </a:r>
              <a:r>
                <a:rPr lang="en-US" sz="3600" baseline="-25000">
                  <a:latin typeface="Times New Roman" pitchFamily="18" charset="0"/>
                </a:rPr>
                <a:t> </a:t>
              </a:r>
              <a:r>
                <a:rPr lang="en-US" sz="3600">
                  <a:latin typeface="Times New Roman" pitchFamily="18" charset="0"/>
                </a:rPr>
                <a:t>r</a:t>
              </a:r>
              <a:r>
                <a:rPr lang="en-US" sz="3600" baseline="-25000">
                  <a:latin typeface="Times New Roman" pitchFamily="18" charset="0"/>
                </a:rPr>
                <a:t>23</a:t>
              </a:r>
              <a:r>
                <a:rPr lang="en-US" sz="3600">
                  <a:latin typeface="Times New Roman" pitchFamily="18" charset="0"/>
                </a:rPr>
                <a:t>)</a:t>
              </a:r>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t3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3</a:t>
              </a:r>
              <a:r>
                <a:rPr lang="en-US" sz="3600">
                  <a:latin typeface="Times New Roman" pitchFamily="18" charset="0"/>
                </a:rPr>
                <a:t>)</a:t>
              </a:r>
              <a:r>
                <a:rPr lang="en-US" sz="3600" baseline="44000">
                  <a:latin typeface="Times New Roman" pitchFamily="18" charset="0"/>
                </a:rPr>
                <a:t>2</a:t>
              </a:r>
            </a:p>
          </p:txBody>
        </p:sp>
        <p:sp>
          <p:nvSpPr>
            <p:cNvPr id="11298" name="Line 10"/>
            <p:cNvSpPr>
              <a:spLocks noChangeShapeType="1"/>
            </p:cNvSpPr>
            <p:nvPr/>
          </p:nvSpPr>
          <p:spPr bwMode="auto">
            <a:xfrm>
              <a:off x="1322" y="2439"/>
              <a:ext cx="250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99" name="Rectangle 11"/>
            <p:cNvSpPr>
              <a:spLocks noChangeArrowheads="1"/>
            </p:cNvSpPr>
            <p:nvPr/>
          </p:nvSpPr>
          <p:spPr bwMode="auto">
            <a:xfrm>
              <a:off x="2271" y="2068"/>
              <a:ext cx="40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000">
                  <a:latin typeface="Symbol" pitchFamily="18" charset="2"/>
                </a:rPr>
                <a:t>s</a:t>
              </a:r>
              <a:r>
                <a:rPr lang="en-US" sz="3600" baseline="42000">
                  <a:latin typeface="Times New Roman" pitchFamily="18" charset="0"/>
                </a:rPr>
                <a:t>2</a:t>
              </a:r>
            </a:p>
          </p:txBody>
        </p:sp>
      </p:grpSp>
      <p:grpSp>
        <p:nvGrpSpPr>
          <p:cNvPr id="11272" name="Group 40"/>
          <p:cNvGrpSpPr>
            <a:grpSpLocks/>
          </p:cNvGrpSpPr>
          <p:nvPr/>
        </p:nvGrpSpPr>
        <p:grpSpPr bwMode="auto">
          <a:xfrm>
            <a:off x="238125" y="2012950"/>
            <a:ext cx="5824538" cy="1258888"/>
            <a:chOff x="150" y="1268"/>
            <a:chExt cx="3669" cy="793"/>
          </a:xfrm>
        </p:grpSpPr>
        <p:sp>
          <p:nvSpPr>
            <p:cNvPr id="11289" name="Rectangle 13"/>
            <p:cNvSpPr>
              <a:spLocks noChangeArrowheads="1"/>
            </p:cNvSpPr>
            <p:nvPr/>
          </p:nvSpPr>
          <p:spPr bwMode="auto">
            <a:xfrm>
              <a:off x="150" y="1435"/>
              <a:ext cx="114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600">
                  <a:latin typeface="Times New Roman" pitchFamily="18" charset="0"/>
                </a:rPr>
                <a:t>var(b</a:t>
              </a:r>
              <a:r>
                <a:rPr lang="en-US" sz="3600" baseline="-25000">
                  <a:latin typeface="Times New Roman" pitchFamily="18" charset="0"/>
                </a:rPr>
                <a:t>2</a:t>
              </a:r>
              <a:r>
                <a:rPr lang="en-US" sz="3600">
                  <a:latin typeface="Times New Roman" pitchFamily="18" charset="0"/>
                </a:rPr>
                <a:t>) =</a:t>
              </a:r>
            </a:p>
          </p:txBody>
        </p:sp>
        <p:sp>
          <p:nvSpPr>
            <p:cNvPr id="11290" name="Line 14"/>
            <p:cNvSpPr>
              <a:spLocks noChangeShapeType="1"/>
            </p:cNvSpPr>
            <p:nvPr/>
          </p:nvSpPr>
          <p:spPr bwMode="auto">
            <a:xfrm>
              <a:off x="1316" y="1645"/>
              <a:ext cx="250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11291" name="Group 39"/>
            <p:cNvGrpSpPr>
              <a:grpSpLocks/>
            </p:cNvGrpSpPr>
            <p:nvPr/>
          </p:nvGrpSpPr>
          <p:grpSpPr bwMode="auto">
            <a:xfrm>
              <a:off x="1519" y="1583"/>
              <a:ext cx="2195" cy="478"/>
              <a:chOff x="1519" y="1583"/>
              <a:chExt cx="2195" cy="478"/>
            </a:xfrm>
          </p:grpSpPr>
          <p:sp>
            <p:nvSpPr>
              <p:cNvPr id="11293" name="Rectangle 16"/>
              <p:cNvSpPr>
                <a:spLocks noChangeArrowheads="1"/>
              </p:cNvSpPr>
              <p:nvPr/>
            </p:nvSpPr>
            <p:spPr bwMode="auto">
              <a:xfrm>
                <a:off x="1519" y="1583"/>
                <a:ext cx="2195"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600">
                    <a:latin typeface="Times New Roman" pitchFamily="18" charset="0"/>
                  </a:rPr>
                  <a:t>(</a:t>
                </a:r>
                <a:r>
                  <a:rPr lang="en-US" sz="2800">
                    <a:latin typeface="Times New Roman" pitchFamily="18" charset="0"/>
                  </a:rPr>
                  <a:t>1</a:t>
                </a:r>
                <a:r>
                  <a:rPr lang="en-US" sz="3600">
                    <a:latin typeface="Symbol" pitchFamily="18" charset="2"/>
                  </a:rPr>
                  <a:t>-</a:t>
                </a:r>
                <a:r>
                  <a:rPr lang="en-US" sz="3600" baseline="-25000">
                    <a:latin typeface="Times New Roman" pitchFamily="18" charset="0"/>
                  </a:rPr>
                  <a:t> </a:t>
                </a:r>
                <a:r>
                  <a:rPr lang="en-US" sz="3600">
                    <a:latin typeface="Times New Roman" pitchFamily="18" charset="0"/>
                  </a:rPr>
                  <a:t>r</a:t>
                </a:r>
                <a:r>
                  <a:rPr lang="en-US" sz="3600" baseline="-25000">
                    <a:latin typeface="Times New Roman" pitchFamily="18" charset="0"/>
                  </a:rPr>
                  <a:t>23</a:t>
                </a:r>
                <a:r>
                  <a:rPr lang="en-US" sz="3600">
                    <a:latin typeface="Times New Roman" pitchFamily="18" charset="0"/>
                  </a:rPr>
                  <a:t>)</a:t>
                </a:r>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t2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2</a:t>
                </a:r>
                <a:r>
                  <a:rPr lang="en-US" sz="3600">
                    <a:latin typeface="Times New Roman" pitchFamily="18" charset="0"/>
                  </a:rPr>
                  <a:t>)</a:t>
                </a:r>
                <a:r>
                  <a:rPr lang="en-US" sz="3600" baseline="44000">
                    <a:latin typeface="Times New Roman" pitchFamily="18" charset="0"/>
                  </a:rPr>
                  <a:t>2</a:t>
                </a:r>
              </a:p>
            </p:txBody>
          </p:sp>
          <p:sp>
            <p:nvSpPr>
              <p:cNvPr id="11294" name="Rectangle 17"/>
              <p:cNvSpPr>
                <a:spLocks noChangeArrowheads="1"/>
              </p:cNvSpPr>
              <p:nvPr/>
            </p:nvSpPr>
            <p:spPr bwMode="auto">
              <a:xfrm>
                <a:off x="2046" y="1612"/>
                <a:ext cx="21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2400" b="1">
                    <a:latin typeface="Times New Roman" pitchFamily="18" charset="0"/>
                  </a:rPr>
                  <a:t>2</a:t>
                </a:r>
              </a:p>
            </p:txBody>
          </p:sp>
          <p:sp>
            <p:nvSpPr>
              <p:cNvPr id="11295" name="Line 18"/>
              <p:cNvSpPr>
                <a:spLocks noChangeShapeType="1"/>
              </p:cNvSpPr>
              <p:nvPr/>
            </p:nvSpPr>
            <p:spPr bwMode="auto">
              <a:xfrm>
                <a:off x="3222" y="1753"/>
                <a:ext cx="1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1292" name="Rectangle 19"/>
            <p:cNvSpPr>
              <a:spLocks noChangeArrowheads="1"/>
            </p:cNvSpPr>
            <p:nvPr/>
          </p:nvSpPr>
          <p:spPr bwMode="auto">
            <a:xfrm>
              <a:off x="2264" y="1268"/>
              <a:ext cx="40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000">
                  <a:latin typeface="Symbol" pitchFamily="18" charset="2"/>
                </a:rPr>
                <a:t>s</a:t>
              </a:r>
              <a:r>
                <a:rPr lang="en-US" sz="3600" baseline="42000">
                  <a:latin typeface="Times New Roman" pitchFamily="18" charset="0"/>
                </a:rPr>
                <a:t>2</a:t>
              </a:r>
            </a:p>
          </p:txBody>
        </p:sp>
      </p:grpSp>
      <p:sp>
        <p:nvSpPr>
          <p:cNvPr id="11273" name="Line 25"/>
          <p:cNvSpPr>
            <a:spLocks noChangeShapeType="1"/>
          </p:cNvSpPr>
          <p:nvPr/>
        </p:nvSpPr>
        <p:spPr bwMode="auto">
          <a:xfrm>
            <a:off x="3479800" y="5856288"/>
            <a:ext cx="20351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74" name="Line 26"/>
          <p:cNvSpPr>
            <a:spLocks noChangeShapeType="1"/>
          </p:cNvSpPr>
          <p:nvPr/>
        </p:nvSpPr>
        <p:spPr bwMode="auto">
          <a:xfrm flipH="1">
            <a:off x="3314700" y="5856288"/>
            <a:ext cx="176213" cy="71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75" name="Line 27"/>
          <p:cNvSpPr>
            <a:spLocks noChangeShapeType="1"/>
          </p:cNvSpPr>
          <p:nvPr/>
        </p:nvSpPr>
        <p:spPr bwMode="auto">
          <a:xfrm flipH="1" flipV="1">
            <a:off x="3201988" y="6275388"/>
            <a:ext cx="111125" cy="2714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76" name="Line 29"/>
          <p:cNvSpPr>
            <a:spLocks noChangeShapeType="1"/>
          </p:cNvSpPr>
          <p:nvPr/>
        </p:nvSpPr>
        <p:spPr bwMode="auto">
          <a:xfrm>
            <a:off x="5835650" y="5854700"/>
            <a:ext cx="21288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77" name="Line 30"/>
          <p:cNvSpPr>
            <a:spLocks noChangeShapeType="1"/>
          </p:cNvSpPr>
          <p:nvPr/>
        </p:nvSpPr>
        <p:spPr bwMode="auto">
          <a:xfrm flipH="1">
            <a:off x="5668963" y="5851525"/>
            <a:ext cx="177800" cy="7223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78" name="Line 31"/>
          <p:cNvSpPr>
            <a:spLocks noChangeShapeType="1"/>
          </p:cNvSpPr>
          <p:nvPr/>
        </p:nvSpPr>
        <p:spPr bwMode="auto">
          <a:xfrm flipH="1" flipV="1">
            <a:off x="5557838" y="6281738"/>
            <a:ext cx="112712" cy="2730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79" name="Line 32"/>
          <p:cNvSpPr>
            <a:spLocks noChangeShapeType="1"/>
          </p:cNvSpPr>
          <p:nvPr/>
        </p:nvSpPr>
        <p:spPr bwMode="auto">
          <a:xfrm>
            <a:off x="4811713" y="6072188"/>
            <a:ext cx="28892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80" name="Line 33"/>
          <p:cNvSpPr>
            <a:spLocks noChangeShapeType="1"/>
          </p:cNvSpPr>
          <p:nvPr/>
        </p:nvSpPr>
        <p:spPr bwMode="auto">
          <a:xfrm>
            <a:off x="7132638" y="6062663"/>
            <a:ext cx="28892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11281" name="Group 42"/>
          <p:cNvGrpSpPr>
            <a:grpSpLocks/>
          </p:cNvGrpSpPr>
          <p:nvPr/>
        </p:nvGrpSpPr>
        <p:grpSpPr bwMode="auto">
          <a:xfrm>
            <a:off x="963613" y="4811713"/>
            <a:ext cx="7005637" cy="1722437"/>
            <a:chOff x="607" y="3031"/>
            <a:chExt cx="4413" cy="1085"/>
          </a:xfrm>
        </p:grpSpPr>
        <p:sp>
          <p:nvSpPr>
            <p:cNvPr id="11285" name="Rectangle 21"/>
            <p:cNvSpPr>
              <a:spLocks noChangeArrowheads="1"/>
            </p:cNvSpPr>
            <p:nvPr/>
          </p:nvSpPr>
          <p:spPr bwMode="auto">
            <a:xfrm>
              <a:off x="2148" y="3638"/>
              <a:ext cx="287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t2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2</a:t>
              </a:r>
              <a:r>
                <a:rPr lang="en-US" sz="3600">
                  <a:latin typeface="Times New Roman" pitchFamily="18" charset="0"/>
                </a:rPr>
                <a:t>)</a:t>
              </a:r>
              <a:r>
                <a:rPr lang="en-US" sz="3600" baseline="44000">
                  <a:latin typeface="Times New Roman" pitchFamily="18" charset="0"/>
                </a:rPr>
                <a:t>2    </a:t>
              </a:r>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t3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3</a:t>
              </a:r>
              <a:r>
                <a:rPr lang="en-US" sz="3600">
                  <a:latin typeface="Times New Roman" pitchFamily="18" charset="0"/>
                </a:rPr>
                <a:t>)</a:t>
              </a:r>
              <a:r>
                <a:rPr lang="en-US" sz="3600" baseline="44000">
                  <a:latin typeface="Times New Roman" pitchFamily="18" charset="0"/>
                </a:rPr>
                <a:t>2</a:t>
              </a:r>
            </a:p>
          </p:txBody>
        </p:sp>
        <p:sp>
          <p:nvSpPr>
            <p:cNvPr id="11286" name="Rectangle 22"/>
            <p:cNvSpPr>
              <a:spLocks noChangeArrowheads="1"/>
            </p:cNvSpPr>
            <p:nvPr/>
          </p:nvSpPr>
          <p:spPr bwMode="auto">
            <a:xfrm>
              <a:off x="607" y="3404"/>
              <a:ext cx="138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200">
                  <a:latin typeface="Times New Roman" pitchFamily="18" charset="0"/>
                </a:rPr>
                <a:t>where</a:t>
              </a:r>
              <a:r>
                <a:rPr lang="en-US" sz="3600">
                  <a:latin typeface="Times New Roman" pitchFamily="18" charset="0"/>
                </a:rPr>
                <a:t>  r</a:t>
              </a:r>
              <a:r>
                <a:rPr lang="en-US" sz="3600" baseline="-25000">
                  <a:latin typeface="Times New Roman" pitchFamily="18" charset="0"/>
                </a:rPr>
                <a:t>23 </a:t>
              </a:r>
              <a:r>
                <a:rPr lang="en-US" sz="3600">
                  <a:latin typeface="Times New Roman" pitchFamily="18" charset="0"/>
                </a:rPr>
                <a:t>=</a:t>
              </a:r>
            </a:p>
          </p:txBody>
        </p:sp>
        <p:sp>
          <p:nvSpPr>
            <p:cNvPr id="11287" name="Line 23"/>
            <p:cNvSpPr>
              <a:spLocks noChangeShapeType="1"/>
            </p:cNvSpPr>
            <p:nvPr/>
          </p:nvSpPr>
          <p:spPr bwMode="auto">
            <a:xfrm>
              <a:off x="2049" y="3589"/>
              <a:ext cx="295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88" name="Rectangle 34"/>
            <p:cNvSpPr>
              <a:spLocks noChangeArrowheads="1"/>
            </p:cNvSpPr>
            <p:nvPr/>
          </p:nvSpPr>
          <p:spPr bwMode="auto">
            <a:xfrm>
              <a:off x="2360" y="3031"/>
              <a:ext cx="228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t2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2</a:t>
              </a:r>
              <a:r>
                <a:rPr lang="en-US" sz="3600">
                  <a:latin typeface="Times New Roman" pitchFamily="18" charset="0"/>
                </a:rPr>
                <a:t>)(x</a:t>
              </a:r>
              <a:r>
                <a:rPr lang="en-US" sz="3600" baseline="-25000">
                  <a:latin typeface="Times New Roman" pitchFamily="18" charset="0"/>
                </a:rPr>
                <a:t>t3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3</a:t>
              </a:r>
              <a:r>
                <a:rPr lang="en-US" sz="3600">
                  <a:latin typeface="Times New Roman" pitchFamily="18" charset="0"/>
                </a:rPr>
                <a:t>)</a:t>
              </a:r>
            </a:p>
          </p:txBody>
        </p:sp>
      </p:grpSp>
      <p:sp>
        <p:nvSpPr>
          <p:cNvPr id="11282" name="Line 35"/>
          <p:cNvSpPr>
            <a:spLocks noChangeShapeType="1"/>
          </p:cNvSpPr>
          <p:nvPr/>
        </p:nvSpPr>
        <p:spPr bwMode="auto">
          <a:xfrm>
            <a:off x="5138738" y="5102225"/>
            <a:ext cx="28892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83" name="Line 36"/>
          <p:cNvSpPr>
            <a:spLocks noChangeShapeType="1"/>
          </p:cNvSpPr>
          <p:nvPr/>
        </p:nvSpPr>
        <p:spPr bwMode="auto">
          <a:xfrm>
            <a:off x="6702425" y="5106988"/>
            <a:ext cx="28892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1284" name="Rectangle 37"/>
          <p:cNvSpPr>
            <a:spLocks noChangeArrowheads="1"/>
          </p:cNvSpPr>
          <p:nvPr/>
        </p:nvSpPr>
        <p:spPr bwMode="auto">
          <a:xfrm>
            <a:off x="6445250" y="2043113"/>
            <a:ext cx="2451100" cy="2638425"/>
          </a:xfrm>
          <a:prstGeom prst="rect">
            <a:avLst/>
          </a:prstGeom>
          <a:solidFill>
            <a:srgbClr val="FAFD00"/>
          </a:solidFill>
          <a:ln w="50800">
            <a:solidFill>
              <a:schemeClr val="tx2"/>
            </a:solidFill>
            <a:miter lim="800000"/>
            <a:headEnd/>
            <a:tailEnd/>
          </a:ln>
        </p:spPr>
        <p:txBody>
          <a:bodyPr wrap="none" lIns="90488" tIns="44450" rIns="90488" bIns="44450">
            <a:spAutoFit/>
          </a:bodyPr>
          <a:lstStyle/>
          <a:p>
            <a:pPr eaLnBrk="0" hangingPunct="0"/>
            <a:r>
              <a:rPr lang="en-US" sz="3200">
                <a:latin typeface="Times New Roman" pitchFamily="18" charset="0"/>
              </a:rPr>
              <a:t>When</a:t>
            </a:r>
            <a:r>
              <a:rPr lang="en-US" sz="3600">
                <a:latin typeface="Times New Roman" pitchFamily="18" charset="0"/>
              </a:rPr>
              <a:t> r</a:t>
            </a:r>
            <a:r>
              <a:rPr lang="en-US" sz="3600" baseline="-25000">
                <a:latin typeface="Times New Roman" pitchFamily="18" charset="0"/>
              </a:rPr>
              <a:t>23 </a:t>
            </a:r>
            <a:r>
              <a:rPr lang="en-US" sz="3600">
                <a:latin typeface="Times New Roman" pitchFamily="18" charset="0"/>
              </a:rPr>
              <a:t>= 0</a:t>
            </a:r>
          </a:p>
          <a:p>
            <a:pPr eaLnBrk="0" hangingPunct="0"/>
            <a:r>
              <a:rPr lang="en-US" sz="3200">
                <a:latin typeface="Times New Roman" pitchFamily="18" charset="0"/>
              </a:rPr>
              <a:t>these reduce</a:t>
            </a:r>
          </a:p>
          <a:p>
            <a:pPr eaLnBrk="0" hangingPunct="0"/>
            <a:r>
              <a:rPr lang="en-US" sz="3200">
                <a:latin typeface="Times New Roman" pitchFamily="18" charset="0"/>
              </a:rPr>
              <a:t>to the simple</a:t>
            </a:r>
          </a:p>
          <a:p>
            <a:pPr eaLnBrk="0" hangingPunct="0"/>
            <a:r>
              <a:rPr lang="en-US" sz="3200">
                <a:latin typeface="Times New Roman" pitchFamily="18" charset="0"/>
              </a:rPr>
              <a:t>regression</a:t>
            </a:r>
          </a:p>
          <a:p>
            <a:pPr eaLnBrk="0" hangingPunct="0"/>
            <a:r>
              <a:rPr lang="en-US" sz="3200">
                <a:latin typeface="Times New Roman" pitchFamily="18" charset="0"/>
              </a:rPr>
              <a:t>formulas.</a:t>
            </a:r>
          </a:p>
        </p:txBody>
      </p:sp>
    </p:spTree>
    <p:extLst>
      <p:ext uri="{BB962C8B-B14F-4D97-AF65-F5344CB8AC3E}">
        <p14:creationId xmlns:p14="http://schemas.microsoft.com/office/powerpoint/2010/main" val="1567089945"/>
      </p:ext>
    </p:extLst>
  </p:cSld>
  <p:clrMapOvr>
    <a:masterClrMapping/>
  </p:clrMapOvr>
  <p:transition advTm="1000"/>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10400" y="4267200"/>
            <a:ext cx="1524000" cy="1981200"/>
          </a:xfrm>
          <a:noFill/>
        </p:spPr>
      </p:pic>
      <p:sp>
        <p:nvSpPr>
          <p:cNvPr id="95235" name="Rectangle 3"/>
          <p:cNvSpPr>
            <a:spLocks noChangeArrowheads="1"/>
          </p:cNvSpPr>
          <p:nvPr/>
        </p:nvSpPr>
        <p:spPr bwMode="auto">
          <a:xfrm>
            <a:off x="533400" y="1981200"/>
            <a:ext cx="7883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eaLnBrk="1" hangingPunct="1">
              <a:buClr>
                <a:schemeClr val="accent2"/>
              </a:buClr>
              <a:buFont typeface="Wingdings" pitchFamily="2" charset="2"/>
              <a:buChar char="§"/>
            </a:pPr>
            <a:r>
              <a:rPr lang="en-US" sz="2800" b="1">
                <a:latin typeface="Century Gothic" pitchFamily="34" charset="0"/>
              </a:rPr>
              <a:t>Setelah data diinput ke dalam komputer, maka data siap untuk diolah &amp; dianalisa.</a:t>
            </a:r>
          </a:p>
          <a:p>
            <a:pPr marL="469900" indent="-469900" eaLnBrk="1" hangingPunct="1">
              <a:buClr>
                <a:schemeClr val="accent2"/>
              </a:buClr>
            </a:pPr>
            <a:endParaRPr lang="en-US" sz="2800" b="1">
              <a:latin typeface="Century Gothic" pitchFamily="34" charset="0"/>
            </a:endParaRPr>
          </a:p>
          <a:p>
            <a:pPr marL="469900" indent="-469900" eaLnBrk="1" hangingPunct="1">
              <a:buClr>
                <a:schemeClr val="accent2"/>
              </a:buClr>
              <a:buFont typeface="Wingdings" pitchFamily="2" charset="2"/>
              <a:buChar char="§"/>
            </a:pPr>
            <a:r>
              <a:rPr lang="en-US" sz="2800" b="1">
                <a:latin typeface="Century Gothic" pitchFamily="34" charset="0"/>
              </a:rPr>
              <a:t>Peneliti harus memilih teknik analisa data yang sesuai dengan masalah yang diteliti</a:t>
            </a:r>
          </a:p>
        </p:txBody>
      </p:sp>
      <p:sp>
        <p:nvSpPr>
          <p:cNvPr id="14340" name="Title 7"/>
          <p:cNvSpPr>
            <a:spLocks noGrp="1"/>
          </p:cNvSpPr>
          <p:nvPr>
            <p:ph type="title"/>
          </p:nvPr>
        </p:nvSpPr>
        <p:spPr>
          <a:xfrm>
            <a:off x="574675" y="304800"/>
            <a:ext cx="8001000" cy="1216025"/>
          </a:xfrm>
        </p:spPr>
        <p:txBody>
          <a:bodyPr/>
          <a:lstStyle/>
          <a:p>
            <a:r>
              <a:rPr lang="en-US" smtClean="0"/>
              <a:t>Data Analysis</a:t>
            </a:r>
          </a:p>
        </p:txBody>
      </p:sp>
    </p:spTree>
    <p:extLst>
      <p:ext uri="{BB962C8B-B14F-4D97-AF65-F5344CB8AC3E}">
        <p14:creationId xmlns:p14="http://schemas.microsoft.com/office/powerpoint/2010/main" val="2797353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box(out)">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5235">
                                            <p:txEl>
                                              <p:pRg st="2" end="2"/>
                                            </p:txEl>
                                          </p:spTgt>
                                        </p:tgtEl>
                                        <p:attrNameLst>
                                          <p:attrName>style.visibility</p:attrName>
                                        </p:attrNameLst>
                                      </p:cBhvr>
                                      <p:to>
                                        <p:strVal val="visible"/>
                                      </p:to>
                                    </p:set>
                                    <p:animEffect transition="in" filter="box(out)">
                                      <p:cBhvr>
                                        <p:cTn id="12" dur="500"/>
                                        <p:tgtEl>
                                          <p:spTgt spid="95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By : Paidi Hidayat, Dept EP USU</a:t>
            </a:r>
          </a:p>
        </p:txBody>
      </p:sp>
      <p:sp>
        <p:nvSpPr>
          <p:cNvPr id="12291" name="Rectangle 2"/>
          <p:cNvSpPr>
            <a:spLocks noChangeArrowheads="1"/>
          </p:cNvSpPr>
          <p:nvPr/>
        </p:nvSpPr>
        <p:spPr bwMode="auto">
          <a:xfrm>
            <a:off x="1046163" y="212725"/>
            <a:ext cx="7061200" cy="787400"/>
          </a:xfrm>
          <a:prstGeom prst="rect">
            <a:avLst/>
          </a:prstGeom>
          <a:solidFill>
            <a:srgbClr val="FAFD00"/>
          </a:solidFill>
          <a:ln w="101600">
            <a:solidFill>
              <a:srgbClr val="FC0128"/>
            </a:solidFill>
            <a:miter lim="800000"/>
            <a:headEnd/>
            <a:tailEnd/>
          </a:ln>
        </p:spPr>
        <p:txBody>
          <a:bodyPr lIns="90488" tIns="44450" rIns="90488" bIns="44450" anchor="ctr"/>
          <a:lstStyle/>
          <a:p>
            <a:pPr algn="ctr" eaLnBrk="0" hangingPunct="0"/>
            <a:r>
              <a:rPr lang="en-US" sz="4800">
                <a:solidFill>
                  <a:schemeClr val="tx2"/>
                </a:solidFill>
                <a:latin typeface="Bernard MT Condensed" pitchFamily="18" charset="0"/>
              </a:rPr>
              <a:t>Variance Decomposition</a:t>
            </a:r>
          </a:p>
        </p:txBody>
      </p:sp>
      <p:sp>
        <p:nvSpPr>
          <p:cNvPr id="12292" name="Rectangle 3"/>
          <p:cNvSpPr>
            <a:spLocks noChangeArrowheads="1"/>
          </p:cNvSpPr>
          <p:nvPr/>
        </p:nvSpPr>
        <p:spPr bwMode="auto">
          <a:xfrm>
            <a:off x="227013" y="1373188"/>
            <a:ext cx="8728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600">
                <a:latin typeface="Impact" pitchFamily="34" charset="0"/>
              </a:rPr>
              <a:t>The variance of an estimator is smaller when </a:t>
            </a:r>
            <a:r>
              <a:rPr lang="en-US" sz="3600" b="1">
                <a:latin typeface="Impact" pitchFamily="34" charset="0"/>
              </a:rPr>
              <a:t>:</a:t>
            </a:r>
          </a:p>
        </p:txBody>
      </p:sp>
      <p:sp>
        <p:nvSpPr>
          <p:cNvPr id="12293" name="Rectangle 5"/>
          <p:cNvSpPr>
            <a:spLocks noChangeArrowheads="1"/>
          </p:cNvSpPr>
          <p:nvPr/>
        </p:nvSpPr>
        <p:spPr bwMode="auto">
          <a:xfrm>
            <a:off x="373063" y="2305050"/>
            <a:ext cx="860107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eaLnBrk="0" hangingPunct="0">
              <a:spcBef>
                <a:spcPct val="20000"/>
              </a:spcBef>
            </a:pPr>
            <a:r>
              <a:rPr lang="en-US" sz="3200">
                <a:latin typeface="Times New Roman" pitchFamily="18" charset="0"/>
              </a:rPr>
              <a:t>1.  The error variance, </a:t>
            </a:r>
            <a:r>
              <a:rPr lang="en-US" sz="3600">
                <a:latin typeface="Symbol" pitchFamily="18" charset="2"/>
              </a:rPr>
              <a:t>s</a:t>
            </a:r>
            <a:r>
              <a:rPr lang="en-US" sz="1200">
                <a:latin typeface="Symbol" pitchFamily="18" charset="2"/>
              </a:rPr>
              <a:t> </a:t>
            </a:r>
            <a:r>
              <a:rPr lang="en-US" sz="3200" b="1" baseline="42000">
                <a:latin typeface="Times New Roman" pitchFamily="18" charset="0"/>
              </a:rPr>
              <a:t>2</a:t>
            </a:r>
            <a:r>
              <a:rPr lang="en-US" sz="3200">
                <a:latin typeface="Times New Roman" pitchFamily="18" charset="0"/>
              </a:rPr>
              <a:t>, is smaller:   </a:t>
            </a:r>
            <a:r>
              <a:rPr lang="en-US" sz="3600">
                <a:latin typeface="Symbol" pitchFamily="18" charset="2"/>
              </a:rPr>
              <a:t>s</a:t>
            </a:r>
            <a:r>
              <a:rPr lang="en-US" sz="1200">
                <a:latin typeface="Symbol" pitchFamily="18" charset="2"/>
              </a:rPr>
              <a:t> </a:t>
            </a:r>
            <a:r>
              <a:rPr lang="en-US" sz="3200" b="1" baseline="42000">
                <a:latin typeface="Times New Roman" pitchFamily="18" charset="0"/>
              </a:rPr>
              <a:t>2              </a:t>
            </a:r>
            <a:r>
              <a:rPr lang="en-US" sz="3200">
                <a:latin typeface="Times New Roman" pitchFamily="18" charset="0"/>
              </a:rPr>
              <a:t>0.</a:t>
            </a:r>
            <a:br>
              <a:rPr lang="en-US" sz="3200">
                <a:latin typeface="Times New Roman" pitchFamily="18" charset="0"/>
              </a:rPr>
            </a:br>
            <a:endParaRPr lang="en-US" sz="3200">
              <a:latin typeface="Times New Roman" pitchFamily="18" charset="0"/>
            </a:endParaRPr>
          </a:p>
          <a:p>
            <a:pPr marL="342900" indent="-342900" eaLnBrk="0" hangingPunct="0">
              <a:spcBef>
                <a:spcPct val="20000"/>
              </a:spcBef>
            </a:pPr>
            <a:r>
              <a:rPr lang="en-US" sz="3200">
                <a:latin typeface="Times New Roman" pitchFamily="18" charset="0"/>
              </a:rPr>
              <a:t>2.  The sample size, T, is larger :</a:t>
            </a:r>
            <a:br>
              <a:rPr lang="en-US" sz="3200">
                <a:latin typeface="Times New Roman" pitchFamily="18" charset="0"/>
              </a:rPr>
            </a:br>
            <a:r>
              <a:rPr lang="en-US" sz="3200">
                <a:latin typeface="Times New Roman" pitchFamily="18" charset="0"/>
              </a:rPr>
              <a:t>           </a:t>
            </a:r>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t2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2</a:t>
            </a:r>
            <a:r>
              <a:rPr lang="en-US" sz="3600">
                <a:latin typeface="Times New Roman" pitchFamily="18" charset="0"/>
              </a:rPr>
              <a:t>)</a:t>
            </a:r>
            <a:r>
              <a:rPr lang="en-US" sz="3600" baseline="44000">
                <a:latin typeface="Times New Roman" pitchFamily="18" charset="0"/>
              </a:rPr>
              <a:t>2 </a:t>
            </a:r>
            <a:endParaRPr lang="en-US" sz="3200">
              <a:latin typeface="Times New Roman" pitchFamily="18" charset="0"/>
            </a:endParaRPr>
          </a:p>
          <a:p>
            <a:pPr marL="342900" indent="-342900" eaLnBrk="0" hangingPunct="0">
              <a:spcBef>
                <a:spcPct val="20000"/>
              </a:spcBef>
            </a:pPr>
            <a:r>
              <a:rPr lang="en-US" sz="3200">
                <a:latin typeface="Times New Roman" pitchFamily="18" charset="0"/>
              </a:rPr>
              <a:t>3.  The variable’s values are more spread out:</a:t>
            </a:r>
            <a:br>
              <a:rPr lang="en-US" sz="3200">
                <a:latin typeface="Times New Roman" pitchFamily="18" charset="0"/>
              </a:rPr>
            </a:br>
            <a:r>
              <a:rPr lang="en-US" sz="3200">
                <a:latin typeface="Times New Roman" pitchFamily="18" charset="0"/>
              </a:rPr>
              <a:t>             </a:t>
            </a:r>
            <a:r>
              <a:rPr lang="en-US" sz="3600">
                <a:latin typeface="Times New Roman" pitchFamily="18" charset="0"/>
              </a:rPr>
              <a:t>(x</a:t>
            </a:r>
            <a:r>
              <a:rPr lang="en-US" sz="3600" baseline="-25000">
                <a:latin typeface="Times New Roman" pitchFamily="18" charset="0"/>
              </a:rPr>
              <a:t>t2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2</a:t>
            </a:r>
            <a:r>
              <a:rPr lang="en-US" sz="3600">
                <a:latin typeface="Times New Roman" pitchFamily="18" charset="0"/>
              </a:rPr>
              <a:t>)</a:t>
            </a:r>
            <a:r>
              <a:rPr lang="en-US" sz="3600" baseline="44000">
                <a:latin typeface="Times New Roman" pitchFamily="18" charset="0"/>
              </a:rPr>
              <a:t>2 </a:t>
            </a:r>
            <a:endParaRPr lang="en-US" sz="3200">
              <a:latin typeface="Times New Roman" pitchFamily="18" charset="0"/>
            </a:endParaRPr>
          </a:p>
          <a:p>
            <a:pPr marL="342900" indent="-342900" eaLnBrk="0" hangingPunct="0">
              <a:spcBef>
                <a:spcPct val="20000"/>
              </a:spcBef>
            </a:pPr>
            <a:r>
              <a:rPr lang="en-US" sz="3200">
                <a:latin typeface="Times New Roman" pitchFamily="18" charset="0"/>
              </a:rPr>
              <a:t>4.  The correlation is close to zero:  </a:t>
            </a:r>
            <a:r>
              <a:rPr lang="en-US" sz="3600">
                <a:latin typeface="Times New Roman" pitchFamily="18" charset="0"/>
              </a:rPr>
              <a:t>r</a:t>
            </a:r>
            <a:r>
              <a:rPr lang="en-US" sz="3600" baseline="-25000">
                <a:latin typeface="Times New Roman" pitchFamily="18" charset="0"/>
              </a:rPr>
              <a:t>23</a:t>
            </a:r>
            <a:r>
              <a:rPr lang="en-US" sz="3600">
                <a:latin typeface="Times New Roman" pitchFamily="18" charset="0"/>
              </a:rPr>
              <a:t>        0.</a:t>
            </a:r>
          </a:p>
        </p:txBody>
      </p:sp>
      <p:grpSp>
        <p:nvGrpSpPr>
          <p:cNvPr id="12294" name="Group 6"/>
          <p:cNvGrpSpPr>
            <a:grpSpLocks/>
          </p:cNvGrpSpPr>
          <p:nvPr/>
        </p:nvGrpSpPr>
        <p:grpSpPr bwMode="auto">
          <a:xfrm>
            <a:off x="6372225" y="5764213"/>
            <a:ext cx="1168400" cy="454025"/>
            <a:chOff x="4023" y="3631"/>
            <a:chExt cx="736" cy="286"/>
          </a:xfrm>
        </p:grpSpPr>
        <p:sp>
          <p:nvSpPr>
            <p:cNvPr id="12300" name="Rectangle 7"/>
            <p:cNvSpPr>
              <a:spLocks noChangeArrowheads="1"/>
            </p:cNvSpPr>
            <p:nvPr/>
          </p:nvSpPr>
          <p:spPr bwMode="auto">
            <a:xfrm>
              <a:off x="4023" y="3631"/>
              <a:ext cx="21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2400" b="1">
                  <a:latin typeface="Times New Roman" pitchFamily="18" charset="0"/>
                </a:rPr>
                <a:t>2</a:t>
              </a:r>
            </a:p>
          </p:txBody>
        </p:sp>
        <p:sp>
          <p:nvSpPr>
            <p:cNvPr id="12301" name="Line 8"/>
            <p:cNvSpPr>
              <a:spLocks noChangeShapeType="1"/>
            </p:cNvSpPr>
            <p:nvPr/>
          </p:nvSpPr>
          <p:spPr bwMode="auto">
            <a:xfrm>
              <a:off x="4347" y="3893"/>
              <a:ext cx="41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12295" name="Rectangle 9"/>
          <p:cNvSpPr>
            <a:spLocks noChangeArrowheads="1"/>
          </p:cNvSpPr>
          <p:nvPr/>
        </p:nvSpPr>
        <p:spPr bwMode="auto">
          <a:xfrm>
            <a:off x="1766888" y="4473575"/>
            <a:ext cx="7413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2400">
                <a:latin typeface="Times New Roman" pitchFamily="18" charset="0"/>
              </a:rPr>
              <a:t>t = 1</a:t>
            </a:r>
          </a:p>
        </p:txBody>
      </p:sp>
      <p:sp>
        <p:nvSpPr>
          <p:cNvPr id="12296" name="Rectangle 10"/>
          <p:cNvSpPr>
            <a:spLocks noChangeArrowheads="1"/>
          </p:cNvSpPr>
          <p:nvPr/>
        </p:nvSpPr>
        <p:spPr bwMode="auto">
          <a:xfrm>
            <a:off x="1911350" y="3798888"/>
            <a:ext cx="384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spcBef>
                <a:spcPct val="20000"/>
              </a:spcBef>
            </a:pPr>
            <a:r>
              <a:rPr lang="en-US" sz="2400" b="1">
                <a:latin typeface="Times New Roman" pitchFamily="18" charset="0"/>
              </a:rPr>
              <a:t>T</a:t>
            </a:r>
          </a:p>
        </p:txBody>
      </p:sp>
      <p:sp>
        <p:nvSpPr>
          <p:cNvPr id="12297" name="Line 11"/>
          <p:cNvSpPr>
            <a:spLocks noChangeShapeType="1"/>
          </p:cNvSpPr>
          <p:nvPr/>
        </p:nvSpPr>
        <p:spPr bwMode="auto">
          <a:xfrm>
            <a:off x="7413625" y="2692400"/>
            <a:ext cx="62547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2298" name="Line 12"/>
          <p:cNvSpPr>
            <a:spLocks noChangeShapeType="1"/>
          </p:cNvSpPr>
          <p:nvPr/>
        </p:nvSpPr>
        <p:spPr bwMode="auto">
          <a:xfrm>
            <a:off x="3273425" y="4195763"/>
            <a:ext cx="2476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2299" name="Line 13"/>
          <p:cNvSpPr>
            <a:spLocks noChangeShapeType="1"/>
          </p:cNvSpPr>
          <p:nvPr/>
        </p:nvSpPr>
        <p:spPr bwMode="auto">
          <a:xfrm>
            <a:off x="3138488" y="5364163"/>
            <a:ext cx="2476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2075355283"/>
      </p:ext>
    </p:extLst>
  </p:cSld>
  <p:clrMapOvr>
    <a:masterClrMapping/>
  </p:clrMapOvr>
  <p:transition advTm="1000"/>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By : Paidi Hidayat, Dept EP USU</a:t>
            </a:r>
          </a:p>
        </p:txBody>
      </p:sp>
      <p:sp>
        <p:nvSpPr>
          <p:cNvPr id="13315" name="Rectangle 2"/>
          <p:cNvSpPr>
            <a:spLocks noChangeArrowheads="1"/>
          </p:cNvSpPr>
          <p:nvPr/>
        </p:nvSpPr>
        <p:spPr bwMode="auto">
          <a:xfrm>
            <a:off x="1089025" y="212725"/>
            <a:ext cx="7061200" cy="701675"/>
          </a:xfrm>
          <a:prstGeom prst="rect">
            <a:avLst/>
          </a:prstGeom>
          <a:solidFill>
            <a:srgbClr val="FAFD00"/>
          </a:solidFill>
          <a:ln w="101600">
            <a:solidFill>
              <a:srgbClr val="FC0128"/>
            </a:solidFill>
            <a:miter lim="800000"/>
            <a:headEnd/>
            <a:tailEnd/>
          </a:ln>
        </p:spPr>
        <p:txBody>
          <a:bodyPr lIns="90488" tIns="44450" rIns="90488" bIns="44450" anchor="ctr"/>
          <a:lstStyle/>
          <a:p>
            <a:pPr algn="ctr" eaLnBrk="0" hangingPunct="0"/>
            <a:r>
              <a:rPr lang="en-US" sz="4800">
                <a:solidFill>
                  <a:schemeClr val="tx2"/>
                </a:solidFill>
                <a:latin typeface="Bernard MT Condensed" pitchFamily="18" charset="0"/>
              </a:rPr>
              <a:t>Covariances</a:t>
            </a:r>
          </a:p>
        </p:txBody>
      </p:sp>
      <p:sp>
        <p:nvSpPr>
          <p:cNvPr id="13316" name="Rectangle 3"/>
          <p:cNvSpPr>
            <a:spLocks noChangeArrowheads="1"/>
          </p:cNvSpPr>
          <p:nvPr/>
        </p:nvSpPr>
        <p:spPr bwMode="auto">
          <a:xfrm>
            <a:off x="1928813" y="1455738"/>
            <a:ext cx="4953000" cy="688975"/>
          </a:xfrm>
          <a:prstGeom prst="rect">
            <a:avLst/>
          </a:prstGeom>
          <a:solidFill>
            <a:srgbClr val="00FF00"/>
          </a:solidFill>
          <a:ln w="50800">
            <a:solidFill>
              <a:srgbClr val="FF0000"/>
            </a:solidFill>
            <a:miter lim="800000"/>
            <a:headEnd/>
            <a:tailEnd/>
          </a:ln>
        </p:spPr>
        <p:txBody>
          <a:bodyPr wrap="none" lIns="90488" tIns="44450" rIns="90488" bIns="44450">
            <a:spAutoFit/>
          </a:bodyPr>
          <a:lstStyle/>
          <a:p>
            <a:pPr eaLnBrk="0" hangingPunct="0"/>
            <a:r>
              <a:rPr lang="en-US" sz="3600">
                <a:latin typeface="Times New Roman" pitchFamily="18" charset="0"/>
              </a:rPr>
              <a:t>y</a:t>
            </a:r>
            <a:r>
              <a:rPr lang="en-US" sz="3600" baseline="-25000">
                <a:latin typeface="Times New Roman" pitchFamily="18" charset="0"/>
              </a:rPr>
              <a:t>t</a:t>
            </a:r>
            <a:r>
              <a:rPr lang="en-US" sz="3600">
                <a:latin typeface="Times New Roman" pitchFamily="18" charset="0"/>
              </a:rPr>
              <a:t>  = </a:t>
            </a:r>
            <a:r>
              <a:rPr lang="en-US" sz="3600">
                <a:latin typeface="Symbol" pitchFamily="18" charset="2"/>
              </a:rPr>
              <a:t>b</a:t>
            </a:r>
            <a:r>
              <a:rPr lang="en-US" sz="3600" baseline="-25000">
                <a:latin typeface="Times New Roman" pitchFamily="18" charset="0"/>
              </a:rPr>
              <a:t>1</a:t>
            </a:r>
            <a:r>
              <a:rPr lang="en-US" sz="3600">
                <a:latin typeface="Times New Roman" pitchFamily="18" charset="0"/>
              </a:rPr>
              <a:t> + </a:t>
            </a:r>
            <a:r>
              <a:rPr lang="en-US" sz="3600">
                <a:latin typeface="Symbol" pitchFamily="18" charset="2"/>
              </a:rPr>
              <a:t>b</a:t>
            </a:r>
            <a:r>
              <a:rPr lang="en-US" sz="3600" baseline="-25000">
                <a:latin typeface="Times New Roman" pitchFamily="18" charset="0"/>
              </a:rPr>
              <a:t>2</a:t>
            </a:r>
            <a:r>
              <a:rPr lang="en-US" sz="3600">
                <a:latin typeface="Times New Roman" pitchFamily="18" charset="0"/>
              </a:rPr>
              <a:t>x</a:t>
            </a:r>
            <a:r>
              <a:rPr lang="en-US" sz="3600" baseline="-25000">
                <a:latin typeface="Times New Roman" pitchFamily="18" charset="0"/>
              </a:rPr>
              <a:t>t2 </a:t>
            </a:r>
            <a:r>
              <a:rPr lang="en-US" sz="3600">
                <a:latin typeface="Times New Roman" pitchFamily="18" charset="0"/>
              </a:rPr>
              <a:t>+ </a:t>
            </a:r>
            <a:r>
              <a:rPr lang="en-US" sz="3600">
                <a:latin typeface="Symbol" pitchFamily="18" charset="2"/>
              </a:rPr>
              <a:t>b</a:t>
            </a:r>
            <a:r>
              <a:rPr lang="en-US" sz="3600" baseline="-25000">
                <a:latin typeface="Times New Roman" pitchFamily="18" charset="0"/>
              </a:rPr>
              <a:t>3</a:t>
            </a:r>
            <a:r>
              <a:rPr lang="en-US" sz="3600">
                <a:latin typeface="Times New Roman" pitchFamily="18" charset="0"/>
              </a:rPr>
              <a:t>x</a:t>
            </a:r>
            <a:r>
              <a:rPr lang="en-US" sz="3600" baseline="-25000">
                <a:latin typeface="Times New Roman" pitchFamily="18" charset="0"/>
              </a:rPr>
              <a:t>t3 </a:t>
            </a:r>
            <a:r>
              <a:rPr lang="en-US" sz="3600">
                <a:latin typeface="Times New Roman" pitchFamily="18" charset="0"/>
              </a:rPr>
              <a:t>+ e</a:t>
            </a:r>
            <a:r>
              <a:rPr lang="en-US" sz="3600" baseline="-25000">
                <a:latin typeface="Times New Roman" pitchFamily="18" charset="0"/>
              </a:rPr>
              <a:t>t</a:t>
            </a:r>
          </a:p>
        </p:txBody>
      </p:sp>
      <p:grpSp>
        <p:nvGrpSpPr>
          <p:cNvPr id="13317" name="Group 37"/>
          <p:cNvGrpSpPr>
            <a:grpSpLocks/>
          </p:cNvGrpSpPr>
          <p:nvPr/>
        </p:nvGrpSpPr>
        <p:grpSpPr bwMode="auto">
          <a:xfrm>
            <a:off x="1077913" y="4583113"/>
            <a:ext cx="7085012" cy="1725612"/>
            <a:chOff x="679" y="2932"/>
            <a:chExt cx="4463" cy="1087"/>
          </a:xfrm>
        </p:grpSpPr>
        <p:sp>
          <p:nvSpPr>
            <p:cNvPr id="13334" name="Rectangle 5"/>
            <p:cNvSpPr>
              <a:spLocks noChangeArrowheads="1"/>
            </p:cNvSpPr>
            <p:nvPr/>
          </p:nvSpPr>
          <p:spPr bwMode="auto">
            <a:xfrm>
              <a:off x="679" y="3269"/>
              <a:ext cx="138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200">
                  <a:latin typeface="Times New Roman" pitchFamily="18" charset="0"/>
                </a:rPr>
                <a:t>where</a:t>
              </a:r>
              <a:r>
                <a:rPr lang="en-US" sz="3600">
                  <a:latin typeface="Times New Roman" pitchFamily="18" charset="0"/>
                </a:rPr>
                <a:t>  r</a:t>
              </a:r>
              <a:r>
                <a:rPr lang="en-US" sz="3600" baseline="-25000">
                  <a:latin typeface="Times New Roman" pitchFamily="18" charset="0"/>
                </a:rPr>
                <a:t>23 </a:t>
              </a:r>
              <a:r>
                <a:rPr lang="en-US" sz="3600">
                  <a:latin typeface="Times New Roman" pitchFamily="18" charset="0"/>
                </a:rPr>
                <a:t>=</a:t>
              </a:r>
            </a:p>
          </p:txBody>
        </p:sp>
        <p:sp>
          <p:nvSpPr>
            <p:cNvPr id="13335" name="Line 6"/>
            <p:cNvSpPr>
              <a:spLocks noChangeShapeType="1"/>
            </p:cNvSpPr>
            <p:nvPr/>
          </p:nvSpPr>
          <p:spPr bwMode="auto">
            <a:xfrm>
              <a:off x="2112" y="3466"/>
              <a:ext cx="302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36" name="Line 7"/>
            <p:cNvSpPr>
              <a:spLocks noChangeShapeType="1"/>
            </p:cNvSpPr>
            <p:nvPr/>
          </p:nvSpPr>
          <p:spPr bwMode="auto">
            <a:xfrm>
              <a:off x="2255" y="3537"/>
              <a:ext cx="128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37" name="Line 8"/>
            <p:cNvSpPr>
              <a:spLocks noChangeShapeType="1"/>
            </p:cNvSpPr>
            <p:nvPr/>
          </p:nvSpPr>
          <p:spPr bwMode="auto">
            <a:xfrm flipH="1">
              <a:off x="2145" y="3539"/>
              <a:ext cx="111" cy="4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38" name="Line 9"/>
            <p:cNvSpPr>
              <a:spLocks noChangeShapeType="1"/>
            </p:cNvSpPr>
            <p:nvPr/>
          </p:nvSpPr>
          <p:spPr bwMode="auto">
            <a:xfrm flipH="1" flipV="1">
              <a:off x="2070" y="3809"/>
              <a:ext cx="70" cy="17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39" name="Rectangle 10"/>
            <p:cNvSpPr>
              <a:spLocks noChangeArrowheads="1"/>
            </p:cNvSpPr>
            <p:nvPr/>
          </p:nvSpPr>
          <p:spPr bwMode="auto">
            <a:xfrm>
              <a:off x="2270" y="3541"/>
              <a:ext cx="287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t2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2</a:t>
              </a:r>
              <a:r>
                <a:rPr lang="en-US" sz="3600">
                  <a:latin typeface="Times New Roman" pitchFamily="18" charset="0"/>
                </a:rPr>
                <a:t>)</a:t>
              </a:r>
              <a:r>
                <a:rPr lang="en-US" sz="3600" baseline="44000">
                  <a:latin typeface="Times New Roman" pitchFamily="18" charset="0"/>
                </a:rPr>
                <a:t>2    </a:t>
              </a:r>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t3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3</a:t>
              </a:r>
              <a:r>
                <a:rPr lang="en-US" sz="3600">
                  <a:latin typeface="Times New Roman" pitchFamily="18" charset="0"/>
                </a:rPr>
                <a:t>)</a:t>
              </a:r>
              <a:r>
                <a:rPr lang="en-US" sz="3600" baseline="44000">
                  <a:latin typeface="Times New Roman" pitchFamily="18" charset="0"/>
                </a:rPr>
                <a:t>2</a:t>
              </a:r>
            </a:p>
          </p:txBody>
        </p:sp>
        <p:sp>
          <p:nvSpPr>
            <p:cNvPr id="13340" name="Line 11"/>
            <p:cNvSpPr>
              <a:spLocks noChangeShapeType="1"/>
            </p:cNvSpPr>
            <p:nvPr/>
          </p:nvSpPr>
          <p:spPr bwMode="auto">
            <a:xfrm>
              <a:off x="3724" y="3537"/>
              <a:ext cx="135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41" name="Line 12"/>
            <p:cNvSpPr>
              <a:spLocks noChangeShapeType="1"/>
            </p:cNvSpPr>
            <p:nvPr/>
          </p:nvSpPr>
          <p:spPr bwMode="auto">
            <a:xfrm flipH="1">
              <a:off x="3619" y="3533"/>
              <a:ext cx="112" cy="45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42" name="Line 13"/>
            <p:cNvSpPr>
              <a:spLocks noChangeShapeType="1"/>
            </p:cNvSpPr>
            <p:nvPr/>
          </p:nvSpPr>
          <p:spPr bwMode="auto">
            <a:xfrm flipH="1" flipV="1">
              <a:off x="3545" y="3814"/>
              <a:ext cx="71" cy="1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43" name="Line 14"/>
            <p:cNvSpPr>
              <a:spLocks noChangeShapeType="1"/>
            </p:cNvSpPr>
            <p:nvPr/>
          </p:nvSpPr>
          <p:spPr bwMode="auto">
            <a:xfrm>
              <a:off x="3159" y="3718"/>
              <a:ext cx="18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44" name="Line 15"/>
            <p:cNvSpPr>
              <a:spLocks noChangeShapeType="1"/>
            </p:cNvSpPr>
            <p:nvPr/>
          </p:nvSpPr>
          <p:spPr bwMode="auto">
            <a:xfrm>
              <a:off x="4630" y="3724"/>
              <a:ext cx="18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45" name="Rectangle 16"/>
            <p:cNvSpPr>
              <a:spLocks noChangeArrowheads="1"/>
            </p:cNvSpPr>
            <p:nvPr/>
          </p:nvSpPr>
          <p:spPr bwMode="auto">
            <a:xfrm>
              <a:off x="2423" y="2932"/>
              <a:ext cx="228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t2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2</a:t>
              </a:r>
              <a:r>
                <a:rPr lang="en-US" sz="3600">
                  <a:latin typeface="Times New Roman" pitchFamily="18" charset="0"/>
                </a:rPr>
                <a:t>)(x</a:t>
              </a:r>
              <a:r>
                <a:rPr lang="en-US" sz="3600" baseline="-25000">
                  <a:latin typeface="Times New Roman" pitchFamily="18" charset="0"/>
                </a:rPr>
                <a:t>t3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3</a:t>
              </a:r>
              <a:r>
                <a:rPr lang="en-US" sz="3600">
                  <a:latin typeface="Times New Roman" pitchFamily="18" charset="0"/>
                </a:rPr>
                <a:t>)</a:t>
              </a:r>
            </a:p>
          </p:txBody>
        </p:sp>
        <p:sp>
          <p:nvSpPr>
            <p:cNvPr id="13346" name="Line 17"/>
            <p:cNvSpPr>
              <a:spLocks noChangeShapeType="1"/>
            </p:cNvSpPr>
            <p:nvPr/>
          </p:nvSpPr>
          <p:spPr bwMode="auto">
            <a:xfrm>
              <a:off x="3309" y="3115"/>
              <a:ext cx="18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47" name="Line 18"/>
            <p:cNvSpPr>
              <a:spLocks noChangeShapeType="1"/>
            </p:cNvSpPr>
            <p:nvPr/>
          </p:nvSpPr>
          <p:spPr bwMode="auto">
            <a:xfrm>
              <a:off x="4285" y="3109"/>
              <a:ext cx="18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3318" name="Group 23"/>
          <p:cNvGrpSpPr>
            <a:grpSpLocks/>
          </p:cNvGrpSpPr>
          <p:nvPr/>
        </p:nvGrpSpPr>
        <p:grpSpPr bwMode="auto">
          <a:xfrm>
            <a:off x="3997325" y="3227388"/>
            <a:ext cx="2316163" cy="711200"/>
            <a:chOff x="2518" y="2150"/>
            <a:chExt cx="1459" cy="448"/>
          </a:xfrm>
        </p:grpSpPr>
        <p:sp>
          <p:nvSpPr>
            <p:cNvPr id="13331" name="Line 24"/>
            <p:cNvSpPr>
              <a:spLocks noChangeShapeType="1"/>
            </p:cNvSpPr>
            <p:nvPr/>
          </p:nvSpPr>
          <p:spPr bwMode="auto">
            <a:xfrm>
              <a:off x="2695" y="2160"/>
              <a:ext cx="128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32" name="Line 25"/>
            <p:cNvSpPr>
              <a:spLocks noChangeShapeType="1"/>
            </p:cNvSpPr>
            <p:nvPr/>
          </p:nvSpPr>
          <p:spPr bwMode="auto">
            <a:xfrm flipH="1">
              <a:off x="2591" y="2150"/>
              <a:ext cx="111" cy="4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33" name="Line 26"/>
            <p:cNvSpPr>
              <a:spLocks noChangeShapeType="1"/>
            </p:cNvSpPr>
            <p:nvPr/>
          </p:nvSpPr>
          <p:spPr bwMode="auto">
            <a:xfrm flipH="1" flipV="1">
              <a:off x="2518" y="2422"/>
              <a:ext cx="70" cy="17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13319" name="Group 27"/>
          <p:cNvGrpSpPr>
            <a:grpSpLocks/>
          </p:cNvGrpSpPr>
          <p:nvPr/>
        </p:nvGrpSpPr>
        <p:grpSpPr bwMode="auto">
          <a:xfrm>
            <a:off x="6278563" y="3236913"/>
            <a:ext cx="2417762" cy="722312"/>
            <a:chOff x="3955" y="2156"/>
            <a:chExt cx="1523" cy="455"/>
          </a:xfrm>
        </p:grpSpPr>
        <p:sp>
          <p:nvSpPr>
            <p:cNvPr id="13328" name="Line 28"/>
            <p:cNvSpPr>
              <a:spLocks noChangeShapeType="1"/>
            </p:cNvSpPr>
            <p:nvPr/>
          </p:nvSpPr>
          <p:spPr bwMode="auto">
            <a:xfrm>
              <a:off x="4134" y="2166"/>
              <a:ext cx="134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29" name="Line 29"/>
            <p:cNvSpPr>
              <a:spLocks noChangeShapeType="1"/>
            </p:cNvSpPr>
            <p:nvPr/>
          </p:nvSpPr>
          <p:spPr bwMode="auto">
            <a:xfrm flipH="1">
              <a:off x="4029" y="2156"/>
              <a:ext cx="112" cy="45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30" name="Line 30"/>
            <p:cNvSpPr>
              <a:spLocks noChangeShapeType="1"/>
            </p:cNvSpPr>
            <p:nvPr/>
          </p:nvSpPr>
          <p:spPr bwMode="auto">
            <a:xfrm flipH="1" flipV="1">
              <a:off x="3955" y="2435"/>
              <a:ext cx="71" cy="1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sp>
        <p:nvSpPr>
          <p:cNvPr id="13320" name="Line 31"/>
          <p:cNvSpPr>
            <a:spLocks noChangeShapeType="1"/>
          </p:cNvSpPr>
          <p:nvPr/>
        </p:nvSpPr>
        <p:spPr bwMode="auto">
          <a:xfrm>
            <a:off x="5645150" y="3473450"/>
            <a:ext cx="28892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21" name="Line 32"/>
          <p:cNvSpPr>
            <a:spLocks noChangeShapeType="1"/>
          </p:cNvSpPr>
          <p:nvPr/>
        </p:nvSpPr>
        <p:spPr bwMode="auto">
          <a:xfrm>
            <a:off x="7980363" y="3479800"/>
            <a:ext cx="28892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22" name="Rectangle 33"/>
          <p:cNvSpPr>
            <a:spLocks noChangeArrowheads="1"/>
          </p:cNvSpPr>
          <p:nvPr/>
        </p:nvSpPr>
        <p:spPr bwMode="auto">
          <a:xfrm>
            <a:off x="3495675" y="3179763"/>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2400" b="1">
                <a:latin typeface="Times New Roman" pitchFamily="18" charset="0"/>
              </a:rPr>
              <a:t>2</a:t>
            </a:r>
          </a:p>
        </p:txBody>
      </p:sp>
      <p:grpSp>
        <p:nvGrpSpPr>
          <p:cNvPr id="13323" name="Group 36"/>
          <p:cNvGrpSpPr>
            <a:grpSpLocks/>
          </p:cNvGrpSpPr>
          <p:nvPr/>
        </p:nvGrpSpPr>
        <p:grpSpPr bwMode="auto">
          <a:xfrm>
            <a:off x="158750" y="2336800"/>
            <a:ext cx="8631238" cy="1619250"/>
            <a:chOff x="100" y="1472"/>
            <a:chExt cx="5437" cy="1020"/>
          </a:xfrm>
        </p:grpSpPr>
        <p:sp>
          <p:nvSpPr>
            <p:cNvPr id="13324" name="Rectangle 20"/>
            <p:cNvSpPr>
              <a:spLocks noChangeArrowheads="1"/>
            </p:cNvSpPr>
            <p:nvPr/>
          </p:nvSpPr>
          <p:spPr bwMode="auto">
            <a:xfrm>
              <a:off x="1651" y="2014"/>
              <a:ext cx="3886"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600">
                  <a:latin typeface="Times New Roman" pitchFamily="18" charset="0"/>
                </a:rPr>
                <a:t>(</a:t>
              </a:r>
              <a:r>
                <a:rPr lang="en-US" sz="2800">
                  <a:latin typeface="Times New Roman" pitchFamily="18" charset="0"/>
                </a:rPr>
                <a:t>1</a:t>
              </a:r>
              <a:r>
                <a:rPr lang="en-US" sz="3600">
                  <a:latin typeface="Symbol" pitchFamily="18" charset="2"/>
                </a:rPr>
                <a:t>-</a:t>
              </a:r>
              <a:r>
                <a:rPr lang="en-US" sz="3600" baseline="-25000">
                  <a:latin typeface="Times New Roman" pitchFamily="18" charset="0"/>
                </a:rPr>
                <a:t> </a:t>
              </a:r>
              <a:r>
                <a:rPr lang="en-US" sz="3600">
                  <a:latin typeface="Times New Roman" pitchFamily="18" charset="0"/>
                </a:rPr>
                <a:t>r</a:t>
              </a:r>
              <a:r>
                <a:rPr lang="en-US" sz="3600" baseline="-25000">
                  <a:latin typeface="Times New Roman" pitchFamily="18" charset="0"/>
                </a:rPr>
                <a:t>23</a:t>
              </a:r>
              <a:r>
                <a:rPr lang="en-US" sz="3600">
                  <a:latin typeface="Times New Roman" pitchFamily="18" charset="0"/>
                </a:rPr>
                <a:t>)   </a:t>
              </a:r>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t2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2</a:t>
              </a:r>
              <a:r>
                <a:rPr lang="en-US" sz="3600">
                  <a:latin typeface="Times New Roman" pitchFamily="18" charset="0"/>
                </a:rPr>
                <a:t>)</a:t>
              </a:r>
              <a:r>
                <a:rPr lang="en-US" sz="3600" baseline="44000">
                  <a:latin typeface="Times New Roman" pitchFamily="18" charset="0"/>
                </a:rPr>
                <a:t>2    </a:t>
              </a:r>
              <a:r>
                <a:rPr lang="en-US" sz="6600" baseline="-8000">
                  <a:latin typeface="Symbol" pitchFamily="18" charset="2"/>
                </a:rPr>
                <a:t>S</a:t>
              </a:r>
              <a:r>
                <a:rPr lang="en-US" sz="3600">
                  <a:latin typeface="Times New Roman" pitchFamily="18" charset="0"/>
                </a:rPr>
                <a:t>(x</a:t>
              </a:r>
              <a:r>
                <a:rPr lang="en-US" sz="3600" baseline="-25000">
                  <a:latin typeface="Times New Roman" pitchFamily="18" charset="0"/>
                </a:rPr>
                <a:t>t3 </a:t>
              </a:r>
              <a:r>
                <a:rPr lang="en-US" sz="3600">
                  <a:latin typeface="Symbol" pitchFamily="18" charset="2"/>
                </a:rPr>
                <a:t>-</a:t>
              </a:r>
              <a:r>
                <a:rPr lang="en-US" sz="3600" baseline="-25000">
                  <a:latin typeface="Times New Roman" pitchFamily="18" charset="0"/>
                </a:rPr>
                <a:t> </a:t>
              </a:r>
              <a:r>
                <a:rPr lang="en-US" sz="3600">
                  <a:latin typeface="Times New Roman" pitchFamily="18" charset="0"/>
                </a:rPr>
                <a:t>x</a:t>
              </a:r>
              <a:r>
                <a:rPr lang="en-US" sz="3600" baseline="-25000">
                  <a:latin typeface="Times New Roman" pitchFamily="18" charset="0"/>
                </a:rPr>
                <a:t>3</a:t>
              </a:r>
              <a:r>
                <a:rPr lang="en-US" sz="3600">
                  <a:latin typeface="Times New Roman" pitchFamily="18" charset="0"/>
                </a:rPr>
                <a:t>)</a:t>
              </a:r>
              <a:r>
                <a:rPr lang="en-US" sz="3600" baseline="44000">
                  <a:latin typeface="Times New Roman" pitchFamily="18" charset="0"/>
                </a:rPr>
                <a:t>2</a:t>
              </a:r>
            </a:p>
          </p:txBody>
        </p:sp>
        <p:sp>
          <p:nvSpPr>
            <p:cNvPr id="13325" name="Rectangle 21"/>
            <p:cNvSpPr>
              <a:spLocks noChangeArrowheads="1"/>
            </p:cNvSpPr>
            <p:nvPr/>
          </p:nvSpPr>
          <p:spPr bwMode="auto">
            <a:xfrm>
              <a:off x="100" y="1765"/>
              <a:ext cx="150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600">
                  <a:latin typeface="Times New Roman" pitchFamily="18" charset="0"/>
                </a:rPr>
                <a:t>cov(b</a:t>
              </a:r>
              <a:r>
                <a:rPr lang="en-US" sz="3600" baseline="-25000">
                  <a:latin typeface="Times New Roman" pitchFamily="18" charset="0"/>
                </a:rPr>
                <a:t>2</a:t>
              </a:r>
              <a:r>
                <a:rPr lang="en-US" sz="3600">
                  <a:latin typeface="Times New Roman" pitchFamily="18" charset="0"/>
                </a:rPr>
                <a:t>,b</a:t>
              </a:r>
              <a:r>
                <a:rPr lang="en-US" sz="3600" baseline="-25000">
                  <a:latin typeface="Times New Roman" pitchFamily="18" charset="0"/>
                </a:rPr>
                <a:t>3</a:t>
              </a:r>
              <a:r>
                <a:rPr lang="en-US" sz="3600">
                  <a:latin typeface="Times New Roman" pitchFamily="18" charset="0"/>
                </a:rPr>
                <a:t>) =</a:t>
              </a:r>
            </a:p>
          </p:txBody>
        </p:sp>
        <p:sp>
          <p:nvSpPr>
            <p:cNvPr id="13326" name="Line 22"/>
            <p:cNvSpPr>
              <a:spLocks noChangeShapeType="1"/>
            </p:cNvSpPr>
            <p:nvPr/>
          </p:nvSpPr>
          <p:spPr bwMode="auto">
            <a:xfrm>
              <a:off x="1661" y="1972"/>
              <a:ext cx="384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3327" name="Rectangle 34"/>
            <p:cNvSpPr>
              <a:spLocks noChangeArrowheads="1"/>
            </p:cNvSpPr>
            <p:nvPr/>
          </p:nvSpPr>
          <p:spPr bwMode="auto">
            <a:xfrm>
              <a:off x="2943" y="1472"/>
              <a:ext cx="945"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3600">
                  <a:latin typeface="Symbol" pitchFamily="18" charset="2"/>
                </a:rPr>
                <a:t>-</a:t>
              </a:r>
              <a:r>
                <a:rPr lang="en-US" sz="3600" baseline="-25000">
                  <a:latin typeface="Times New Roman" pitchFamily="18" charset="0"/>
                </a:rPr>
                <a:t> </a:t>
              </a:r>
              <a:r>
                <a:rPr lang="en-US" sz="3600">
                  <a:latin typeface="Times New Roman" pitchFamily="18" charset="0"/>
                </a:rPr>
                <a:t>r</a:t>
              </a:r>
              <a:r>
                <a:rPr lang="en-US" sz="3600" baseline="-25000">
                  <a:latin typeface="Times New Roman" pitchFamily="18" charset="0"/>
                </a:rPr>
                <a:t>23 </a:t>
              </a:r>
              <a:r>
                <a:rPr lang="en-US" sz="4000">
                  <a:latin typeface="Symbol" pitchFamily="18" charset="2"/>
                </a:rPr>
                <a:t>s</a:t>
              </a:r>
              <a:r>
                <a:rPr lang="en-US" sz="3600" baseline="42000">
                  <a:latin typeface="Times New Roman" pitchFamily="18" charset="0"/>
                </a:rPr>
                <a:t>2</a:t>
              </a:r>
            </a:p>
          </p:txBody>
        </p:sp>
      </p:grpSp>
    </p:spTree>
    <p:extLst>
      <p:ext uri="{BB962C8B-B14F-4D97-AF65-F5344CB8AC3E}">
        <p14:creationId xmlns:p14="http://schemas.microsoft.com/office/powerpoint/2010/main" val="2514014742"/>
      </p:ext>
    </p:extLst>
  </p:cSld>
  <p:clrMapOvr>
    <a:masterClrMapping/>
  </p:clrMapOvr>
  <p:transition advTm="1000"/>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type="body" idx="1"/>
          </p:nvPr>
        </p:nvSpPr>
        <p:spPr>
          <a:xfrm>
            <a:off x="838200" y="457200"/>
            <a:ext cx="8007350" cy="6096000"/>
          </a:xfrm>
        </p:spPr>
        <p:txBody>
          <a:bodyPr/>
          <a:lstStyle/>
          <a:p>
            <a:pPr eaLnBrk="1" hangingPunct="1">
              <a:defRPr/>
            </a:pPr>
            <a:r>
              <a:rPr lang="en-US" b="1" dirty="0" err="1" smtClean="0">
                <a:latin typeface="Comic Sans MS" pitchFamily="66" charset="0"/>
              </a:rPr>
              <a:t>Standart</a:t>
            </a:r>
            <a:r>
              <a:rPr lang="en-US" b="1" dirty="0" smtClean="0">
                <a:latin typeface="Comic Sans MS" pitchFamily="66" charset="0"/>
              </a:rPr>
              <a:t> error/ </a:t>
            </a:r>
            <a:r>
              <a:rPr lang="en-US" b="1" dirty="0" err="1" smtClean="0">
                <a:latin typeface="Comic Sans MS" pitchFamily="66" charset="0"/>
              </a:rPr>
              <a:t>kesalahan</a:t>
            </a:r>
            <a:r>
              <a:rPr lang="en-US" b="1" dirty="0" smtClean="0">
                <a:latin typeface="Comic Sans MS" pitchFamily="66" charset="0"/>
              </a:rPr>
              <a:t> </a:t>
            </a:r>
            <a:r>
              <a:rPr lang="en-US" b="1" dirty="0" err="1" smtClean="0">
                <a:latin typeface="Comic Sans MS" pitchFamily="66" charset="0"/>
              </a:rPr>
              <a:t>bakunya</a:t>
            </a:r>
            <a:endParaRPr lang="en-US" b="1" dirty="0" smtClean="0">
              <a:latin typeface="Comic Sans MS" pitchFamily="66" charset="0"/>
            </a:endParaRPr>
          </a:p>
          <a:p>
            <a:pPr eaLnBrk="1" hangingPunct="1">
              <a:buFont typeface="Wingdings" pitchFamily="2" charset="2"/>
              <a:buNone/>
              <a:defRPr/>
            </a:pPr>
            <a:endParaRPr lang="en-US" b="1" dirty="0" smtClean="0">
              <a:latin typeface="Comic Sans MS" pitchFamily="66" charset="0"/>
            </a:endParaRPr>
          </a:p>
          <a:p>
            <a:pPr eaLnBrk="1" hangingPunct="1">
              <a:buFont typeface="Wingdings" pitchFamily="2" charset="2"/>
              <a:buNone/>
              <a:defRPr/>
            </a:pPr>
            <a:endParaRPr lang="en-US" b="1" dirty="0" smtClean="0">
              <a:latin typeface="Comic Sans MS" pitchFamily="66" charset="0"/>
            </a:endParaRPr>
          </a:p>
          <a:p>
            <a:pPr eaLnBrk="1" hangingPunct="1">
              <a:defRPr/>
            </a:pPr>
            <a:r>
              <a:rPr lang="en-US" b="1" dirty="0" err="1" smtClean="0">
                <a:latin typeface="Comic Sans MS" pitchFamily="66" charset="0"/>
              </a:rPr>
              <a:t>Utk</a:t>
            </a:r>
            <a:r>
              <a:rPr lang="en-US" b="1" dirty="0" smtClean="0">
                <a:latin typeface="Comic Sans MS" pitchFamily="66" charset="0"/>
              </a:rPr>
              <a:t> </a:t>
            </a:r>
            <a:r>
              <a:rPr lang="en-US" b="1" dirty="0" err="1" smtClean="0">
                <a:latin typeface="Comic Sans MS" pitchFamily="66" charset="0"/>
              </a:rPr>
              <a:t>koefisien</a:t>
            </a:r>
            <a:r>
              <a:rPr lang="en-US" b="1" dirty="0" smtClean="0">
                <a:latin typeface="Comic Sans MS" pitchFamily="66" charset="0"/>
              </a:rPr>
              <a:t> </a:t>
            </a:r>
            <a:r>
              <a:rPr lang="en-US" b="1" dirty="0" err="1" smtClean="0">
                <a:latin typeface="Comic Sans MS" pitchFamily="66" charset="0"/>
              </a:rPr>
              <a:t>regresi</a:t>
            </a:r>
            <a:r>
              <a:rPr lang="en-US" b="1" dirty="0" smtClean="0">
                <a:latin typeface="Comic Sans MS" pitchFamily="66" charset="0"/>
              </a:rPr>
              <a:t> a, </a:t>
            </a:r>
            <a:r>
              <a:rPr lang="en-US" b="1" dirty="0" err="1" smtClean="0">
                <a:latin typeface="Comic Sans MS" pitchFamily="66" charset="0"/>
              </a:rPr>
              <a:t>kesalahan</a:t>
            </a:r>
            <a:r>
              <a:rPr lang="en-US" b="1" dirty="0" smtClean="0">
                <a:latin typeface="Comic Sans MS" pitchFamily="66" charset="0"/>
              </a:rPr>
              <a:t> </a:t>
            </a:r>
            <a:r>
              <a:rPr lang="en-US" b="1" dirty="0" err="1" smtClean="0">
                <a:latin typeface="Comic Sans MS" pitchFamily="66" charset="0"/>
              </a:rPr>
              <a:t>bakunya</a:t>
            </a:r>
            <a:endParaRPr lang="en-US" b="1" dirty="0" smtClean="0">
              <a:latin typeface="Comic Sans MS" pitchFamily="66" charset="0"/>
            </a:endParaRPr>
          </a:p>
          <a:p>
            <a:pPr eaLnBrk="1" hangingPunct="1">
              <a:buFont typeface="Wingdings" pitchFamily="2" charset="2"/>
              <a:buNone/>
              <a:defRPr/>
            </a:pPr>
            <a:endParaRPr lang="en-US" b="1" dirty="0" smtClean="0">
              <a:latin typeface="Comic Sans MS" pitchFamily="66" charset="0"/>
            </a:endParaRPr>
          </a:p>
          <a:p>
            <a:pPr eaLnBrk="1" hangingPunct="1">
              <a:defRPr/>
            </a:pPr>
            <a:endParaRPr lang="en-US" b="1" dirty="0" smtClean="0">
              <a:latin typeface="Comic Sans MS" pitchFamily="66" charset="0"/>
            </a:endParaRPr>
          </a:p>
          <a:p>
            <a:pPr eaLnBrk="1" hangingPunct="1">
              <a:defRPr/>
            </a:pPr>
            <a:r>
              <a:rPr lang="en-US" b="1" dirty="0" err="1" smtClean="0">
                <a:latin typeface="Comic Sans MS" pitchFamily="66" charset="0"/>
              </a:rPr>
              <a:t>Utk</a:t>
            </a:r>
            <a:r>
              <a:rPr lang="en-US" b="1" dirty="0" smtClean="0">
                <a:latin typeface="Comic Sans MS" pitchFamily="66" charset="0"/>
              </a:rPr>
              <a:t> </a:t>
            </a:r>
            <a:r>
              <a:rPr lang="en-US" b="1" dirty="0" err="1" smtClean="0">
                <a:latin typeface="Comic Sans MS" pitchFamily="66" charset="0"/>
              </a:rPr>
              <a:t>koefisien</a:t>
            </a:r>
            <a:r>
              <a:rPr lang="en-US" b="1" dirty="0" smtClean="0">
                <a:latin typeface="Comic Sans MS" pitchFamily="66" charset="0"/>
              </a:rPr>
              <a:t> </a:t>
            </a:r>
            <a:r>
              <a:rPr lang="en-US" b="1" dirty="0" err="1" smtClean="0">
                <a:latin typeface="Comic Sans MS" pitchFamily="66" charset="0"/>
              </a:rPr>
              <a:t>regresi</a:t>
            </a:r>
            <a:r>
              <a:rPr lang="en-US" b="1" dirty="0" smtClean="0">
                <a:latin typeface="Comic Sans MS" pitchFamily="66" charset="0"/>
              </a:rPr>
              <a:t> b, </a:t>
            </a:r>
            <a:r>
              <a:rPr lang="en-US" b="1" dirty="0" err="1" smtClean="0">
                <a:latin typeface="Comic Sans MS" pitchFamily="66" charset="0"/>
              </a:rPr>
              <a:t>kesalahan</a:t>
            </a:r>
            <a:r>
              <a:rPr lang="en-US" b="1" dirty="0" smtClean="0">
                <a:latin typeface="Comic Sans MS" pitchFamily="66" charset="0"/>
              </a:rPr>
              <a:t> </a:t>
            </a:r>
            <a:r>
              <a:rPr lang="en-US" b="1" dirty="0" err="1" smtClean="0">
                <a:latin typeface="Comic Sans MS" pitchFamily="66" charset="0"/>
              </a:rPr>
              <a:t>bakunya</a:t>
            </a:r>
            <a:endParaRPr lang="en-US" b="1" dirty="0" smtClean="0">
              <a:latin typeface="Comic Sans MS" pitchFamily="66" charset="0"/>
            </a:endParaRPr>
          </a:p>
        </p:txBody>
      </p:sp>
      <p:sp>
        <p:nvSpPr>
          <p:cNvPr id="921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graphicFrame>
        <p:nvGraphicFramePr>
          <p:cNvPr id="9220" name="Object 4"/>
          <p:cNvGraphicFramePr>
            <a:graphicFrameLocks noChangeAspect="1"/>
          </p:cNvGraphicFramePr>
          <p:nvPr/>
        </p:nvGraphicFramePr>
        <p:xfrm>
          <a:off x="1295400" y="1066800"/>
          <a:ext cx="4038600" cy="1042988"/>
        </p:xfrm>
        <a:graphic>
          <a:graphicData uri="http://schemas.openxmlformats.org/presentationml/2006/ole">
            <mc:AlternateContent xmlns:mc="http://schemas.openxmlformats.org/markup-compatibility/2006">
              <mc:Choice xmlns:v="urn:schemas-microsoft-com:vml" Requires="v">
                <p:oleObj spid="_x0000_s38001" name="Equation" r:id="rId4" imgW="2032000" imgH="520700" progId="Equation.3">
                  <p:embed/>
                </p:oleObj>
              </mc:Choice>
              <mc:Fallback>
                <p:oleObj name="Equation" r:id="rId4" imgW="2032000" imgH="520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066800"/>
                        <a:ext cx="4038600" cy="1042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graphicFrame>
        <p:nvGraphicFramePr>
          <p:cNvPr id="9222" name="Object 6"/>
          <p:cNvGraphicFramePr>
            <a:graphicFrameLocks noChangeAspect="1"/>
          </p:cNvGraphicFramePr>
          <p:nvPr/>
        </p:nvGraphicFramePr>
        <p:xfrm>
          <a:off x="1295400" y="3276600"/>
          <a:ext cx="3276600" cy="1066800"/>
        </p:xfrm>
        <a:graphic>
          <a:graphicData uri="http://schemas.openxmlformats.org/presentationml/2006/ole">
            <mc:AlternateContent xmlns:mc="http://schemas.openxmlformats.org/markup-compatibility/2006">
              <mc:Choice xmlns:v="urn:schemas-microsoft-com:vml" Requires="v">
                <p:oleObj spid="_x0000_s38002" name="Equation" r:id="rId6" imgW="1662978" imgH="545863" progId="Equation.3">
                  <p:embed/>
                </p:oleObj>
              </mc:Choice>
              <mc:Fallback>
                <p:oleObj name="Equation" r:id="rId6" imgW="1662978" imgH="54586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276600"/>
                        <a:ext cx="3276600" cy="1066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3" name="Rectangle 9"/>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graphicFrame>
        <p:nvGraphicFramePr>
          <p:cNvPr id="9224" name="Object 8"/>
          <p:cNvGraphicFramePr>
            <a:graphicFrameLocks noChangeAspect="1"/>
          </p:cNvGraphicFramePr>
          <p:nvPr/>
        </p:nvGraphicFramePr>
        <p:xfrm>
          <a:off x="1295400" y="5562600"/>
          <a:ext cx="2819400" cy="996950"/>
        </p:xfrm>
        <a:graphic>
          <a:graphicData uri="http://schemas.openxmlformats.org/presentationml/2006/ole">
            <mc:AlternateContent xmlns:mc="http://schemas.openxmlformats.org/markup-compatibility/2006">
              <mc:Choice xmlns:v="urn:schemas-microsoft-com:vml" Requires="v">
                <p:oleObj spid="_x0000_s38003" name="Equation" r:id="rId8" imgW="1574800" imgH="685800" progId="Equation.3">
                  <p:embed/>
                </p:oleObj>
              </mc:Choice>
              <mc:Fallback>
                <p:oleObj name="Equation" r:id="rId8" imgW="1574800" imgH="685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5562600"/>
                        <a:ext cx="2819400" cy="996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232448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Kesalahan Baku Estimasi</a:t>
            </a:r>
          </a:p>
        </p:txBody>
      </p:sp>
      <p:sp>
        <p:nvSpPr>
          <p:cNvPr id="36867" name="Rectangle 3"/>
          <p:cNvSpPr>
            <a:spLocks noGrp="1" noChangeArrowheads="1"/>
          </p:cNvSpPr>
          <p:nvPr>
            <p:ph idx="1"/>
          </p:nvPr>
        </p:nvSpPr>
        <p:spPr/>
        <p:txBody>
          <a:bodyPr/>
          <a:lstStyle/>
          <a:p>
            <a:pPr algn="just" eaLnBrk="1" hangingPunct="1">
              <a:buFont typeface="Wingdings" pitchFamily="2" charset="2"/>
              <a:buNone/>
            </a:pPr>
            <a:r>
              <a:rPr lang="en-US" smtClean="0"/>
              <a:t>	</a:t>
            </a:r>
            <a:r>
              <a:rPr lang="en-US" sz="2800" smtClean="0"/>
              <a:t>Digunakan untuk mengukur tingkat kesalahan dari model regresi yang dibentuk.</a:t>
            </a:r>
          </a:p>
          <a:p>
            <a:pPr eaLnBrk="1" hangingPunct="1">
              <a:buFont typeface="Wingdings" pitchFamily="2" charset="2"/>
              <a:buNone/>
            </a:pPr>
            <a:endParaRPr lang="en-US" sz="2800" smtClean="0"/>
          </a:p>
          <a:p>
            <a:pPr eaLnBrk="1" hangingPunct="1">
              <a:buFont typeface="Wingdings" pitchFamily="2" charset="2"/>
              <a:buNone/>
            </a:pPr>
            <a:endParaRPr lang="en-US" sz="2800" smtClean="0"/>
          </a:p>
        </p:txBody>
      </p:sp>
      <p:sp>
        <p:nvSpPr>
          <p:cNvPr id="3686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p>
        </p:txBody>
      </p:sp>
      <p:graphicFrame>
        <p:nvGraphicFramePr>
          <p:cNvPr id="36868" name="Object 4"/>
          <p:cNvGraphicFramePr>
            <a:graphicFrameLocks noChangeAspect="1"/>
          </p:cNvGraphicFramePr>
          <p:nvPr/>
        </p:nvGraphicFramePr>
        <p:xfrm>
          <a:off x="936625" y="3048000"/>
          <a:ext cx="2087563" cy="887413"/>
        </p:xfrm>
        <a:graphic>
          <a:graphicData uri="http://schemas.openxmlformats.org/presentationml/2006/ole">
            <mc:AlternateContent xmlns:mc="http://schemas.openxmlformats.org/markup-compatibility/2006">
              <mc:Choice xmlns:v="urn:schemas-microsoft-com:vml" Requires="v">
                <p:oleObj spid="_x0000_s41030" name="Equation" r:id="rId4" imgW="1168200" imgH="495000" progId="Equation.3">
                  <p:embed/>
                </p:oleObj>
              </mc:Choice>
              <mc:Fallback>
                <p:oleObj name="Equation" r:id="rId4" imgW="1168200" imgH="495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5" y="3048000"/>
                        <a:ext cx="2087563" cy="88741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1" name="Rectangle 7"/>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d-ID"/>
          </a:p>
        </p:txBody>
      </p:sp>
      <p:graphicFrame>
        <p:nvGraphicFramePr>
          <p:cNvPr id="36870" name="Object 6"/>
          <p:cNvGraphicFramePr>
            <a:graphicFrameLocks noChangeAspect="1"/>
          </p:cNvGraphicFramePr>
          <p:nvPr/>
        </p:nvGraphicFramePr>
        <p:xfrm>
          <a:off x="3930650" y="3124200"/>
          <a:ext cx="2652713" cy="819150"/>
        </p:xfrm>
        <a:graphic>
          <a:graphicData uri="http://schemas.openxmlformats.org/presentationml/2006/ole">
            <mc:AlternateContent xmlns:mc="http://schemas.openxmlformats.org/markup-compatibility/2006">
              <mc:Choice xmlns:v="urn:schemas-microsoft-com:vml" Requires="v">
                <p:oleObj spid="_x0000_s41031" name="Equation" r:id="rId6" imgW="1447560" imgH="444240" progId="Equation.3">
                  <p:embed/>
                </p:oleObj>
              </mc:Choice>
              <mc:Fallback>
                <p:oleObj name="Equation" r:id="rId6" imgW="144756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0650" y="3124200"/>
                        <a:ext cx="2652713"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0371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36869"/>
                                        </p:tgtEl>
                                        <p:attrNameLst>
                                          <p:attrName>style.visibility</p:attrName>
                                        </p:attrNameLst>
                                      </p:cBhvr>
                                      <p:to>
                                        <p:strVal val="visible"/>
                                      </p:to>
                                    </p:set>
                                    <p:anim calcmode="lin" valueType="num">
                                      <p:cBhvr additive="base">
                                        <p:cTn id="19" dur="500" fill="hold"/>
                                        <p:tgtEl>
                                          <p:spTgt spid="36869"/>
                                        </p:tgtEl>
                                        <p:attrNameLst>
                                          <p:attrName>ppt_x</p:attrName>
                                        </p:attrNameLst>
                                      </p:cBhvr>
                                      <p:tavLst>
                                        <p:tav tm="0">
                                          <p:val>
                                            <p:strVal val="0-#ppt_w/2"/>
                                          </p:val>
                                        </p:tav>
                                        <p:tav tm="100000">
                                          <p:val>
                                            <p:strVal val="#ppt_x"/>
                                          </p:val>
                                        </p:tav>
                                      </p:tavLst>
                                    </p:anim>
                                    <p:anim calcmode="lin" valueType="num">
                                      <p:cBhvr additive="base">
                                        <p:cTn id="20"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6868"/>
                                        </p:tgtEl>
                                        <p:attrNameLst>
                                          <p:attrName>style.visibility</p:attrName>
                                        </p:attrNameLst>
                                      </p:cBhvr>
                                      <p:to>
                                        <p:strVal val="visible"/>
                                      </p:to>
                                    </p:set>
                                    <p:anim calcmode="lin" valueType="num">
                                      <p:cBhvr additive="base">
                                        <p:cTn id="25" dur="500" fill="hold"/>
                                        <p:tgtEl>
                                          <p:spTgt spid="36868"/>
                                        </p:tgtEl>
                                        <p:attrNameLst>
                                          <p:attrName>ppt_x</p:attrName>
                                        </p:attrNameLst>
                                      </p:cBhvr>
                                      <p:tavLst>
                                        <p:tav tm="0">
                                          <p:val>
                                            <p:strVal val="0-#ppt_w/2"/>
                                          </p:val>
                                        </p:tav>
                                        <p:tav tm="100000">
                                          <p:val>
                                            <p:strVal val="#ppt_x"/>
                                          </p:val>
                                        </p:tav>
                                      </p:tavLst>
                                    </p:anim>
                                    <p:anim calcmode="lin" valueType="num">
                                      <p:cBhvr additive="base">
                                        <p:cTn id="26"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36871"/>
                                        </p:tgtEl>
                                        <p:attrNameLst>
                                          <p:attrName>style.visibility</p:attrName>
                                        </p:attrNameLst>
                                      </p:cBhvr>
                                      <p:to>
                                        <p:strVal val="visible"/>
                                      </p:to>
                                    </p:set>
                                    <p:anim calcmode="lin" valueType="num">
                                      <p:cBhvr additive="base">
                                        <p:cTn id="31" dur="500" fill="hold"/>
                                        <p:tgtEl>
                                          <p:spTgt spid="36871"/>
                                        </p:tgtEl>
                                        <p:attrNameLst>
                                          <p:attrName>ppt_x</p:attrName>
                                        </p:attrNameLst>
                                      </p:cBhvr>
                                      <p:tavLst>
                                        <p:tav tm="0">
                                          <p:val>
                                            <p:strVal val="0-#ppt_w/2"/>
                                          </p:val>
                                        </p:tav>
                                        <p:tav tm="100000">
                                          <p:val>
                                            <p:strVal val="#ppt_x"/>
                                          </p:val>
                                        </p:tav>
                                      </p:tavLst>
                                    </p:anim>
                                    <p:anim calcmode="lin" valueType="num">
                                      <p:cBhvr additive="base">
                                        <p:cTn id="32"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6870"/>
                                        </p:tgtEl>
                                        <p:attrNameLst>
                                          <p:attrName>style.visibility</p:attrName>
                                        </p:attrNameLst>
                                      </p:cBhvr>
                                      <p:to>
                                        <p:strVal val="visible"/>
                                      </p:to>
                                    </p:set>
                                    <p:anim calcmode="lin" valueType="num">
                                      <p:cBhvr additive="base">
                                        <p:cTn id="37" dur="500" fill="hold"/>
                                        <p:tgtEl>
                                          <p:spTgt spid="36870"/>
                                        </p:tgtEl>
                                        <p:attrNameLst>
                                          <p:attrName>ppt_x</p:attrName>
                                        </p:attrNameLst>
                                      </p:cBhvr>
                                      <p:tavLst>
                                        <p:tav tm="0">
                                          <p:val>
                                            <p:strVal val="0-#ppt_w/2"/>
                                          </p:val>
                                        </p:tav>
                                        <p:tav tm="100000">
                                          <p:val>
                                            <p:strVal val="#ppt_x"/>
                                          </p:val>
                                        </p:tav>
                                      </p:tavLst>
                                    </p:anim>
                                    <p:anim calcmode="lin" valueType="num">
                                      <p:cBhvr additive="base">
                                        <p:cTn id="38"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P spid="36869" grpId="0" animBg="1"/>
      <p:bldP spid="36871"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441325"/>
            <a:ext cx="7467600" cy="1311275"/>
          </a:xfrm>
        </p:spPr>
        <p:txBody>
          <a:bodyPr/>
          <a:lstStyle/>
          <a:p>
            <a:pPr eaLnBrk="1" hangingPunct="1"/>
            <a:r>
              <a:rPr lang="en-US" sz="4000" smtClean="0"/>
              <a:t>Standar Error Koefesien Regresi</a:t>
            </a:r>
          </a:p>
        </p:txBody>
      </p:sp>
      <p:sp>
        <p:nvSpPr>
          <p:cNvPr id="37891" name="Rectangle 3"/>
          <p:cNvSpPr>
            <a:spLocks noGrp="1" noChangeArrowheads="1"/>
          </p:cNvSpPr>
          <p:nvPr>
            <p:ph idx="1"/>
          </p:nvPr>
        </p:nvSpPr>
        <p:spPr/>
        <p:txBody>
          <a:bodyPr/>
          <a:lstStyle/>
          <a:p>
            <a:pPr algn="just" eaLnBrk="1" hangingPunct="1">
              <a:buFont typeface="Wingdings" pitchFamily="2" charset="2"/>
              <a:buNone/>
            </a:pPr>
            <a:r>
              <a:rPr lang="en-US" sz="2400" smtClean="0"/>
              <a:t>	Digunakan untuk mengukur besarnya tingkat kesalahan dari koefesien regresi:</a:t>
            </a:r>
          </a:p>
          <a:p>
            <a:pPr eaLnBrk="1" hangingPunct="1">
              <a:buFont typeface="Wingdings" pitchFamily="2" charset="2"/>
              <a:buNone/>
            </a:pPr>
            <a:endParaRPr lang="en-US" sz="2400" smtClean="0"/>
          </a:p>
        </p:txBody>
      </p:sp>
      <p:sp>
        <p:nvSpPr>
          <p:cNvPr id="5128" name="Rectangle 8"/>
          <p:cNvSpPr>
            <a:spLocks noChangeArrowheads="1"/>
          </p:cNvSpPr>
          <p:nvPr/>
        </p:nvSpPr>
        <p:spPr bwMode="auto">
          <a:xfrm>
            <a:off x="394335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id-ID"/>
          </a:p>
        </p:txBody>
      </p:sp>
      <p:graphicFrame>
        <p:nvGraphicFramePr>
          <p:cNvPr id="5122" name="Object 7"/>
          <p:cNvGraphicFramePr>
            <a:graphicFrameLocks noChangeAspect="1"/>
          </p:cNvGraphicFramePr>
          <p:nvPr/>
        </p:nvGraphicFramePr>
        <p:xfrm>
          <a:off x="762000" y="3429000"/>
          <a:ext cx="2362200" cy="990600"/>
        </p:xfrm>
        <a:graphic>
          <a:graphicData uri="http://schemas.openxmlformats.org/presentationml/2006/ole">
            <mc:AlternateContent xmlns:mc="http://schemas.openxmlformats.org/markup-compatibility/2006">
              <mc:Choice xmlns:v="urn:schemas-microsoft-com:vml" Requires="v">
                <p:oleObj spid="_x0000_s42122" r:id="rId4" imgW="1256755" imgH="482391" progId="Equation.3">
                  <p:embed/>
                </p:oleObj>
              </mc:Choice>
              <mc:Fallback>
                <p:oleObj r:id="rId4" imgW="1256755" imgH="4823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429000"/>
                        <a:ext cx="2362200" cy="9906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9"/>
          <p:cNvGraphicFramePr>
            <a:graphicFrameLocks noChangeAspect="1"/>
          </p:cNvGraphicFramePr>
          <p:nvPr/>
        </p:nvGraphicFramePr>
        <p:xfrm>
          <a:off x="3559175" y="2992438"/>
          <a:ext cx="3627438" cy="795337"/>
        </p:xfrm>
        <a:graphic>
          <a:graphicData uri="http://schemas.openxmlformats.org/presentationml/2006/ole">
            <mc:AlternateContent xmlns:mc="http://schemas.openxmlformats.org/markup-compatibility/2006">
              <mc:Choice xmlns:v="urn:schemas-microsoft-com:vml" Requires="v">
                <p:oleObj spid="_x0000_s42123" name="Equation" r:id="rId6" imgW="1930320" imgH="457200" progId="Equation.3">
                  <p:embed/>
                </p:oleObj>
              </mc:Choice>
              <mc:Fallback>
                <p:oleObj name="Equation" r:id="rId6" imgW="193032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9175" y="2992438"/>
                        <a:ext cx="36274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5124" name="Object 11"/>
          <p:cNvGraphicFramePr>
            <a:graphicFrameLocks noChangeAspect="1"/>
          </p:cNvGraphicFramePr>
          <p:nvPr/>
        </p:nvGraphicFramePr>
        <p:xfrm>
          <a:off x="3481388" y="5181600"/>
          <a:ext cx="3675062" cy="795338"/>
        </p:xfrm>
        <a:graphic>
          <a:graphicData uri="http://schemas.openxmlformats.org/presentationml/2006/ole">
            <mc:AlternateContent xmlns:mc="http://schemas.openxmlformats.org/markup-compatibility/2006">
              <mc:Choice xmlns:v="urn:schemas-microsoft-com:vml" Requires="v">
                <p:oleObj spid="_x0000_s42124" name="Equation" r:id="rId8" imgW="1955520" imgH="457200" progId="Equation.3">
                  <p:embed/>
                </p:oleObj>
              </mc:Choice>
              <mc:Fallback>
                <p:oleObj name="Equation" r:id="rId8" imgW="195552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1388" y="5181600"/>
                        <a:ext cx="3675062"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graphicFrame>
        <p:nvGraphicFramePr>
          <p:cNvPr id="5125" name="Object 12"/>
          <p:cNvGraphicFramePr>
            <a:graphicFrameLocks noChangeAspect="1"/>
          </p:cNvGraphicFramePr>
          <p:nvPr/>
        </p:nvGraphicFramePr>
        <p:xfrm>
          <a:off x="3540125" y="4114800"/>
          <a:ext cx="3556000" cy="795338"/>
        </p:xfrm>
        <a:graphic>
          <a:graphicData uri="http://schemas.openxmlformats.org/presentationml/2006/ole">
            <mc:AlternateContent xmlns:mc="http://schemas.openxmlformats.org/markup-compatibility/2006">
              <mc:Choice xmlns:v="urn:schemas-microsoft-com:vml" Requires="v">
                <p:oleObj spid="_x0000_s42125" name="Equation" r:id="rId10" imgW="1892160" imgH="457200" progId="Equation.3">
                  <p:embed/>
                </p:oleObj>
              </mc:Choice>
              <mc:Fallback>
                <p:oleObj name="Equation" r:id="rId10" imgW="189216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0125" y="4114800"/>
                        <a:ext cx="35560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5167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CI20080123_000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575"/>
            <a:ext cx="4978400"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304800" y="1809750"/>
            <a:ext cx="2982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TW" sz="3200">
                <a:latin typeface="Times New Roman" pitchFamily="18" charset="0"/>
                <a:ea typeface="PMingLiU" pitchFamily="18" charset="-120"/>
              </a:rPr>
              <a:t>F</a:t>
            </a:r>
            <a:r>
              <a:rPr kumimoji="1" lang="en-US" altLang="zh-TW" sz="3200" baseline="30000">
                <a:latin typeface="Times New Roman" pitchFamily="18" charset="0"/>
                <a:ea typeface="PMingLiU" pitchFamily="18" charset="-120"/>
              </a:rPr>
              <a:t>c</a:t>
            </a:r>
            <a:r>
              <a:rPr kumimoji="1" lang="en-US" altLang="zh-TW" sz="3200" baseline="-25000">
                <a:latin typeface="Times New Roman" pitchFamily="18" charset="0"/>
                <a:ea typeface="PMingLiU" pitchFamily="18" charset="-120"/>
              </a:rPr>
              <a:t>(</a:t>
            </a:r>
            <a:r>
              <a:rPr kumimoji="1" lang="en-US" altLang="zh-TW" sz="3200" baseline="-25000">
                <a:solidFill>
                  <a:srgbClr val="FF0066"/>
                </a:solidFill>
                <a:latin typeface="Times New Roman" pitchFamily="18" charset="0"/>
                <a:ea typeface="PMingLiU" pitchFamily="18" charset="-120"/>
              </a:rPr>
              <a:t>0.01</a:t>
            </a:r>
            <a:r>
              <a:rPr kumimoji="1" lang="en-US" altLang="zh-TW" sz="3200" baseline="-25000">
                <a:latin typeface="Times New Roman" pitchFamily="18" charset="0"/>
                <a:ea typeface="PMingLiU" pitchFamily="18" charset="-120"/>
              </a:rPr>
              <a:t>, </a:t>
            </a:r>
            <a:r>
              <a:rPr kumimoji="1" lang="en-US" altLang="zh-TW" sz="3200" baseline="-25000">
                <a:solidFill>
                  <a:srgbClr val="3333FF"/>
                </a:solidFill>
                <a:latin typeface="Times New Roman" pitchFamily="18" charset="0"/>
                <a:ea typeface="PMingLiU" pitchFamily="18" charset="-120"/>
              </a:rPr>
              <a:t>2</a:t>
            </a:r>
            <a:r>
              <a:rPr kumimoji="1" lang="en-US" altLang="zh-TW" sz="3200" baseline="-25000">
                <a:latin typeface="Times New Roman" pitchFamily="18" charset="0"/>
                <a:ea typeface="PMingLiU" pitchFamily="18" charset="-120"/>
              </a:rPr>
              <a:t>, </a:t>
            </a:r>
            <a:r>
              <a:rPr kumimoji="1" lang="en-US" altLang="zh-TW" sz="3200" baseline="-25000">
                <a:solidFill>
                  <a:srgbClr val="008000"/>
                </a:solidFill>
                <a:latin typeface="Times New Roman" pitchFamily="18" charset="0"/>
                <a:ea typeface="PMingLiU" pitchFamily="18" charset="-120"/>
              </a:rPr>
              <a:t>30</a:t>
            </a:r>
            <a:r>
              <a:rPr kumimoji="1" lang="en-US" altLang="zh-TW" sz="3200" baseline="-25000">
                <a:latin typeface="Times New Roman" pitchFamily="18" charset="0"/>
                <a:ea typeface="PMingLiU" pitchFamily="18" charset="-120"/>
              </a:rPr>
              <a:t>)</a:t>
            </a:r>
            <a:r>
              <a:rPr kumimoji="1" lang="en-US" altLang="zh-TW" sz="3200">
                <a:latin typeface="Times New Roman" pitchFamily="18" charset="0"/>
                <a:ea typeface="PMingLiU" pitchFamily="18" charset="-120"/>
              </a:rPr>
              <a:t> = 5,39</a:t>
            </a:r>
          </a:p>
        </p:txBody>
      </p:sp>
      <p:sp>
        <p:nvSpPr>
          <p:cNvPr id="26629" name="Oval 5"/>
          <p:cNvSpPr>
            <a:spLocks noChangeArrowheads="1"/>
          </p:cNvSpPr>
          <p:nvPr/>
        </p:nvSpPr>
        <p:spPr bwMode="auto">
          <a:xfrm>
            <a:off x="6611938" y="512763"/>
            <a:ext cx="1944687" cy="4318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0" name="Oval 6"/>
          <p:cNvSpPr>
            <a:spLocks noChangeArrowheads="1"/>
          </p:cNvSpPr>
          <p:nvPr/>
        </p:nvSpPr>
        <p:spPr bwMode="auto">
          <a:xfrm>
            <a:off x="5067300" y="1119188"/>
            <a:ext cx="287338" cy="288925"/>
          </a:xfrm>
          <a:prstGeom prst="ellipse">
            <a:avLst/>
          </a:prstGeom>
          <a:noFill/>
          <a:ln w="158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1" name="Oval 7"/>
          <p:cNvSpPr>
            <a:spLocks noChangeArrowheads="1"/>
          </p:cNvSpPr>
          <p:nvPr/>
        </p:nvSpPr>
        <p:spPr bwMode="auto">
          <a:xfrm>
            <a:off x="4329113" y="5295900"/>
            <a:ext cx="381000" cy="228600"/>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2" name="Rectangle 8"/>
          <p:cNvSpPr>
            <a:spLocks noChangeArrowheads="1"/>
          </p:cNvSpPr>
          <p:nvPr/>
        </p:nvSpPr>
        <p:spPr bwMode="auto">
          <a:xfrm>
            <a:off x="5075238" y="5302250"/>
            <a:ext cx="315912" cy="228600"/>
          </a:xfrm>
          <a:prstGeom prst="rect">
            <a:avLst/>
          </a:prstGeom>
          <a:noFill/>
          <a:ln w="57150" cap="rnd">
            <a:solidFill>
              <a:srgbClr val="FF006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3" name="Freeform 9"/>
          <p:cNvSpPr>
            <a:spLocks/>
          </p:cNvSpPr>
          <p:nvPr/>
        </p:nvSpPr>
        <p:spPr bwMode="auto">
          <a:xfrm>
            <a:off x="990600" y="457200"/>
            <a:ext cx="5715000" cy="1609725"/>
          </a:xfrm>
          <a:custGeom>
            <a:avLst/>
            <a:gdLst>
              <a:gd name="T0" fmla="*/ 0 w 3600"/>
              <a:gd name="T1" fmla="*/ 2147483647 h 1014"/>
              <a:gd name="T2" fmla="*/ 2147483647 w 3600"/>
              <a:gd name="T3" fmla="*/ 0 h 1014"/>
              <a:gd name="T4" fmla="*/ 2147483647 w 3600"/>
              <a:gd name="T5" fmla="*/ 2147483647 h 1014"/>
              <a:gd name="T6" fmla="*/ 0 60000 65536"/>
              <a:gd name="T7" fmla="*/ 0 60000 65536"/>
              <a:gd name="T8" fmla="*/ 0 60000 65536"/>
              <a:gd name="T9" fmla="*/ 0 w 3600"/>
              <a:gd name="T10" fmla="*/ 0 h 1014"/>
              <a:gd name="T11" fmla="*/ 3600 w 3600"/>
              <a:gd name="T12" fmla="*/ 1014 h 1014"/>
            </a:gdLst>
            <a:ahLst/>
            <a:cxnLst>
              <a:cxn ang="T6">
                <a:pos x="T0" y="T1"/>
              </a:cxn>
              <a:cxn ang="T7">
                <a:pos x="T2" y="T3"/>
              </a:cxn>
              <a:cxn ang="T8">
                <a:pos x="T4" y="T5"/>
              </a:cxn>
            </a:cxnLst>
            <a:rect l="T9" t="T10" r="T11" b="T12"/>
            <a:pathLst>
              <a:path w="3600" h="1014">
                <a:moveTo>
                  <a:pt x="0" y="1014"/>
                </a:moveTo>
                <a:lnTo>
                  <a:pt x="1788" y="0"/>
                </a:lnTo>
                <a:lnTo>
                  <a:pt x="3600" y="108"/>
                </a:lnTo>
              </a:path>
            </a:pathLst>
          </a:custGeom>
          <a:noFill/>
          <a:ln w="9525">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6634" name="Freeform 10"/>
          <p:cNvSpPr>
            <a:spLocks/>
          </p:cNvSpPr>
          <p:nvPr/>
        </p:nvSpPr>
        <p:spPr bwMode="auto">
          <a:xfrm>
            <a:off x="1481138" y="1041400"/>
            <a:ext cx="3595687" cy="1057275"/>
          </a:xfrm>
          <a:custGeom>
            <a:avLst/>
            <a:gdLst>
              <a:gd name="T0" fmla="*/ 0 w 2265"/>
              <a:gd name="T1" fmla="*/ 2147483647 h 666"/>
              <a:gd name="T2" fmla="*/ 2147483647 w 2265"/>
              <a:gd name="T3" fmla="*/ 2147483647 h 666"/>
              <a:gd name="T4" fmla="*/ 2147483647 w 2265"/>
              <a:gd name="T5" fmla="*/ 0 h 666"/>
              <a:gd name="T6" fmla="*/ 2147483647 w 2265"/>
              <a:gd name="T7" fmla="*/ 2147483647 h 666"/>
              <a:gd name="T8" fmla="*/ 0 60000 65536"/>
              <a:gd name="T9" fmla="*/ 0 60000 65536"/>
              <a:gd name="T10" fmla="*/ 0 60000 65536"/>
              <a:gd name="T11" fmla="*/ 0 60000 65536"/>
              <a:gd name="T12" fmla="*/ 0 w 2265"/>
              <a:gd name="T13" fmla="*/ 0 h 666"/>
              <a:gd name="T14" fmla="*/ 2265 w 2265"/>
              <a:gd name="T15" fmla="*/ 666 h 666"/>
            </a:gdLst>
            <a:ahLst/>
            <a:cxnLst>
              <a:cxn ang="T8">
                <a:pos x="T0" y="T1"/>
              </a:cxn>
              <a:cxn ang="T9">
                <a:pos x="T2" y="T3"/>
              </a:cxn>
              <a:cxn ang="T10">
                <a:pos x="T4" y="T5"/>
              </a:cxn>
              <a:cxn ang="T11">
                <a:pos x="T6" y="T7"/>
              </a:cxn>
            </a:cxnLst>
            <a:rect l="T12" t="T13" r="T14" b="T15"/>
            <a:pathLst>
              <a:path w="2265" h="666">
                <a:moveTo>
                  <a:pt x="0" y="666"/>
                </a:moveTo>
                <a:lnTo>
                  <a:pt x="732" y="294"/>
                </a:lnTo>
                <a:lnTo>
                  <a:pt x="1398" y="0"/>
                </a:lnTo>
                <a:lnTo>
                  <a:pt x="2265" y="112"/>
                </a:lnTo>
              </a:path>
            </a:pathLst>
          </a:custGeom>
          <a:noFill/>
          <a:ln w="9525">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6635" name="Line 11"/>
          <p:cNvSpPr>
            <a:spLocks noChangeShapeType="1"/>
          </p:cNvSpPr>
          <p:nvPr/>
        </p:nvSpPr>
        <p:spPr bwMode="auto">
          <a:xfrm>
            <a:off x="1835150" y="2319338"/>
            <a:ext cx="2565400" cy="3014662"/>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nvGrpSpPr>
          <p:cNvPr id="26636" name="Group 12"/>
          <p:cNvGrpSpPr>
            <a:grpSpLocks/>
          </p:cNvGrpSpPr>
          <p:nvPr/>
        </p:nvGrpSpPr>
        <p:grpSpPr bwMode="auto">
          <a:xfrm>
            <a:off x="323850" y="3743325"/>
            <a:ext cx="2735263" cy="1300163"/>
            <a:chOff x="204" y="1207"/>
            <a:chExt cx="1723" cy="819"/>
          </a:xfrm>
        </p:grpSpPr>
        <p:sp>
          <p:nvSpPr>
            <p:cNvPr id="26637" name="Rectangle 13"/>
            <p:cNvSpPr>
              <a:spLocks noChangeArrowheads="1"/>
            </p:cNvSpPr>
            <p:nvPr/>
          </p:nvSpPr>
          <p:spPr bwMode="auto">
            <a:xfrm>
              <a:off x="204" y="1207"/>
              <a:ext cx="172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TW" sz="3200">
                  <a:latin typeface="Times New Roman" pitchFamily="18" charset="0"/>
                  <a:ea typeface="PMingLiU" pitchFamily="18" charset="-120"/>
                </a:rPr>
                <a:t>F*=118,06 &gt; F</a:t>
              </a:r>
              <a:r>
                <a:rPr kumimoji="1" lang="en-US" altLang="zh-TW" sz="3200" baseline="30000">
                  <a:latin typeface="Times New Roman" pitchFamily="18" charset="0"/>
                  <a:ea typeface="PMingLiU" pitchFamily="18" charset="-120"/>
                </a:rPr>
                <a:t>c</a:t>
              </a:r>
            </a:p>
          </p:txBody>
        </p:sp>
        <p:sp>
          <p:nvSpPr>
            <p:cNvPr id="26638" name="Rectangle 14"/>
            <p:cNvSpPr>
              <a:spLocks noChangeArrowheads="1"/>
            </p:cNvSpPr>
            <p:nvPr/>
          </p:nvSpPr>
          <p:spPr bwMode="auto">
            <a:xfrm>
              <a:off x="295" y="1661"/>
              <a:ext cx="13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TW" sz="3200">
                  <a:latin typeface="Times New Roman" pitchFamily="18" charset="0"/>
                  <a:ea typeface="PMingLiU" pitchFamily="18" charset="-120"/>
                </a:rPr>
                <a:t>=&gt; reject H</a:t>
              </a:r>
              <a:r>
                <a:rPr kumimoji="1" lang="en-US" altLang="zh-TW" sz="3200" baseline="-25000">
                  <a:latin typeface="Times New Roman" pitchFamily="18" charset="0"/>
                  <a:ea typeface="PMingLiU" pitchFamily="18" charset="-120"/>
                </a:rPr>
                <a:t>0</a:t>
              </a:r>
            </a:p>
          </p:txBody>
        </p:sp>
      </p:grpSp>
    </p:spTree>
    <p:extLst>
      <p:ext uri="{BB962C8B-B14F-4D97-AF65-F5344CB8AC3E}">
        <p14:creationId xmlns:p14="http://schemas.microsoft.com/office/powerpoint/2010/main" val="401513967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812800" y="190500"/>
            <a:ext cx="7213600" cy="812800"/>
          </a:xfrm>
          <a:prstGeom prst="rect">
            <a:avLst/>
          </a:prstGeom>
          <a:solidFill>
            <a:srgbClr val="FAFD00"/>
          </a:solidFill>
          <a:ln w="101600">
            <a:solidFill>
              <a:srgbClr val="FC0128"/>
            </a:solidFill>
            <a:miter lim="800000"/>
            <a:headEnd/>
            <a:tailEnd/>
          </a:ln>
        </p:spPr>
        <p:txBody>
          <a:bodyPr lIns="90488" tIns="44450" rIns="90488" bIns="44450" anchor="ctr"/>
          <a:lstStyle/>
          <a:p>
            <a:pPr algn="ctr" eaLnBrk="0" hangingPunct="0"/>
            <a:r>
              <a:rPr lang="en-US" sz="5000" b="1">
                <a:solidFill>
                  <a:schemeClr val="tx2"/>
                </a:solidFill>
                <a:latin typeface="Bernard MT Condensed" pitchFamily="18" charset="0"/>
              </a:rPr>
              <a:t>Adjusted  R-Squared</a:t>
            </a:r>
          </a:p>
        </p:txBody>
      </p:sp>
      <p:sp>
        <p:nvSpPr>
          <p:cNvPr id="20484" name="Rectangle 3"/>
          <p:cNvSpPr>
            <a:spLocks noChangeArrowheads="1"/>
          </p:cNvSpPr>
          <p:nvPr/>
        </p:nvSpPr>
        <p:spPr bwMode="auto">
          <a:xfrm>
            <a:off x="687388" y="1317625"/>
            <a:ext cx="7559675" cy="714375"/>
          </a:xfrm>
          <a:prstGeom prst="rect">
            <a:avLst/>
          </a:prstGeom>
          <a:solidFill>
            <a:srgbClr val="C0FEF9"/>
          </a:solidFill>
          <a:ln w="76200">
            <a:solidFill>
              <a:srgbClr val="8901F3"/>
            </a:solidFill>
            <a:miter lim="800000"/>
            <a:headEnd/>
            <a:tailEnd/>
          </a:ln>
        </p:spPr>
        <p:txBody>
          <a:bodyPr wrap="none" lIns="90488" tIns="44450" rIns="90488" bIns="44450">
            <a:spAutoFit/>
          </a:bodyPr>
          <a:lstStyle/>
          <a:p>
            <a:pPr eaLnBrk="0" hangingPunct="0"/>
            <a:r>
              <a:rPr lang="en-US" sz="3600">
                <a:latin typeface="Times New Roman" pitchFamily="18" charset="0"/>
              </a:rPr>
              <a:t> Adjusted Coefficient of Determination </a:t>
            </a:r>
          </a:p>
        </p:txBody>
      </p:sp>
      <p:sp>
        <p:nvSpPr>
          <p:cNvPr id="20485" name="Rectangle 4"/>
          <p:cNvSpPr>
            <a:spLocks noChangeArrowheads="1"/>
          </p:cNvSpPr>
          <p:nvPr/>
        </p:nvSpPr>
        <p:spPr bwMode="auto">
          <a:xfrm>
            <a:off x="247650" y="2052638"/>
            <a:ext cx="2201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400">
                <a:latin typeface="Times New Roman" pitchFamily="18" charset="0"/>
              </a:rPr>
              <a:t>Original:</a:t>
            </a:r>
          </a:p>
        </p:txBody>
      </p:sp>
      <p:sp>
        <p:nvSpPr>
          <p:cNvPr id="20486" name="Rectangle 5"/>
          <p:cNvSpPr>
            <a:spLocks noChangeArrowheads="1"/>
          </p:cNvSpPr>
          <p:nvPr/>
        </p:nvSpPr>
        <p:spPr bwMode="auto">
          <a:xfrm>
            <a:off x="255588" y="4295775"/>
            <a:ext cx="23574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400">
                <a:latin typeface="Times New Roman" pitchFamily="18" charset="0"/>
              </a:rPr>
              <a:t>Adjusted:</a:t>
            </a:r>
          </a:p>
        </p:txBody>
      </p:sp>
      <p:sp>
        <p:nvSpPr>
          <p:cNvPr id="20487" name="Line 6"/>
          <p:cNvSpPr>
            <a:spLocks noChangeShapeType="1"/>
          </p:cNvSpPr>
          <p:nvPr/>
        </p:nvSpPr>
        <p:spPr bwMode="auto">
          <a:xfrm>
            <a:off x="0" y="4279900"/>
            <a:ext cx="91313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20488" name="Group 7"/>
          <p:cNvGrpSpPr>
            <a:grpSpLocks/>
          </p:cNvGrpSpPr>
          <p:nvPr/>
        </p:nvGrpSpPr>
        <p:grpSpPr bwMode="auto">
          <a:xfrm>
            <a:off x="2882900" y="4916488"/>
            <a:ext cx="5965825" cy="1457325"/>
            <a:chOff x="1816" y="3097"/>
            <a:chExt cx="3758" cy="918"/>
          </a:xfrm>
        </p:grpSpPr>
        <p:grpSp>
          <p:nvGrpSpPr>
            <p:cNvPr id="20498" name="Group 8"/>
            <p:cNvGrpSpPr>
              <a:grpSpLocks/>
            </p:cNvGrpSpPr>
            <p:nvPr/>
          </p:nvGrpSpPr>
          <p:grpSpPr bwMode="auto">
            <a:xfrm>
              <a:off x="1816" y="3097"/>
              <a:ext cx="3758" cy="918"/>
              <a:chOff x="1816" y="3097"/>
              <a:chExt cx="3758" cy="918"/>
            </a:xfrm>
          </p:grpSpPr>
          <p:sp>
            <p:nvSpPr>
              <p:cNvPr id="20500" name="Rectangle 9"/>
              <p:cNvSpPr>
                <a:spLocks noChangeArrowheads="1"/>
              </p:cNvSpPr>
              <p:nvPr/>
            </p:nvSpPr>
            <p:spPr bwMode="auto">
              <a:xfrm>
                <a:off x="3844" y="3498"/>
                <a:ext cx="1665"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800">
                    <a:latin typeface="Times New Roman" pitchFamily="18" charset="0"/>
                  </a:rPr>
                  <a:t>SST/</a:t>
                </a:r>
                <a:r>
                  <a:rPr lang="en-US" sz="4000">
                    <a:latin typeface="Times New Roman" pitchFamily="18" charset="0"/>
                  </a:rPr>
                  <a:t>(N</a:t>
                </a:r>
                <a:r>
                  <a:rPr lang="en-US" sz="4000">
                    <a:latin typeface="Symbol" pitchFamily="18" charset="2"/>
                  </a:rPr>
                  <a:t>-</a:t>
                </a:r>
                <a:r>
                  <a:rPr lang="en-US" sz="4000">
                    <a:latin typeface="Times New Roman" pitchFamily="18" charset="0"/>
                  </a:rPr>
                  <a:t>1)</a:t>
                </a:r>
              </a:p>
            </p:txBody>
          </p:sp>
          <p:sp>
            <p:nvSpPr>
              <p:cNvPr id="20501" name="Line 10"/>
              <p:cNvSpPr>
                <a:spLocks noChangeShapeType="1"/>
              </p:cNvSpPr>
              <p:nvPr/>
            </p:nvSpPr>
            <p:spPr bwMode="auto">
              <a:xfrm>
                <a:off x="3842" y="3540"/>
                <a:ext cx="1567"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502" name="Rectangle 11"/>
              <p:cNvSpPr>
                <a:spLocks noChangeArrowheads="1"/>
              </p:cNvSpPr>
              <p:nvPr/>
            </p:nvSpPr>
            <p:spPr bwMode="auto">
              <a:xfrm>
                <a:off x="1816" y="3190"/>
                <a:ext cx="197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6000">
                    <a:latin typeface="Times New Roman" pitchFamily="18" charset="0"/>
                  </a:rPr>
                  <a:t>R</a:t>
                </a:r>
                <a:r>
                  <a:rPr lang="en-US" sz="6000" baseline="42000">
                    <a:latin typeface="Times New Roman" pitchFamily="18" charset="0"/>
                  </a:rPr>
                  <a:t>2</a:t>
                </a:r>
                <a:r>
                  <a:rPr lang="en-US" sz="6000">
                    <a:latin typeface="Times New Roman" pitchFamily="18" charset="0"/>
                  </a:rPr>
                  <a:t>  =  1 </a:t>
                </a:r>
                <a:r>
                  <a:rPr lang="en-US" sz="6000">
                    <a:latin typeface="Symbol" pitchFamily="18" charset="2"/>
                  </a:rPr>
                  <a:t>-</a:t>
                </a:r>
              </a:p>
            </p:txBody>
          </p:sp>
          <p:sp>
            <p:nvSpPr>
              <p:cNvPr id="20503" name="Rectangle 12"/>
              <p:cNvSpPr>
                <a:spLocks noChangeArrowheads="1"/>
              </p:cNvSpPr>
              <p:nvPr/>
            </p:nvSpPr>
            <p:spPr bwMode="auto">
              <a:xfrm>
                <a:off x="3838" y="3097"/>
                <a:ext cx="1736"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800">
                    <a:latin typeface="Times New Roman" pitchFamily="18" charset="0"/>
                  </a:rPr>
                  <a:t>SSE/</a:t>
                </a:r>
                <a:r>
                  <a:rPr lang="en-US" sz="4000">
                    <a:latin typeface="Times New Roman" pitchFamily="18" charset="0"/>
                  </a:rPr>
                  <a:t>(N</a:t>
                </a:r>
                <a:r>
                  <a:rPr lang="en-US" sz="4000">
                    <a:latin typeface="Symbol" pitchFamily="18" charset="2"/>
                  </a:rPr>
                  <a:t>-</a:t>
                </a:r>
                <a:r>
                  <a:rPr lang="en-US" sz="4000">
                    <a:latin typeface="Times New Roman" pitchFamily="18" charset="0"/>
                  </a:rPr>
                  <a:t>K)</a:t>
                </a:r>
              </a:p>
            </p:txBody>
          </p:sp>
        </p:grpSp>
        <p:sp>
          <p:nvSpPr>
            <p:cNvPr id="20499" name="Line 13"/>
            <p:cNvSpPr>
              <a:spLocks noChangeShapeType="1"/>
            </p:cNvSpPr>
            <p:nvPr/>
          </p:nvSpPr>
          <p:spPr bwMode="auto">
            <a:xfrm>
              <a:off x="1881" y="3269"/>
              <a:ext cx="261"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grpSp>
      <p:grpSp>
        <p:nvGrpSpPr>
          <p:cNvPr id="20489" name="Group 14"/>
          <p:cNvGrpSpPr>
            <a:grpSpLocks/>
          </p:cNvGrpSpPr>
          <p:nvPr/>
        </p:nvGrpSpPr>
        <p:grpSpPr bwMode="auto">
          <a:xfrm>
            <a:off x="806450" y="2673350"/>
            <a:ext cx="6529388" cy="1471613"/>
            <a:chOff x="508" y="1684"/>
            <a:chExt cx="4113" cy="927"/>
          </a:xfrm>
        </p:grpSpPr>
        <p:sp>
          <p:nvSpPr>
            <p:cNvPr id="20490" name="Rectangle 15"/>
            <p:cNvSpPr>
              <a:spLocks noChangeArrowheads="1"/>
            </p:cNvSpPr>
            <p:nvPr/>
          </p:nvSpPr>
          <p:spPr bwMode="auto">
            <a:xfrm>
              <a:off x="3843" y="2085"/>
              <a:ext cx="77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800">
                  <a:latin typeface="Times New Roman" pitchFamily="18" charset="0"/>
                </a:rPr>
                <a:t>SST</a:t>
              </a:r>
            </a:p>
          </p:txBody>
        </p:sp>
        <p:sp>
          <p:nvSpPr>
            <p:cNvPr id="20491" name="Line 16"/>
            <p:cNvSpPr>
              <a:spLocks noChangeShapeType="1"/>
            </p:cNvSpPr>
            <p:nvPr/>
          </p:nvSpPr>
          <p:spPr bwMode="auto">
            <a:xfrm>
              <a:off x="3841" y="2127"/>
              <a:ext cx="75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492" name="Rectangle 17"/>
            <p:cNvSpPr>
              <a:spLocks noChangeArrowheads="1"/>
            </p:cNvSpPr>
            <p:nvPr/>
          </p:nvSpPr>
          <p:spPr bwMode="auto">
            <a:xfrm>
              <a:off x="2555" y="1784"/>
              <a:ext cx="125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6000">
                  <a:latin typeface="Times New Roman" pitchFamily="18" charset="0"/>
                </a:rPr>
                <a:t>=  1 </a:t>
              </a:r>
              <a:r>
                <a:rPr lang="en-US" sz="6000">
                  <a:latin typeface="Symbol" pitchFamily="18" charset="2"/>
                </a:rPr>
                <a:t>-</a:t>
              </a:r>
            </a:p>
          </p:txBody>
        </p:sp>
        <p:sp>
          <p:nvSpPr>
            <p:cNvPr id="20493" name="Rectangle 18"/>
            <p:cNvSpPr>
              <a:spLocks noChangeArrowheads="1"/>
            </p:cNvSpPr>
            <p:nvPr/>
          </p:nvSpPr>
          <p:spPr bwMode="auto">
            <a:xfrm>
              <a:off x="3837" y="1684"/>
              <a:ext cx="77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800">
                  <a:latin typeface="Times New Roman" pitchFamily="18" charset="0"/>
                </a:rPr>
                <a:t>SSE</a:t>
              </a:r>
            </a:p>
          </p:txBody>
        </p:sp>
        <p:sp>
          <p:nvSpPr>
            <p:cNvPr id="20494" name="Rectangle 19"/>
            <p:cNvSpPr>
              <a:spLocks noChangeArrowheads="1"/>
            </p:cNvSpPr>
            <p:nvPr/>
          </p:nvSpPr>
          <p:spPr bwMode="auto">
            <a:xfrm>
              <a:off x="508" y="1796"/>
              <a:ext cx="1107"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6000" dirty="0">
                  <a:latin typeface="Times New Roman" pitchFamily="18" charset="0"/>
                </a:rPr>
                <a:t>R</a:t>
              </a:r>
              <a:r>
                <a:rPr lang="en-US" sz="6000" baseline="42000" dirty="0">
                  <a:latin typeface="Times New Roman" pitchFamily="18" charset="0"/>
                </a:rPr>
                <a:t>2</a:t>
              </a:r>
              <a:r>
                <a:rPr lang="en-US" sz="6000" dirty="0">
                  <a:latin typeface="Times New Roman" pitchFamily="18" charset="0"/>
                </a:rPr>
                <a:t>  =</a:t>
              </a:r>
            </a:p>
          </p:txBody>
        </p:sp>
        <p:sp>
          <p:nvSpPr>
            <p:cNvPr id="20495" name="Rectangle 20"/>
            <p:cNvSpPr>
              <a:spLocks noChangeArrowheads="1"/>
            </p:cNvSpPr>
            <p:nvPr/>
          </p:nvSpPr>
          <p:spPr bwMode="auto">
            <a:xfrm>
              <a:off x="1656" y="2092"/>
              <a:ext cx="77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800">
                  <a:latin typeface="Times New Roman" pitchFamily="18" charset="0"/>
                </a:rPr>
                <a:t>SST</a:t>
              </a:r>
            </a:p>
          </p:txBody>
        </p:sp>
        <p:sp>
          <p:nvSpPr>
            <p:cNvPr id="20496" name="Line 21"/>
            <p:cNvSpPr>
              <a:spLocks noChangeShapeType="1"/>
            </p:cNvSpPr>
            <p:nvPr/>
          </p:nvSpPr>
          <p:spPr bwMode="auto">
            <a:xfrm>
              <a:off x="1654" y="2134"/>
              <a:ext cx="75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497" name="Rectangle 22"/>
            <p:cNvSpPr>
              <a:spLocks noChangeArrowheads="1"/>
            </p:cNvSpPr>
            <p:nvPr/>
          </p:nvSpPr>
          <p:spPr bwMode="auto">
            <a:xfrm>
              <a:off x="1650" y="1691"/>
              <a:ext cx="799"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p>
              <a:pPr eaLnBrk="0" hangingPunct="0"/>
              <a:r>
                <a:rPr lang="en-US" sz="4800">
                  <a:latin typeface="Times New Roman" pitchFamily="18" charset="0"/>
                </a:rPr>
                <a:t>SSR</a:t>
              </a:r>
            </a:p>
          </p:txBody>
        </p:sp>
      </p:gr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3" name="Object 2"/>
          <p:cNvGraphicFramePr>
            <a:graphicFrameLocks noChangeAspect="1"/>
          </p:cNvGraphicFramePr>
          <p:nvPr>
            <p:extLst>
              <p:ext uri="{D42A27DB-BD31-4B8C-83A1-F6EECF244321}">
                <p14:modId xmlns:p14="http://schemas.microsoft.com/office/powerpoint/2010/main" val="2089053042"/>
              </p:ext>
            </p:extLst>
          </p:nvPr>
        </p:nvGraphicFramePr>
        <p:xfrm>
          <a:off x="611560" y="6093296"/>
          <a:ext cx="4676775" cy="390525"/>
        </p:xfrm>
        <a:graphic>
          <a:graphicData uri="http://schemas.openxmlformats.org/presentationml/2006/ole">
            <mc:AlternateContent xmlns:mc="http://schemas.openxmlformats.org/markup-compatibility/2006">
              <mc:Choice xmlns:v="urn:schemas-microsoft-com:vml" Requires="v">
                <p:oleObj spid="_x0000_s43041" name="Equation" r:id="rId3" imgW="2565400" imgH="228600" progId="Equation.3">
                  <p:embed/>
                </p:oleObj>
              </mc:Choice>
              <mc:Fallback>
                <p:oleObj name="Equation" r:id="rId3" imgW="25654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093296"/>
                        <a:ext cx="46767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8328302"/>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00050" y="128588"/>
            <a:ext cx="8372475" cy="650875"/>
          </a:xfrm>
          <a:prstGeom prst="rect">
            <a:avLst/>
          </a:prstGeom>
          <a:solidFill>
            <a:srgbClr val="FFFF00"/>
          </a:solidFill>
          <a:ln w="101600">
            <a:solidFill>
              <a:srgbClr val="FF0000"/>
            </a:solidFill>
            <a:miter lim="800000"/>
            <a:headEnd/>
            <a:tailEnd/>
          </a:ln>
          <a:effectLst/>
        </p:spPr>
        <p:txBody>
          <a:bodyPr>
            <a:spAutoFit/>
          </a:bodyPr>
          <a:lstStyle/>
          <a:p>
            <a:pPr algn="ctr">
              <a:spcBef>
                <a:spcPct val="50000"/>
              </a:spcBef>
              <a:defRPr/>
            </a:pPr>
            <a:r>
              <a:rPr kumimoji="1" lang="en-US" altLang="zh-TW" sz="3000" b="1">
                <a:effectLst>
                  <a:outerShdw blurRad="38100" dist="38100" dir="2700000" algn="tl">
                    <a:srgbClr val="FFFFFF"/>
                  </a:outerShdw>
                </a:effectLst>
                <a:latin typeface="Bernard MT Condensed" pitchFamily="18" charset="0"/>
                <a:ea typeface="新細明體" pitchFamily="18" charset="-120"/>
              </a:rPr>
              <a:t>Testing the overall significance of multiple regression</a:t>
            </a:r>
          </a:p>
        </p:txBody>
      </p:sp>
      <p:grpSp>
        <p:nvGrpSpPr>
          <p:cNvPr id="2" name="Group 3"/>
          <p:cNvGrpSpPr>
            <a:grpSpLocks/>
          </p:cNvGrpSpPr>
          <p:nvPr/>
        </p:nvGrpSpPr>
        <p:grpSpPr bwMode="auto">
          <a:xfrm>
            <a:off x="304800" y="838200"/>
            <a:ext cx="6858000" cy="1854200"/>
            <a:chOff x="192" y="528"/>
            <a:chExt cx="4225" cy="1168"/>
          </a:xfrm>
        </p:grpSpPr>
        <p:sp>
          <p:nvSpPr>
            <p:cNvPr id="24603" name="Text Box 4"/>
            <p:cNvSpPr txBox="1">
              <a:spLocks noChangeArrowheads="1"/>
            </p:cNvSpPr>
            <p:nvPr/>
          </p:nvSpPr>
          <p:spPr bwMode="auto">
            <a:xfrm>
              <a:off x="192" y="624"/>
              <a:ext cx="72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latin typeface="Times New Roman" pitchFamily="18" charset="0"/>
                  <a:ea typeface="PMingLiU" pitchFamily="18" charset="-120"/>
                </a:rPr>
                <a:t>Three- variable case</a:t>
              </a:r>
            </a:p>
          </p:txBody>
        </p:sp>
        <p:sp>
          <p:nvSpPr>
            <p:cNvPr id="24604" name="Rectangle 5"/>
            <p:cNvSpPr>
              <a:spLocks noChangeArrowheads="1"/>
            </p:cNvSpPr>
            <p:nvPr/>
          </p:nvSpPr>
          <p:spPr bwMode="auto">
            <a:xfrm>
              <a:off x="1200" y="528"/>
              <a:ext cx="278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i="1">
                  <a:latin typeface="Times New Roman" pitchFamily="18" charset="0"/>
                  <a:ea typeface="PMingLiU" pitchFamily="18" charset="-120"/>
                </a:rPr>
                <a:t>y</a:t>
              </a:r>
              <a:r>
                <a:rPr kumimoji="1" lang="en-US" altLang="zh-TW" sz="2400">
                  <a:latin typeface="Times New Roman" pitchFamily="18" charset="0"/>
                  <a:ea typeface="PMingLiU" pitchFamily="18" charset="-120"/>
                </a:rPr>
                <a:t> = </a:t>
              </a:r>
              <a:r>
                <a:rPr kumimoji="1" lang="en-US" altLang="zh-TW" sz="2400">
                  <a:latin typeface="Times New Roman" pitchFamily="18" charset="0"/>
                  <a:ea typeface="PMingLiU" pitchFamily="18" charset="-120"/>
                  <a:sym typeface="Symbol" pitchFamily="18" charset="2"/>
                </a:rPr>
                <a:t> </a:t>
              </a:r>
              <a:r>
                <a:rPr kumimoji="1" lang="en-US" altLang="zh-TW" sz="2400" baseline="-25000">
                  <a:latin typeface="Times New Roman" pitchFamily="18" charset="0"/>
                  <a:ea typeface="PMingLiU" pitchFamily="18" charset="-120"/>
                  <a:sym typeface="Symbol" pitchFamily="18" charset="2"/>
                </a:rPr>
                <a:t>1</a:t>
              </a:r>
              <a:r>
                <a:rPr kumimoji="1" lang="en-US" altLang="zh-TW" sz="2400" i="1">
                  <a:latin typeface="Times New Roman" pitchFamily="18" charset="0"/>
                  <a:ea typeface="PMingLiU" pitchFamily="18" charset="-120"/>
                  <a:sym typeface="Symbol" pitchFamily="18" charset="2"/>
                </a:rPr>
                <a:t>x</a:t>
              </a:r>
              <a:r>
                <a:rPr kumimoji="1" lang="en-US" altLang="zh-TW" sz="2400" baseline="-25000">
                  <a:latin typeface="Times New Roman" pitchFamily="18" charset="0"/>
                  <a:ea typeface="PMingLiU" pitchFamily="18" charset="-120"/>
                  <a:sym typeface="Symbol" pitchFamily="18" charset="2"/>
                </a:rPr>
                <a:t>1 </a:t>
              </a:r>
              <a:r>
                <a:rPr kumimoji="1" lang="en-US" altLang="zh-TW" sz="2400">
                  <a:latin typeface="Times New Roman" pitchFamily="18" charset="0"/>
                  <a:ea typeface="PMingLiU" pitchFamily="18" charset="-120"/>
                  <a:sym typeface="Symbol" pitchFamily="18" charset="2"/>
                </a:rPr>
                <a:t>+ </a:t>
              </a:r>
              <a:r>
                <a:rPr kumimoji="1" lang="en-US" altLang="zh-TW" sz="2400" baseline="-25000">
                  <a:latin typeface="Times New Roman" pitchFamily="18" charset="0"/>
                  <a:ea typeface="PMingLiU" pitchFamily="18" charset="-120"/>
                  <a:sym typeface="Symbol" pitchFamily="18" charset="2"/>
                </a:rPr>
                <a:t>2</a:t>
              </a:r>
              <a:r>
                <a:rPr kumimoji="1" lang="en-US" altLang="zh-TW" sz="2400" i="1">
                  <a:latin typeface="Times New Roman" pitchFamily="18" charset="0"/>
                  <a:ea typeface="PMingLiU" pitchFamily="18" charset="-120"/>
                  <a:sym typeface="Symbol" pitchFamily="18" charset="2"/>
                </a:rPr>
                <a:t>x</a:t>
              </a:r>
              <a:r>
                <a:rPr kumimoji="1" lang="en-US" altLang="zh-TW" sz="2400" baseline="-25000">
                  <a:latin typeface="Times New Roman" pitchFamily="18" charset="0"/>
                  <a:ea typeface="PMingLiU" pitchFamily="18" charset="-120"/>
                  <a:sym typeface="Symbol" pitchFamily="18" charset="2"/>
                </a:rPr>
                <a:t>2 </a:t>
              </a:r>
              <a:r>
                <a:rPr kumimoji="1" lang="en-US" altLang="zh-TW" sz="2400">
                  <a:latin typeface="Times New Roman" pitchFamily="18" charset="0"/>
                  <a:ea typeface="PMingLiU" pitchFamily="18" charset="-120"/>
                  <a:sym typeface="Symbol" pitchFamily="18" charset="2"/>
                </a:rPr>
                <a:t>+ </a:t>
              </a:r>
            </a:p>
          </p:txBody>
        </p:sp>
        <p:sp>
          <p:nvSpPr>
            <p:cNvPr id="24605" name="Rectangle 6"/>
            <p:cNvSpPr>
              <a:spLocks noChangeArrowheads="1"/>
            </p:cNvSpPr>
            <p:nvPr/>
          </p:nvSpPr>
          <p:spPr bwMode="auto">
            <a:xfrm>
              <a:off x="2160" y="576"/>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120000"/>
                </a:lnSpc>
              </a:pPr>
              <a:r>
                <a:rPr kumimoji="1" lang="en-US" altLang="zh-TW" sz="2400" b="1">
                  <a:latin typeface="Times New Roman" pitchFamily="18" charset="0"/>
                  <a:ea typeface="PMingLiU" pitchFamily="18" charset="-120"/>
                </a:rPr>
                <a:t>^</a:t>
              </a:r>
              <a:endParaRPr kumimoji="1" lang="en-US" altLang="zh-TW" sz="2400">
                <a:latin typeface="Times New Roman" pitchFamily="18" charset="0"/>
                <a:ea typeface="PMingLiU" pitchFamily="18" charset="-120"/>
              </a:endParaRPr>
            </a:p>
          </p:txBody>
        </p:sp>
        <p:sp>
          <p:nvSpPr>
            <p:cNvPr id="24606" name="Rectangle 7"/>
            <p:cNvSpPr>
              <a:spLocks noChangeArrowheads="1"/>
            </p:cNvSpPr>
            <p:nvPr/>
          </p:nvSpPr>
          <p:spPr bwMode="auto">
            <a:xfrm>
              <a:off x="2650" y="576"/>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a:latin typeface="Times New Roman" pitchFamily="18" charset="0"/>
                  <a:ea typeface="PMingLiU" pitchFamily="18" charset="-120"/>
                </a:rPr>
                <a:t> </a:t>
              </a:r>
              <a:r>
                <a:rPr kumimoji="1" lang="en-US" altLang="zh-TW" sz="2400" b="1">
                  <a:latin typeface="Times New Roman" pitchFamily="18" charset="0"/>
                  <a:ea typeface="PMingLiU" pitchFamily="18" charset="-120"/>
                </a:rPr>
                <a:t>^</a:t>
              </a:r>
              <a:endParaRPr kumimoji="1" lang="en-US" altLang="zh-TW" sz="2400">
                <a:latin typeface="Times New Roman" pitchFamily="18" charset="0"/>
                <a:ea typeface="PMingLiU" pitchFamily="18" charset="-120"/>
              </a:endParaRPr>
            </a:p>
          </p:txBody>
        </p:sp>
        <p:sp>
          <p:nvSpPr>
            <p:cNvPr id="24607" name="Rectangle 8"/>
            <p:cNvSpPr>
              <a:spLocks noChangeArrowheads="1"/>
            </p:cNvSpPr>
            <p:nvPr/>
          </p:nvSpPr>
          <p:spPr bwMode="auto">
            <a:xfrm>
              <a:off x="3138" y="614"/>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a:latin typeface="Times New Roman" pitchFamily="18" charset="0"/>
                  <a:ea typeface="PMingLiU" pitchFamily="18" charset="-120"/>
                </a:rPr>
                <a:t> </a:t>
              </a:r>
              <a:r>
                <a:rPr kumimoji="1" lang="en-US" altLang="zh-TW" sz="2400" b="1">
                  <a:latin typeface="Times New Roman" pitchFamily="18" charset="0"/>
                  <a:ea typeface="PMingLiU" pitchFamily="18" charset="-120"/>
                </a:rPr>
                <a:t>^</a:t>
              </a:r>
              <a:endParaRPr kumimoji="1" lang="en-US" altLang="zh-TW" sz="2400">
                <a:latin typeface="Times New Roman" pitchFamily="18" charset="0"/>
                <a:ea typeface="PMingLiU" pitchFamily="18" charset="-120"/>
              </a:endParaRPr>
            </a:p>
          </p:txBody>
        </p:sp>
        <p:sp>
          <p:nvSpPr>
            <p:cNvPr id="24608" name="Rectangle 9"/>
            <p:cNvSpPr>
              <a:spLocks noChangeArrowheads="1"/>
            </p:cNvSpPr>
            <p:nvPr/>
          </p:nvSpPr>
          <p:spPr bwMode="auto">
            <a:xfrm>
              <a:off x="1170" y="912"/>
              <a:ext cx="288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a:latin typeface="Times New Roman" pitchFamily="18" charset="0"/>
                  <a:ea typeface="PMingLiU" pitchFamily="18" charset="-120"/>
                  <a:sym typeface="Symbol" pitchFamily="18" charset="2"/>
                </a:rPr>
                <a:t> </a:t>
              </a:r>
              <a:r>
                <a:rPr kumimoji="1" lang="en-US" altLang="zh-TW" sz="2400" i="1">
                  <a:latin typeface="Times New Roman" pitchFamily="18" charset="0"/>
                  <a:ea typeface="PMingLiU" pitchFamily="18" charset="-120"/>
                </a:rPr>
                <a:t>y</a:t>
              </a:r>
              <a:r>
                <a:rPr kumimoji="1" lang="en-US" altLang="zh-TW" sz="2400" baseline="30000">
                  <a:latin typeface="Times New Roman" pitchFamily="18" charset="0"/>
                  <a:ea typeface="PMingLiU" pitchFamily="18" charset="-120"/>
                </a:rPr>
                <a:t>2 </a:t>
              </a:r>
              <a:r>
                <a:rPr kumimoji="1" lang="en-US" altLang="zh-TW" sz="2400">
                  <a:latin typeface="Times New Roman" pitchFamily="18" charset="0"/>
                  <a:ea typeface="PMingLiU" pitchFamily="18" charset="-120"/>
                </a:rPr>
                <a:t> = </a:t>
              </a:r>
              <a:r>
                <a:rPr kumimoji="1" lang="en-US" altLang="zh-TW" sz="2400">
                  <a:latin typeface="Times New Roman" pitchFamily="18" charset="0"/>
                  <a:ea typeface="PMingLiU" pitchFamily="18" charset="-120"/>
                  <a:sym typeface="Symbol" pitchFamily="18" charset="2"/>
                </a:rPr>
                <a:t> </a:t>
              </a:r>
              <a:r>
                <a:rPr kumimoji="1" lang="en-US" altLang="zh-TW" sz="2400" baseline="-25000">
                  <a:latin typeface="Times New Roman" pitchFamily="18" charset="0"/>
                  <a:ea typeface="PMingLiU" pitchFamily="18" charset="-120"/>
                  <a:sym typeface="Symbol" pitchFamily="18" charset="2"/>
                </a:rPr>
                <a:t>1  </a:t>
              </a:r>
              <a:r>
                <a:rPr kumimoji="1" lang="en-US" altLang="zh-TW" sz="2400">
                  <a:latin typeface="Times New Roman" pitchFamily="18" charset="0"/>
                  <a:ea typeface="PMingLiU" pitchFamily="18" charset="-120"/>
                  <a:sym typeface="Symbol" pitchFamily="18" charset="2"/>
                </a:rPr>
                <a:t></a:t>
              </a:r>
              <a:r>
                <a:rPr kumimoji="1" lang="en-US" altLang="zh-TW" sz="2400" baseline="-25000">
                  <a:latin typeface="Times New Roman" pitchFamily="18" charset="0"/>
                  <a:ea typeface="PMingLiU" pitchFamily="18" charset="-120"/>
                  <a:sym typeface="Symbol" pitchFamily="18" charset="2"/>
                </a:rPr>
                <a:t>  </a:t>
              </a:r>
              <a:r>
                <a:rPr kumimoji="1" lang="en-US" altLang="zh-TW" sz="2400" i="1">
                  <a:latin typeface="Times New Roman" pitchFamily="18" charset="0"/>
                  <a:ea typeface="PMingLiU" pitchFamily="18" charset="-120"/>
                  <a:sym typeface="Symbol" pitchFamily="18" charset="2"/>
                </a:rPr>
                <a:t>x</a:t>
              </a:r>
              <a:r>
                <a:rPr kumimoji="1" lang="en-US" altLang="zh-TW" sz="2400" baseline="-25000">
                  <a:latin typeface="Times New Roman" pitchFamily="18" charset="0"/>
                  <a:ea typeface="PMingLiU" pitchFamily="18" charset="-120"/>
                  <a:sym typeface="Symbol" pitchFamily="18" charset="2"/>
                </a:rPr>
                <a:t>1 </a:t>
              </a:r>
              <a:r>
                <a:rPr kumimoji="1" lang="en-US" altLang="zh-TW" sz="2400" i="1">
                  <a:latin typeface="Times New Roman" pitchFamily="18" charset="0"/>
                  <a:ea typeface="PMingLiU" pitchFamily="18" charset="-120"/>
                  <a:sym typeface="Symbol" pitchFamily="18" charset="2"/>
                </a:rPr>
                <a:t>y</a:t>
              </a:r>
              <a:r>
                <a:rPr kumimoji="1" lang="en-US" altLang="zh-TW" sz="2400" baseline="-25000">
                  <a:latin typeface="Times New Roman" pitchFamily="18" charset="0"/>
                  <a:ea typeface="PMingLiU" pitchFamily="18" charset="-120"/>
                  <a:sym typeface="Symbol" pitchFamily="18" charset="2"/>
                </a:rPr>
                <a:t> </a:t>
              </a:r>
              <a:r>
                <a:rPr kumimoji="1" lang="en-US" altLang="zh-TW" sz="2400">
                  <a:latin typeface="Times New Roman" pitchFamily="18" charset="0"/>
                  <a:ea typeface="PMingLiU" pitchFamily="18" charset="-120"/>
                  <a:sym typeface="Symbol" pitchFamily="18" charset="2"/>
                </a:rPr>
                <a:t>+ </a:t>
              </a:r>
              <a:r>
                <a:rPr kumimoji="1" lang="en-US" altLang="zh-TW" sz="2400" baseline="-25000">
                  <a:latin typeface="Times New Roman" pitchFamily="18" charset="0"/>
                  <a:ea typeface="PMingLiU" pitchFamily="18" charset="-120"/>
                  <a:sym typeface="Symbol" pitchFamily="18" charset="2"/>
                </a:rPr>
                <a:t>2  </a:t>
              </a:r>
              <a:r>
                <a:rPr kumimoji="1" lang="en-US" altLang="zh-TW" sz="2400">
                  <a:latin typeface="Times New Roman" pitchFamily="18" charset="0"/>
                  <a:ea typeface="PMingLiU" pitchFamily="18" charset="-120"/>
                  <a:sym typeface="Symbol" pitchFamily="18" charset="2"/>
                </a:rPr>
                <a:t></a:t>
              </a:r>
              <a:r>
                <a:rPr kumimoji="1" lang="en-US" altLang="zh-TW" sz="2400" baseline="-25000">
                  <a:latin typeface="Times New Roman" pitchFamily="18" charset="0"/>
                  <a:ea typeface="PMingLiU" pitchFamily="18" charset="-120"/>
                  <a:sym typeface="Symbol" pitchFamily="18" charset="2"/>
                </a:rPr>
                <a:t>  </a:t>
              </a:r>
              <a:r>
                <a:rPr kumimoji="1" lang="en-US" altLang="zh-TW" sz="2400" i="1">
                  <a:latin typeface="Times New Roman" pitchFamily="18" charset="0"/>
                  <a:ea typeface="PMingLiU" pitchFamily="18" charset="-120"/>
                  <a:sym typeface="Symbol" pitchFamily="18" charset="2"/>
                </a:rPr>
                <a:t>x</a:t>
              </a:r>
              <a:r>
                <a:rPr kumimoji="1" lang="en-US" altLang="zh-TW" sz="2400" baseline="-25000">
                  <a:latin typeface="Times New Roman" pitchFamily="18" charset="0"/>
                  <a:ea typeface="PMingLiU" pitchFamily="18" charset="-120"/>
                  <a:sym typeface="Symbol" pitchFamily="18" charset="2"/>
                </a:rPr>
                <a:t>2 </a:t>
              </a:r>
              <a:r>
                <a:rPr kumimoji="1" lang="en-US" altLang="zh-TW" sz="2400" i="1">
                  <a:latin typeface="Times New Roman" pitchFamily="18" charset="0"/>
                  <a:ea typeface="PMingLiU" pitchFamily="18" charset="-120"/>
                  <a:sym typeface="Symbol" pitchFamily="18" charset="2"/>
                </a:rPr>
                <a:t>y</a:t>
              </a:r>
              <a:r>
                <a:rPr kumimoji="1" lang="en-US" altLang="zh-TW" sz="2400" baseline="-25000">
                  <a:latin typeface="Times New Roman" pitchFamily="18" charset="0"/>
                  <a:ea typeface="PMingLiU" pitchFamily="18" charset="-120"/>
                  <a:sym typeface="Symbol" pitchFamily="18" charset="2"/>
                </a:rPr>
                <a:t> </a:t>
              </a:r>
              <a:r>
                <a:rPr kumimoji="1" lang="en-US" altLang="zh-TW" sz="2400">
                  <a:latin typeface="Times New Roman" pitchFamily="18" charset="0"/>
                  <a:ea typeface="PMingLiU" pitchFamily="18" charset="-120"/>
                  <a:sym typeface="Symbol" pitchFamily="18" charset="2"/>
                </a:rPr>
                <a:t>+  </a:t>
              </a:r>
              <a:r>
                <a:rPr kumimoji="1" lang="en-US" altLang="zh-TW" sz="2400" baseline="30000">
                  <a:latin typeface="Times New Roman" pitchFamily="18" charset="0"/>
                  <a:ea typeface="PMingLiU" pitchFamily="18" charset="-120"/>
                </a:rPr>
                <a:t>2</a:t>
              </a:r>
            </a:p>
          </p:txBody>
        </p:sp>
        <p:sp>
          <p:nvSpPr>
            <p:cNvPr id="24609" name="Rectangle 10"/>
            <p:cNvSpPr>
              <a:spLocks noChangeArrowheads="1"/>
            </p:cNvSpPr>
            <p:nvPr/>
          </p:nvSpPr>
          <p:spPr bwMode="auto">
            <a:xfrm>
              <a:off x="1822" y="960"/>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b="1">
                  <a:latin typeface="Times New Roman" pitchFamily="18" charset="0"/>
                  <a:ea typeface="PMingLiU" pitchFamily="18" charset="-120"/>
                </a:rPr>
                <a:t>^</a:t>
              </a:r>
              <a:endParaRPr kumimoji="1" lang="en-US" altLang="zh-TW" sz="2400">
                <a:latin typeface="Times New Roman" pitchFamily="18" charset="0"/>
                <a:ea typeface="PMingLiU" pitchFamily="18" charset="-120"/>
              </a:endParaRPr>
            </a:p>
          </p:txBody>
        </p:sp>
        <p:sp>
          <p:nvSpPr>
            <p:cNvPr id="24610" name="Rectangle 11"/>
            <p:cNvSpPr>
              <a:spLocks noChangeArrowheads="1"/>
            </p:cNvSpPr>
            <p:nvPr/>
          </p:nvSpPr>
          <p:spPr bwMode="auto">
            <a:xfrm>
              <a:off x="2675" y="960"/>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b="1">
                  <a:latin typeface="Times New Roman" pitchFamily="18" charset="0"/>
                  <a:ea typeface="PMingLiU" pitchFamily="18" charset="-120"/>
                </a:rPr>
                <a:t>^</a:t>
              </a:r>
              <a:endParaRPr kumimoji="1" lang="en-US" altLang="zh-TW" sz="2400">
                <a:latin typeface="Times New Roman" pitchFamily="18" charset="0"/>
                <a:ea typeface="PMingLiU" pitchFamily="18" charset="-120"/>
              </a:endParaRPr>
            </a:p>
          </p:txBody>
        </p:sp>
        <p:sp>
          <p:nvSpPr>
            <p:cNvPr id="24611" name="Rectangle 12"/>
            <p:cNvSpPr>
              <a:spLocks noChangeArrowheads="1"/>
            </p:cNvSpPr>
            <p:nvPr/>
          </p:nvSpPr>
          <p:spPr bwMode="auto">
            <a:xfrm>
              <a:off x="3613" y="970"/>
              <a:ext cx="2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120000"/>
                </a:lnSpc>
              </a:pPr>
              <a:r>
                <a:rPr kumimoji="1" lang="en-US" altLang="zh-TW" sz="2400">
                  <a:latin typeface="Times New Roman" pitchFamily="18" charset="0"/>
                  <a:ea typeface="PMingLiU" pitchFamily="18" charset="-120"/>
                </a:rPr>
                <a:t>   </a:t>
              </a:r>
              <a:r>
                <a:rPr kumimoji="1" lang="en-US" altLang="zh-TW" sz="2400" b="1">
                  <a:latin typeface="Times New Roman" pitchFamily="18" charset="0"/>
                  <a:ea typeface="PMingLiU" pitchFamily="18" charset="-120"/>
                </a:rPr>
                <a:t>^</a:t>
              </a:r>
              <a:endParaRPr kumimoji="1" lang="en-US" altLang="zh-TW" sz="2400">
                <a:latin typeface="Times New Roman" pitchFamily="18" charset="0"/>
                <a:ea typeface="PMingLiU" pitchFamily="18" charset="-120"/>
              </a:endParaRPr>
            </a:p>
          </p:txBody>
        </p:sp>
        <p:sp>
          <p:nvSpPr>
            <p:cNvPr id="24612" name="AutoShape 13"/>
            <p:cNvSpPr>
              <a:spLocks/>
            </p:cNvSpPr>
            <p:nvPr/>
          </p:nvSpPr>
          <p:spPr bwMode="auto">
            <a:xfrm rot="5412708">
              <a:off x="1440" y="1104"/>
              <a:ext cx="96" cy="384"/>
            </a:xfrm>
            <a:prstGeom prst="rightBrace">
              <a:avLst>
                <a:gd name="adj1" fmla="val 33333"/>
                <a:gd name="adj2" fmla="val 50000"/>
              </a:avLst>
            </a:prstGeom>
            <a:noFill/>
            <a:ln w="952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4613" name="AutoShape 14"/>
            <p:cNvSpPr>
              <a:spLocks/>
            </p:cNvSpPr>
            <p:nvPr/>
          </p:nvSpPr>
          <p:spPr bwMode="auto">
            <a:xfrm rot="5412708">
              <a:off x="2639" y="576"/>
              <a:ext cx="191" cy="1536"/>
            </a:xfrm>
            <a:prstGeom prst="rightBrace">
              <a:avLst>
                <a:gd name="adj1" fmla="val 67016"/>
                <a:gd name="adj2" fmla="val 50000"/>
              </a:avLst>
            </a:prstGeom>
            <a:noFill/>
            <a:ln w="952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4614" name="AutoShape 15"/>
            <p:cNvSpPr>
              <a:spLocks/>
            </p:cNvSpPr>
            <p:nvPr/>
          </p:nvSpPr>
          <p:spPr bwMode="auto">
            <a:xfrm rot="5412708">
              <a:off x="3792" y="1103"/>
              <a:ext cx="96" cy="384"/>
            </a:xfrm>
            <a:prstGeom prst="rightBrace">
              <a:avLst>
                <a:gd name="adj1" fmla="val 33333"/>
                <a:gd name="adj2" fmla="val 50000"/>
              </a:avLst>
            </a:prstGeom>
            <a:noFill/>
            <a:ln w="952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4615" name="Text Box 16"/>
            <p:cNvSpPr txBox="1">
              <a:spLocks noChangeArrowheads="1"/>
            </p:cNvSpPr>
            <p:nvPr/>
          </p:nvSpPr>
          <p:spPr bwMode="auto">
            <a:xfrm>
              <a:off x="1297" y="1408"/>
              <a:ext cx="31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solidFill>
                    <a:srgbClr val="CC0099"/>
                  </a:solidFill>
                  <a:latin typeface="Times New Roman" pitchFamily="18" charset="0"/>
                  <a:ea typeface="PMingLiU" pitchFamily="18" charset="-120"/>
                </a:rPr>
                <a:t>TSS  =              ESS              + RSS</a:t>
              </a:r>
            </a:p>
          </p:txBody>
        </p:sp>
      </p:grpSp>
      <p:grpSp>
        <p:nvGrpSpPr>
          <p:cNvPr id="3" name="Group 17"/>
          <p:cNvGrpSpPr>
            <a:grpSpLocks/>
          </p:cNvGrpSpPr>
          <p:nvPr/>
        </p:nvGrpSpPr>
        <p:grpSpPr bwMode="auto">
          <a:xfrm>
            <a:off x="990600" y="5607050"/>
            <a:ext cx="7162800" cy="974725"/>
            <a:chOff x="768" y="3562"/>
            <a:chExt cx="4368" cy="614"/>
          </a:xfrm>
        </p:grpSpPr>
        <p:sp>
          <p:nvSpPr>
            <p:cNvPr id="24592" name="Text Box 18"/>
            <p:cNvSpPr txBox="1">
              <a:spLocks noChangeArrowheads="1"/>
            </p:cNvSpPr>
            <p:nvPr/>
          </p:nvSpPr>
          <p:spPr bwMode="auto">
            <a:xfrm>
              <a:off x="768" y="3744"/>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00FF"/>
                  </a:solidFill>
                  <a:latin typeface="Times New Roman" pitchFamily="18" charset="0"/>
                  <a:ea typeface="PMingLiU" pitchFamily="18" charset="-120"/>
                </a:rPr>
                <a:t>F-Statistic</a:t>
              </a:r>
              <a:r>
                <a:rPr kumimoji="1" lang="en-US" altLang="zh-TW" sz="2400">
                  <a:solidFill>
                    <a:srgbClr val="0000FF"/>
                  </a:solidFill>
                  <a:latin typeface="Times New Roman" pitchFamily="18" charset="0"/>
                  <a:ea typeface="PMingLiU" pitchFamily="18" charset="-120"/>
                </a:rPr>
                <a:t> =</a:t>
              </a:r>
            </a:p>
          </p:txBody>
        </p:sp>
        <p:sp>
          <p:nvSpPr>
            <p:cNvPr id="24593" name="Line 19"/>
            <p:cNvSpPr>
              <a:spLocks noChangeShapeType="1"/>
            </p:cNvSpPr>
            <p:nvPr/>
          </p:nvSpPr>
          <p:spPr bwMode="auto">
            <a:xfrm>
              <a:off x="1776" y="3888"/>
              <a:ext cx="100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4594" name="Text Box 20"/>
            <p:cNvSpPr txBox="1">
              <a:spLocks noChangeArrowheads="1"/>
            </p:cNvSpPr>
            <p:nvPr/>
          </p:nvSpPr>
          <p:spPr bwMode="auto">
            <a:xfrm>
              <a:off x="1824" y="3600"/>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solidFill>
                    <a:srgbClr val="0000FF"/>
                  </a:solidFill>
                  <a:latin typeface="Times New Roman" pitchFamily="18" charset="0"/>
                  <a:ea typeface="PMingLiU" pitchFamily="18" charset="-120"/>
                </a:rPr>
                <a:t>ESS / k</a:t>
              </a:r>
            </a:p>
          </p:txBody>
        </p:sp>
        <p:sp>
          <p:nvSpPr>
            <p:cNvPr id="24595" name="Text Box 21"/>
            <p:cNvSpPr txBox="1">
              <a:spLocks noChangeArrowheads="1"/>
            </p:cNvSpPr>
            <p:nvPr/>
          </p:nvSpPr>
          <p:spPr bwMode="auto">
            <a:xfrm>
              <a:off x="1776" y="3888"/>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solidFill>
                    <a:srgbClr val="0000FF"/>
                  </a:solidFill>
                  <a:latin typeface="Times New Roman" pitchFamily="18" charset="0"/>
                  <a:ea typeface="PMingLiU" pitchFamily="18" charset="-120"/>
                </a:rPr>
                <a:t> RSS / n-k-1</a:t>
              </a:r>
            </a:p>
          </p:txBody>
        </p:sp>
        <p:sp>
          <p:nvSpPr>
            <p:cNvPr id="24596" name="Text Box 22"/>
            <p:cNvSpPr txBox="1">
              <a:spLocks noChangeArrowheads="1"/>
            </p:cNvSpPr>
            <p:nvPr/>
          </p:nvSpPr>
          <p:spPr bwMode="auto">
            <a:xfrm>
              <a:off x="2784" y="374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solidFill>
                    <a:srgbClr val="0000FF"/>
                  </a:solidFill>
                  <a:latin typeface="Times New Roman" pitchFamily="18" charset="0"/>
                  <a:ea typeface="PMingLiU" pitchFamily="18" charset="-120"/>
                </a:rPr>
                <a:t>=</a:t>
              </a:r>
            </a:p>
          </p:txBody>
        </p:sp>
        <p:sp>
          <p:nvSpPr>
            <p:cNvPr id="24597" name="Line 23"/>
            <p:cNvSpPr>
              <a:spLocks noChangeShapeType="1"/>
            </p:cNvSpPr>
            <p:nvPr/>
          </p:nvSpPr>
          <p:spPr bwMode="auto">
            <a:xfrm>
              <a:off x="2976" y="3888"/>
              <a:ext cx="211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4598" name="Text Box 24"/>
            <p:cNvSpPr txBox="1">
              <a:spLocks noChangeArrowheads="1"/>
            </p:cNvSpPr>
            <p:nvPr/>
          </p:nvSpPr>
          <p:spPr bwMode="auto">
            <a:xfrm>
              <a:off x="3024" y="3590"/>
              <a:ext cx="21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solidFill>
                    <a:srgbClr val="0000FF"/>
                  </a:solidFill>
                  <a:latin typeface="Times New Roman" pitchFamily="18" charset="0"/>
                  <a:ea typeface="PMingLiU" pitchFamily="18" charset="-120"/>
                  <a:sym typeface="Symbol" pitchFamily="18" charset="2"/>
                </a:rPr>
                <a:t>(</a:t>
              </a:r>
              <a:r>
                <a:rPr kumimoji="1" lang="en-US" altLang="zh-TW" sz="2400" baseline="-25000">
                  <a:solidFill>
                    <a:srgbClr val="0000FF"/>
                  </a:solidFill>
                  <a:latin typeface="Times New Roman" pitchFamily="18" charset="0"/>
                  <a:ea typeface="PMingLiU" pitchFamily="18" charset="-120"/>
                  <a:sym typeface="Symbol" pitchFamily="18" charset="2"/>
                </a:rPr>
                <a:t>1 </a:t>
              </a:r>
              <a:r>
                <a:rPr kumimoji="1" lang="en-US" altLang="zh-TW" sz="2400">
                  <a:solidFill>
                    <a:srgbClr val="0000FF"/>
                  </a:solidFill>
                  <a:latin typeface="Times New Roman" pitchFamily="18" charset="0"/>
                  <a:ea typeface="PMingLiU" pitchFamily="18" charset="-120"/>
                  <a:sym typeface="Symbol" pitchFamily="18" charset="2"/>
                </a:rPr>
                <a:t></a:t>
              </a:r>
              <a:r>
                <a:rPr kumimoji="1" lang="en-US" altLang="zh-TW" sz="2400" i="1">
                  <a:solidFill>
                    <a:srgbClr val="0000FF"/>
                  </a:solidFill>
                  <a:latin typeface="Times New Roman" pitchFamily="18" charset="0"/>
                  <a:ea typeface="PMingLiU" pitchFamily="18" charset="-120"/>
                  <a:sym typeface="Symbol" pitchFamily="18" charset="2"/>
                </a:rPr>
                <a:t>x</a:t>
              </a:r>
              <a:r>
                <a:rPr kumimoji="1" lang="en-US" altLang="zh-TW" sz="2400" baseline="-25000">
                  <a:solidFill>
                    <a:srgbClr val="0000FF"/>
                  </a:solidFill>
                  <a:latin typeface="Times New Roman" pitchFamily="18" charset="0"/>
                  <a:ea typeface="PMingLiU" pitchFamily="18" charset="-120"/>
                  <a:sym typeface="Symbol" pitchFamily="18" charset="2"/>
                </a:rPr>
                <a:t>1</a:t>
              </a:r>
              <a:r>
                <a:rPr kumimoji="1" lang="en-US" altLang="zh-TW" sz="2400" i="1">
                  <a:solidFill>
                    <a:srgbClr val="0000FF"/>
                  </a:solidFill>
                  <a:latin typeface="Times New Roman" pitchFamily="18" charset="0"/>
                  <a:ea typeface="PMingLiU" pitchFamily="18" charset="-120"/>
                  <a:sym typeface="Symbol" pitchFamily="18" charset="2"/>
                </a:rPr>
                <a:t>y</a:t>
              </a:r>
              <a:r>
                <a:rPr kumimoji="1" lang="en-US" altLang="zh-TW" sz="2400">
                  <a:solidFill>
                    <a:srgbClr val="0000FF"/>
                  </a:solidFill>
                  <a:latin typeface="Times New Roman" pitchFamily="18" charset="0"/>
                  <a:ea typeface="PMingLiU" pitchFamily="18" charset="-120"/>
                  <a:sym typeface="Symbol" pitchFamily="18" charset="2"/>
                </a:rPr>
                <a:t> + </a:t>
              </a:r>
              <a:r>
                <a:rPr kumimoji="1" lang="en-US" altLang="zh-TW" sz="2400" baseline="-25000">
                  <a:solidFill>
                    <a:srgbClr val="0000FF"/>
                  </a:solidFill>
                  <a:latin typeface="Times New Roman" pitchFamily="18" charset="0"/>
                  <a:ea typeface="PMingLiU" pitchFamily="18" charset="-120"/>
                  <a:sym typeface="Symbol" pitchFamily="18" charset="2"/>
                </a:rPr>
                <a:t>2 </a:t>
              </a:r>
              <a:r>
                <a:rPr kumimoji="1" lang="en-US" altLang="zh-TW" sz="2400">
                  <a:solidFill>
                    <a:srgbClr val="0000FF"/>
                  </a:solidFill>
                  <a:latin typeface="Times New Roman" pitchFamily="18" charset="0"/>
                  <a:ea typeface="PMingLiU" pitchFamily="18" charset="-120"/>
                  <a:sym typeface="Symbol" pitchFamily="18" charset="2"/>
                </a:rPr>
                <a:t></a:t>
              </a:r>
              <a:r>
                <a:rPr kumimoji="1" lang="en-US" altLang="zh-TW" sz="2400" i="1">
                  <a:solidFill>
                    <a:srgbClr val="0000FF"/>
                  </a:solidFill>
                  <a:latin typeface="Times New Roman" pitchFamily="18" charset="0"/>
                  <a:ea typeface="PMingLiU" pitchFamily="18" charset="-120"/>
                  <a:sym typeface="Symbol" pitchFamily="18" charset="2"/>
                </a:rPr>
                <a:t>x</a:t>
              </a:r>
              <a:r>
                <a:rPr kumimoji="1" lang="en-US" altLang="zh-TW" sz="2400" baseline="-25000">
                  <a:solidFill>
                    <a:srgbClr val="0000FF"/>
                  </a:solidFill>
                  <a:latin typeface="Times New Roman" pitchFamily="18" charset="0"/>
                  <a:ea typeface="PMingLiU" pitchFamily="18" charset="-120"/>
                  <a:sym typeface="Symbol" pitchFamily="18" charset="2"/>
                </a:rPr>
                <a:t>2</a:t>
              </a:r>
              <a:r>
                <a:rPr kumimoji="1" lang="en-US" altLang="zh-TW" sz="2400" i="1">
                  <a:solidFill>
                    <a:srgbClr val="0000FF"/>
                  </a:solidFill>
                  <a:latin typeface="Times New Roman" pitchFamily="18" charset="0"/>
                  <a:ea typeface="PMingLiU" pitchFamily="18" charset="-120"/>
                  <a:sym typeface="Symbol" pitchFamily="18" charset="2"/>
                </a:rPr>
                <a:t>y</a:t>
              </a:r>
              <a:r>
                <a:rPr kumimoji="1" lang="en-US" altLang="zh-TW" sz="2400">
                  <a:solidFill>
                    <a:srgbClr val="0000FF"/>
                  </a:solidFill>
                  <a:latin typeface="Times New Roman" pitchFamily="18" charset="0"/>
                  <a:ea typeface="PMingLiU" pitchFamily="18" charset="-120"/>
                  <a:sym typeface="Symbol" pitchFamily="18" charset="2"/>
                </a:rPr>
                <a:t>) / 2</a:t>
              </a:r>
            </a:p>
          </p:txBody>
        </p:sp>
        <p:sp>
          <p:nvSpPr>
            <p:cNvPr id="24599" name="Text Box 25"/>
            <p:cNvSpPr txBox="1">
              <a:spLocks noChangeArrowheads="1"/>
            </p:cNvSpPr>
            <p:nvPr/>
          </p:nvSpPr>
          <p:spPr bwMode="auto">
            <a:xfrm>
              <a:off x="3600" y="3888"/>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solidFill>
                    <a:srgbClr val="0000FF"/>
                  </a:solidFill>
                  <a:latin typeface="Times New Roman" pitchFamily="18" charset="0"/>
                  <a:ea typeface="PMingLiU" pitchFamily="18" charset="-120"/>
                  <a:sym typeface="Symbol" pitchFamily="18" charset="2"/>
                </a:rPr>
                <a:t></a:t>
              </a:r>
              <a:r>
                <a:rPr kumimoji="1" lang="en-US" altLang="zh-TW" sz="2400" baseline="30000">
                  <a:solidFill>
                    <a:srgbClr val="0000FF"/>
                  </a:solidFill>
                  <a:latin typeface="Times New Roman" pitchFamily="18" charset="0"/>
                  <a:ea typeface="PMingLiU" pitchFamily="18" charset="-120"/>
                  <a:sym typeface="Symbol" pitchFamily="18" charset="2"/>
                </a:rPr>
                <a:t>2</a:t>
              </a:r>
              <a:r>
                <a:rPr kumimoji="1" lang="en-US" altLang="zh-TW" sz="2400">
                  <a:solidFill>
                    <a:srgbClr val="0000FF"/>
                  </a:solidFill>
                  <a:latin typeface="Times New Roman" pitchFamily="18" charset="0"/>
                  <a:ea typeface="PMingLiU" pitchFamily="18" charset="-120"/>
                  <a:sym typeface="Symbol" pitchFamily="18" charset="2"/>
                </a:rPr>
                <a:t> / n-2-1</a:t>
              </a:r>
              <a:r>
                <a:rPr kumimoji="1" lang="en-US" altLang="zh-TW" sz="2400">
                  <a:solidFill>
                    <a:srgbClr val="0000FF"/>
                  </a:solidFill>
                  <a:latin typeface="Times New Roman" pitchFamily="18" charset="0"/>
                  <a:ea typeface="PMingLiU" pitchFamily="18" charset="-120"/>
                </a:rPr>
                <a:t> </a:t>
              </a:r>
            </a:p>
          </p:txBody>
        </p:sp>
        <p:sp>
          <p:nvSpPr>
            <p:cNvPr id="24600" name="Rectangle 26"/>
            <p:cNvSpPr>
              <a:spLocks noChangeArrowheads="1"/>
            </p:cNvSpPr>
            <p:nvPr/>
          </p:nvSpPr>
          <p:spPr bwMode="auto">
            <a:xfrm>
              <a:off x="3744" y="3888"/>
              <a:ext cx="1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b="1">
                  <a:solidFill>
                    <a:srgbClr val="0000FF"/>
                  </a:solidFill>
                  <a:latin typeface="Times New Roman" pitchFamily="18" charset="0"/>
                  <a:ea typeface="PMingLiU" pitchFamily="18" charset="-120"/>
                </a:rPr>
                <a:t>^</a:t>
              </a:r>
              <a:endParaRPr kumimoji="1" lang="en-US" altLang="zh-TW" sz="2400">
                <a:solidFill>
                  <a:srgbClr val="0000FF"/>
                </a:solidFill>
                <a:latin typeface="Times New Roman" pitchFamily="18" charset="0"/>
                <a:ea typeface="PMingLiU" pitchFamily="18" charset="-120"/>
              </a:endParaRPr>
            </a:p>
          </p:txBody>
        </p:sp>
        <p:sp>
          <p:nvSpPr>
            <p:cNvPr id="24601" name="Rectangle 27"/>
            <p:cNvSpPr>
              <a:spLocks noChangeArrowheads="1"/>
            </p:cNvSpPr>
            <p:nvPr/>
          </p:nvSpPr>
          <p:spPr bwMode="auto">
            <a:xfrm>
              <a:off x="3120" y="3600"/>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r>
                <a:rPr kumimoji="1" lang="en-US" altLang="zh-TW" sz="2400">
                  <a:solidFill>
                    <a:srgbClr val="0000FF"/>
                  </a:solidFill>
                  <a:latin typeface="Times New Roman" pitchFamily="18" charset="0"/>
                  <a:ea typeface="PMingLiU" pitchFamily="18" charset="-120"/>
                </a:rPr>
                <a:t> </a:t>
              </a:r>
              <a:r>
                <a:rPr kumimoji="1" lang="en-US" altLang="zh-TW" sz="2400" b="1">
                  <a:solidFill>
                    <a:srgbClr val="0000FF"/>
                  </a:solidFill>
                  <a:latin typeface="Times New Roman" pitchFamily="18" charset="0"/>
                  <a:ea typeface="PMingLiU" pitchFamily="18" charset="-120"/>
                </a:rPr>
                <a:t>^</a:t>
              </a:r>
              <a:endParaRPr kumimoji="1" lang="en-US" altLang="zh-TW" sz="2400">
                <a:solidFill>
                  <a:srgbClr val="0000FF"/>
                </a:solidFill>
                <a:latin typeface="Times New Roman" pitchFamily="18" charset="0"/>
                <a:ea typeface="PMingLiU" pitchFamily="18" charset="-120"/>
              </a:endParaRPr>
            </a:p>
          </p:txBody>
        </p:sp>
        <p:sp>
          <p:nvSpPr>
            <p:cNvPr id="24602" name="Rectangle 28"/>
            <p:cNvSpPr>
              <a:spLocks noChangeArrowheads="1"/>
            </p:cNvSpPr>
            <p:nvPr/>
          </p:nvSpPr>
          <p:spPr bwMode="auto">
            <a:xfrm>
              <a:off x="3798" y="3562"/>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r>
                <a:rPr kumimoji="1" lang="en-US" altLang="zh-TW" sz="2400">
                  <a:solidFill>
                    <a:srgbClr val="0000FF"/>
                  </a:solidFill>
                  <a:latin typeface="Times New Roman" pitchFamily="18" charset="0"/>
                  <a:ea typeface="PMingLiU" pitchFamily="18" charset="-120"/>
                </a:rPr>
                <a:t>   </a:t>
              </a:r>
              <a:r>
                <a:rPr kumimoji="1" lang="en-US" altLang="zh-TW" sz="2400" b="1">
                  <a:solidFill>
                    <a:srgbClr val="0000FF"/>
                  </a:solidFill>
                  <a:latin typeface="Times New Roman" pitchFamily="18" charset="0"/>
                  <a:ea typeface="PMingLiU" pitchFamily="18" charset="-120"/>
                </a:rPr>
                <a:t>^</a:t>
              </a:r>
              <a:endParaRPr kumimoji="1" lang="en-US" altLang="zh-TW" sz="2400">
                <a:solidFill>
                  <a:srgbClr val="0000FF"/>
                </a:solidFill>
                <a:latin typeface="Times New Roman" pitchFamily="18" charset="0"/>
                <a:ea typeface="PMingLiU" pitchFamily="18" charset="-120"/>
              </a:endParaRPr>
            </a:p>
          </p:txBody>
        </p:sp>
      </p:grpSp>
      <p:grpSp>
        <p:nvGrpSpPr>
          <p:cNvPr id="4" name="Group 29"/>
          <p:cNvGrpSpPr>
            <a:grpSpLocks/>
          </p:cNvGrpSpPr>
          <p:nvPr/>
        </p:nvGrpSpPr>
        <p:grpSpPr bwMode="auto">
          <a:xfrm>
            <a:off x="533400" y="2867025"/>
            <a:ext cx="7924800" cy="2619375"/>
            <a:chOff x="336" y="1806"/>
            <a:chExt cx="4992" cy="1650"/>
          </a:xfrm>
        </p:grpSpPr>
        <p:sp>
          <p:nvSpPr>
            <p:cNvPr id="24583" name="Text Box 30"/>
            <p:cNvSpPr txBox="1">
              <a:spLocks noChangeArrowheads="1"/>
            </p:cNvSpPr>
            <p:nvPr/>
          </p:nvSpPr>
          <p:spPr bwMode="auto">
            <a:xfrm>
              <a:off x="384" y="1806"/>
              <a:ext cx="1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latin typeface="Times New Roman" pitchFamily="18" charset="0"/>
                  <a:ea typeface="PMingLiU" pitchFamily="18" charset="-120"/>
                </a:rPr>
                <a:t>ANOVA</a:t>
              </a:r>
              <a:r>
                <a:rPr kumimoji="1" lang="en-US" altLang="zh-TW" sz="2400">
                  <a:latin typeface="Times New Roman" pitchFamily="18" charset="0"/>
                  <a:ea typeface="PMingLiU" pitchFamily="18" charset="-120"/>
                </a:rPr>
                <a:t> TABLE</a:t>
              </a:r>
            </a:p>
          </p:txBody>
        </p:sp>
        <p:sp>
          <p:nvSpPr>
            <p:cNvPr id="24584" name="Line 31"/>
            <p:cNvSpPr>
              <a:spLocks noChangeShapeType="1"/>
            </p:cNvSpPr>
            <p:nvPr/>
          </p:nvSpPr>
          <p:spPr bwMode="auto">
            <a:xfrm>
              <a:off x="336" y="2064"/>
              <a:ext cx="499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4585" name="Text Box 32"/>
            <p:cNvSpPr txBox="1">
              <a:spLocks noChangeArrowheads="1"/>
            </p:cNvSpPr>
            <p:nvPr/>
          </p:nvSpPr>
          <p:spPr bwMode="auto">
            <a:xfrm>
              <a:off x="336" y="2112"/>
              <a:ext cx="4992"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latin typeface="Times New Roman" pitchFamily="18" charset="0"/>
                  <a:ea typeface="PMingLiU" pitchFamily="18" charset="-120"/>
                </a:rPr>
                <a:t>Source of variation               SS              df(k=2)            MSS</a:t>
              </a:r>
            </a:p>
            <a:p>
              <a:pPr eaLnBrk="1" hangingPunct="1">
                <a:spcBef>
                  <a:spcPct val="50000"/>
                </a:spcBef>
              </a:pPr>
              <a:r>
                <a:rPr kumimoji="1" lang="en-US" altLang="zh-TW" sz="2400">
                  <a:latin typeface="Times New Roman" pitchFamily="18" charset="0"/>
                  <a:ea typeface="PMingLiU" pitchFamily="18" charset="-120"/>
                </a:rPr>
                <a:t>         E</a:t>
              </a:r>
              <a:r>
                <a:rPr kumimoji="1" lang="en-US" altLang="zh-TW" sz="2400" b="1">
                  <a:latin typeface="Times New Roman" pitchFamily="18" charset="0"/>
                  <a:ea typeface="PMingLiU" pitchFamily="18" charset="-120"/>
                </a:rPr>
                <a:t>SS</a:t>
              </a:r>
              <a:r>
                <a:rPr kumimoji="1" lang="en-US" altLang="zh-TW" sz="2400">
                  <a:latin typeface="Times New Roman" pitchFamily="18" charset="0"/>
                  <a:ea typeface="PMingLiU" pitchFamily="18" charset="-120"/>
                </a:rPr>
                <a:t>	        </a:t>
              </a:r>
              <a:r>
                <a:rPr kumimoji="1" lang="en-US" altLang="zh-TW" sz="2400">
                  <a:latin typeface="Times New Roman" pitchFamily="18" charset="0"/>
                  <a:ea typeface="PMingLiU" pitchFamily="18" charset="-120"/>
                  <a:sym typeface="Symbol" pitchFamily="18" charset="2"/>
                </a:rPr>
                <a:t></a:t>
              </a:r>
              <a:r>
                <a:rPr kumimoji="1" lang="en-US" altLang="zh-TW" sz="2400" baseline="-25000">
                  <a:latin typeface="Times New Roman" pitchFamily="18" charset="0"/>
                  <a:ea typeface="PMingLiU" pitchFamily="18" charset="-120"/>
                  <a:sym typeface="Symbol" pitchFamily="18" charset="2"/>
                </a:rPr>
                <a:t>1 </a:t>
              </a:r>
              <a:r>
                <a:rPr kumimoji="1" lang="en-US" altLang="zh-TW" sz="2400">
                  <a:latin typeface="Times New Roman" pitchFamily="18" charset="0"/>
                  <a:ea typeface="PMingLiU" pitchFamily="18" charset="-120"/>
                  <a:sym typeface="Symbol" pitchFamily="18" charset="2"/>
                </a:rPr>
                <a:t></a:t>
              </a:r>
              <a:r>
                <a:rPr kumimoji="1" lang="en-US" altLang="zh-TW" sz="2400" i="1">
                  <a:latin typeface="Times New Roman" pitchFamily="18" charset="0"/>
                  <a:ea typeface="PMingLiU" pitchFamily="18" charset="-120"/>
                  <a:sym typeface="Symbol" pitchFamily="18" charset="2"/>
                </a:rPr>
                <a:t>x</a:t>
              </a:r>
              <a:r>
                <a:rPr kumimoji="1" lang="en-US" altLang="zh-TW" sz="2400" baseline="-25000">
                  <a:latin typeface="Times New Roman" pitchFamily="18" charset="0"/>
                  <a:ea typeface="PMingLiU" pitchFamily="18" charset="-120"/>
                  <a:sym typeface="Symbol" pitchFamily="18" charset="2"/>
                </a:rPr>
                <a:t>1 </a:t>
              </a:r>
              <a:r>
                <a:rPr kumimoji="1" lang="en-US" altLang="zh-TW" sz="2400" i="1">
                  <a:latin typeface="Times New Roman" pitchFamily="18" charset="0"/>
                  <a:ea typeface="PMingLiU" pitchFamily="18" charset="-120"/>
                  <a:sym typeface="Symbol" pitchFamily="18" charset="2"/>
                </a:rPr>
                <a:t>y</a:t>
              </a:r>
              <a:r>
                <a:rPr kumimoji="1" lang="en-US" altLang="zh-TW" sz="2400">
                  <a:latin typeface="Times New Roman" pitchFamily="18" charset="0"/>
                  <a:ea typeface="PMingLiU" pitchFamily="18" charset="-120"/>
                  <a:sym typeface="Symbol" pitchFamily="18" charset="2"/>
                </a:rPr>
                <a:t> + </a:t>
              </a:r>
              <a:r>
                <a:rPr kumimoji="1" lang="en-US" altLang="zh-TW" sz="2400" baseline="-25000">
                  <a:latin typeface="Times New Roman" pitchFamily="18" charset="0"/>
                  <a:ea typeface="PMingLiU" pitchFamily="18" charset="-120"/>
                  <a:sym typeface="Symbol" pitchFamily="18" charset="2"/>
                </a:rPr>
                <a:t>2 </a:t>
              </a:r>
              <a:r>
                <a:rPr kumimoji="1" lang="en-US" altLang="zh-TW" sz="2400">
                  <a:latin typeface="Times New Roman" pitchFamily="18" charset="0"/>
                  <a:ea typeface="PMingLiU" pitchFamily="18" charset="-120"/>
                  <a:sym typeface="Symbol" pitchFamily="18" charset="2"/>
                </a:rPr>
                <a:t></a:t>
              </a:r>
              <a:r>
                <a:rPr kumimoji="1" lang="en-US" altLang="zh-TW" sz="2400" i="1">
                  <a:latin typeface="Times New Roman" pitchFamily="18" charset="0"/>
                  <a:ea typeface="PMingLiU" pitchFamily="18" charset="-120"/>
                  <a:sym typeface="Symbol" pitchFamily="18" charset="2"/>
                </a:rPr>
                <a:t>x</a:t>
              </a:r>
              <a:r>
                <a:rPr kumimoji="1" lang="en-US" altLang="zh-TW" sz="2400" baseline="-25000">
                  <a:latin typeface="Times New Roman" pitchFamily="18" charset="0"/>
                  <a:ea typeface="PMingLiU" pitchFamily="18" charset="-120"/>
                  <a:sym typeface="Symbol" pitchFamily="18" charset="2"/>
                </a:rPr>
                <a:t>2 </a:t>
              </a:r>
              <a:r>
                <a:rPr kumimoji="1" lang="en-US" altLang="zh-TW" sz="2400" i="1">
                  <a:latin typeface="Times New Roman" pitchFamily="18" charset="0"/>
                  <a:ea typeface="PMingLiU" pitchFamily="18" charset="-120"/>
                  <a:sym typeface="Symbol" pitchFamily="18" charset="2"/>
                </a:rPr>
                <a:t>y</a:t>
              </a:r>
              <a:r>
                <a:rPr kumimoji="1" lang="en-US" altLang="zh-TW" sz="2400">
                  <a:latin typeface="Times New Roman" pitchFamily="18" charset="0"/>
                  <a:ea typeface="PMingLiU" pitchFamily="18" charset="-120"/>
                  <a:sym typeface="Symbol" pitchFamily="18" charset="2"/>
                </a:rPr>
                <a:t>       2                ESS/2</a:t>
              </a:r>
            </a:p>
            <a:p>
              <a:pPr eaLnBrk="1" hangingPunct="1">
                <a:spcBef>
                  <a:spcPct val="50000"/>
                </a:spcBef>
              </a:pPr>
              <a:r>
                <a:rPr kumimoji="1" lang="en-US" altLang="zh-TW" sz="2400">
                  <a:latin typeface="Times New Roman" pitchFamily="18" charset="0"/>
                  <a:ea typeface="PMingLiU" pitchFamily="18" charset="-120"/>
                  <a:sym typeface="Symbol" pitchFamily="18" charset="2"/>
                </a:rPr>
                <a:t>         R</a:t>
              </a:r>
              <a:r>
                <a:rPr kumimoji="1" lang="en-US" altLang="zh-TW" sz="2400" b="1">
                  <a:latin typeface="Times New Roman" pitchFamily="18" charset="0"/>
                  <a:ea typeface="PMingLiU" pitchFamily="18" charset="-120"/>
                  <a:sym typeface="Symbol" pitchFamily="18" charset="2"/>
                </a:rPr>
                <a:t>SS</a:t>
              </a:r>
              <a:r>
                <a:rPr kumimoji="1" lang="en-US" altLang="zh-TW" sz="2400">
                  <a:latin typeface="Times New Roman" pitchFamily="18" charset="0"/>
                  <a:ea typeface="PMingLiU" pitchFamily="18" charset="-120"/>
                  <a:sym typeface="Symbol" pitchFamily="18" charset="2"/>
                </a:rPr>
                <a:t>                             </a:t>
              </a:r>
              <a:r>
                <a:rPr kumimoji="1" lang="en-US" altLang="zh-TW" sz="2400" baseline="30000">
                  <a:latin typeface="Times New Roman" pitchFamily="18" charset="0"/>
                  <a:ea typeface="PMingLiU" pitchFamily="18" charset="-120"/>
                  <a:sym typeface="Symbol" pitchFamily="18" charset="2"/>
                </a:rPr>
                <a:t>2                      </a:t>
              </a:r>
              <a:r>
                <a:rPr kumimoji="1" lang="en-US" altLang="zh-TW" sz="2400">
                  <a:latin typeface="Times New Roman" pitchFamily="18" charset="0"/>
                  <a:ea typeface="PMingLiU" pitchFamily="18" charset="-120"/>
                  <a:sym typeface="Symbol" pitchFamily="18" charset="2"/>
                </a:rPr>
                <a:t>n-2-1          RSS/n-2-1</a:t>
              </a:r>
            </a:p>
            <a:p>
              <a:pPr eaLnBrk="1" hangingPunct="1">
                <a:spcBef>
                  <a:spcPct val="50000"/>
                </a:spcBef>
              </a:pPr>
              <a:r>
                <a:rPr kumimoji="1" lang="en-US" altLang="zh-TW" sz="2400">
                  <a:latin typeface="Times New Roman" pitchFamily="18" charset="0"/>
                  <a:ea typeface="PMingLiU" pitchFamily="18" charset="-120"/>
                  <a:sym typeface="Symbol" pitchFamily="18" charset="2"/>
                </a:rPr>
                <a:t>         T</a:t>
              </a:r>
              <a:r>
                <a:rPr kumimoji="1" lang="en-US" altLang="zh-TW" sz="2400" b="1">
                  <a:latin typeface="Times New Roman" pitchFamily="18" charset="0"/>
                  <a:ea typeface="PMingLiU" pitchFamily="18" charset="-120"/>
                  <a:sym typeface="Symbol" pitchFamily="18" charset="2"/>
                </a:rPr>
                <a:t>SS</a:t>
              </a:r>
              <a:r>
                <a:rPr kumimoji="1" lang="en-US" altLang="zh-TW" sz="2400">
                  <a:latin typeface="Times New Roman" pitchFamily="18" charset="0"/>
                  <a:ea typeface="PMingLiU" pitchFamily="18" charset="-120"/>
                  <a:sym typeface="Symbol" pitchFamily="18" charset="2"/>
                </a:rPr>
                <a:t>                             </a:t>
              </a:r>
              <a:r>
                <a:rPr kumimoji="1" lang="en-US" altLang="zh-TW" sz="2400" i="1">
                  <a:latin typeface="Times New Roman" pitchFamily="18" charset="0"/>
                  <a:ea typeface="PMingLiU" pitchFamily="18" charset="-120"/>
                  <a:sym typeface="Symbol" pitchFamily="18" charset="2"/>
                </a:rPr>
                <a:t>y</a:t>
              </a:r>
              <a:r>
                <a:rPr kumimoji="1" lang="en-US" altLang="zh-TW" sz="2400" baseline="30000">
                  <a:latin typeface="Times New Roman" pitchFamily="18" charset="0"/>
                  <a:ea typeface="PMingLiU" pitchFamily="18" charset="-120"/>
                  <a:sym typeface="Symbol" pitchFamily="18" charset="2"/>
                </a:rPr>
                <a:t>2</a:t>
              </a:r>
              <a:r>
                <a:rPr kumimoji="1" lang="en-US" altLang="zh-TW" sz="2400">
                  <a:latin typeface="Times New Roman" pitchFamily="18" charset="0"/>
                  <a:ea typeface="PMingLiU" pitchFamily="18" charset="-120"/>
                  <a:sym typeface="Symbol" pitchFamily="18" charset="2"/>
                </a:rPr>
                <a:t>                 n-1</a:t>
              </a:r>
            </a:p>
          </p:txBody>
        </p:sp>
        <p:sp>
          <p:nvSpPr>
            <p:cNvPr id="24586" name="Rectangle 33"/>
            <p:cNvSpPr>
              <a:spLocks noChangeArrowheads="1"/>
            </p:cNvSpPr>
            <p:nvPr/>
          </p:nvSpPr>
          <p:spPr bwMode="auto">
            <a:xfrm>
              <a:off x="1920" y="2448"/>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b="1">
                  <a:latin typeface="Times New Roman" pitchFamily="18" charset="0"/>
                  <a:ea typeface="PMingLiU" pitchFamily="18" charset="-120"/>
                </a:rPr>
                <a:t>^</a:t>
              </a:r>
              <a:endParaRPr kumimoji="1" lang="en-US" altLang="zh-TW" sz="2400">
                <a:latin typeface="Times New Roman" pitchFamily="18" charset="0"/>
                <a:ea typeface="PMingLiU" pitchFamily="18" charset="-120"/>
              </a:endParaRPr>
            </a:p>
          </p:txBody>
        </p:sp>
        <p:sp>
          <p:nvSpPr>
            <p:cNvPr id="24587" name="Rectangle 34"/>
            <p:cNvSpPr>
              <a:spLocks noChangeArrowheads="1"/>
            </p:cNvSpPr>
            <p:nvPr/>
          </p:nvSpPr>
          <p:spPr bwMode="auto">
            <a:xfrm>
              <a:off x="2688" y="2448"/>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a:latin typeface="Times New Roman" pitchFamily="18" charset="0"/>
                  <a:ea typeface="PMingLiU" pitchFamily="18" charset="-120"/>
                </a:rPr>
                <a:t> </a:t>
              </a:r>
              <a:r>
                <a:rPr kumimoji="1" lang="en-US" altLang="zh-TW" sz="2400" b="1">
                  <a:latin typeface="Times New Roman" pitchFamily="18" charset="0"/>
                  <a:ea typeface="PMingLiU" pitchFamily="18" charset="-120"/>
                </a:rPr>
                <a:t>^</a:t>
              </a:r>
              <a:endParaRPr kumimoji="1" lang="en-US" altLang="zh-TW" sz="2400">
                <a:latin typeface="Times New Roman" pitchFamily="18" charset="0"/>
                <a:ea typeface="PMingLiU" pitchFamily="18" charset="-120"/>
              </a:endParaRPr>
            </a:p>
          </p:txBody>
        </p:sp>
        <p:sp>
          <p:nvSpPr>
            <p:cNvPr id="24588" name="Rectangle 35"/>
            <p:cNvSpPr>
              <a:spLocks noChangeArrowheads="1"/>
            </p:cNvSpPr>
            <p:nvPr/>
          </p:nvSpPr>
          <p:spPr bwMode="auto">
            <a:xfrm>
              <a:off x="2640" y="2832"/>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kumimoji="1" lang="en-US" altLang="zh-TW" sz="2400" b="1">
                  <a:latin typeface="Times New Roman" pitchFamily="18" charset="0"/>
                  <a:ea typeface="PMingLiU" pitchFamily="18" charset="-120"/>
                </a:rPr>
                <a:t>^</a:t>
              </a:r>
              <a:endParaRPr kumimoji="1" lang="en-US" altLang="zh-TW" sz="2400">
                <a:latin typeface="Times New Roman" pitchFamily="18" charset="0"/>
                <a:ea typeface="PMingLiU" pitchFamily="18" charset="-120"/>
              </a:endParaRPr>
            </a:p>
          </p:txBody>
        </p:sp>
        <p:sp>
          <p:nvSpPr>
            <p:cNvPr id="24589" name="Rectangle 36"/>
            <p:cNvSpPr>
              <a:spLocks noChangeArrowheads="1"/>
            </p:cNvSpPr>
            <p:nvPr/>
          </p:nvSpPr>
          <p:spPr bwMode="auto">
            <a:xfrm>
              <a:off x="3456" y="2976"/>
              <a:ext cx="6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120000"/>
                </a:lnSpc>
              </a:pPr>
              <a:r>
                <a:rPr kumimoji="1" lang="en-US" altLang="zh-TW" sz="2400">
                  <a:solidFill>
                    <a:srgbClr val="FF0066"/>
                  </a:solidFill>
                  <a:latin typeface="Times New Roman" pitchFamily="18" charset="0"/>
                  <a:ea typeface="PMingLiU" pitchFamily="18" charset="-120"/>
                </a:rPr>
                <a:t>(n-k-1)</a:t>
              </a:r>
            </a:p>
          </p:txBody>
        </p:sp>
        <p:sp>
          <p:nvSpPr>
            <p:cNvPr id="24590" name="Line 37"/>
            <p:cNvSpPr>
              <a:spLocks noChangeShapeType="1"/>
            </p:cNvSpPr>
            <p:nvPr/>
          </p:nvSpPr>
          <p:spPr bwMode="auto">
            <a:xfrm>
              <a:off x="384" y="3456"/>
              <a:ext cx="4944"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4591" name="Line 38"/>
            <p:cNvSpPr>
              <a:spLocks noChangeShapeType="1"/>
            </p:cNvSpPr>
            <p:nvPr/>
          </p:nvSpPr>
          <p:spPr bwMode="auto">
            <a:xfrm>
              <a:off x="336" y="2400"/>
              <a:ext cx="49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grpSp>
    </p:spTree>
    <p:extLst>
      <p:ext uri="{BB962C8B-B14F-4D97-AF65-F5344CB8AC3E}">
        <p14:creationId xmlns:p14="http://schemas.microsoft.com/office/powerpoint/2010/main" val="3607111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
                                        </p:tgtEl>
                                        <p:attrNameLst>
                                          <p:attrName>ppt_c</p:attrName>
                                        </p:attrNameLst>
                                      </p:cBhvr>
                                      <p:to>
                                        <a:schemeClr val="bg2"/>
                                      </p:to>
                                    </p:animClr>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ppt_h/2"/>
                                          </p:val>
                                        </p:tav>
                                        <p:tav tm="100000">
                                          <p:val>
                                            <p:strVal val="#ppt_y"/>
                                          </p:val>
                                        </p:tav>
                                      </p:tavLst>
                                    </p:anim>
                                    <p:anim calcmode="lin" valueType="num">
                                      <p:cBhvr>
                                        <p:cTn id="17" dur="500" fill="hold"/>
                                        <p:tgtEl>
                                          <p:spTgt spid="4"/>
                                        </p:tgtEl>
                                        <p:attrNameLst>
                                          <p:attrName>ppt_w</p:attrName>
                                        </p:attrNameLst>
                                      </p:cBhvr>
                                      <p:tavLst>
                                        <p:tav tm="0">
                                          <p:val>
                                            <p:strVal val="#ppt_w"/>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4"/>
                                        </p:tgtEl>
                                        <p:attrNameLst>
                                          <p:attrName>ppt_c</p:attrName>
                                        </p:attrNameLst>
                                      </p:cBhvr>
                                      <p:to>
                                        <a:schemeClr val="bg2"/>
                                      </p:to>
                                    </p:animClr>
                                    <p:audio>
                                      <p:cMediaNode>
                                        <p:cTn display="0" masterRel="sameClick">
                                          <p:stCondLst>
                                            <p:cond evt="begin" delay="0">
                                              <p:tn val="13"/>
                                            </p:cond>
                                          </p:stCondLst>
                                          <p:endCondLst>
                                            <p:cond evt="onStopAudio" delay="0">
                                              <p:tgtEl>
                                                <p:sldTgt/>
                                              </p:tgtEl>
                                            </p:cond>
                                          </p:endCondLst>
                                        </p:cTn>
                                        <p:tgtEl>
                                          <p:sndTgt r:embed="rId3"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ppt_h/2"/>
                                          </p:val>
                                        </p:tav>
                                        <p:tav tm="100000">
                                          <p:val>
                                            <p:strVal val="#ppt_y"/>
                                          </p:val>
                                        </p:tav>
                                      </p:tavLst>
                                    </p:anim>
                                    <p:anim calcmode="lin" valueType="num">
                                      <p:cBhvr>
                                        <p:cTn id="25" dur="500" fill="hold"/>
                                        <p:tgtEl>
                                          <p:spTgt spid="3"/>
                                        </p:tgtEl>
                                        <p:attrNameLst>
                                          <p:attrName>ppt_w</p:attrName>
                                        </p:attrNameLst>
                                      </p:cBhvr>
                                      <p:tavLst>
                                        <p:tav tm="0">
                                          <p:val>
                                            <p:strVal val="#ppt_w"/>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
                                        </p:tgtEl>
                                        <p:attrNameLst>
                                          <p:attrName>ppt_c</p:attrName>
                                        </p:attrNameLst>
                                      </p:cBhvr>
                                      <p:to>
                                        <a:schemeClr val="bg2"/>
                                      </p:to>
                                    </p:animClr>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357188" y="133350"/>
            <a:ext cx="8448675" cy="760413"/>
          </a:xfrm>
          <a:prstGeom prst="rect">
            <a:avLst/>
          </a:prstGeom>
          <a:solidFill>
            <a:srgbClr val="FFFF00"/>
          </a:solidFill>
          <a:ln w="88900">
            <a:solidFill>
              <a:srgbClr val="FF00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kumimoji="1" lang="en-US" altLang="zh-TW" sz="3800" b="1">
                <a:latin typeface="Bernard MT Condensed" pitchFamily="18" charset="0"/>
                <a:ea typeface="PMingLiU" pitchFamily="18" charset="-120"/>
              </a:rPr>
              <a:t>An important relationship between R</a:t>
            </a:r>
            <a:r>
              <a:rPr kumimoji="1" lang="en-US" altLang="zh-TW" sz="3800" b="1" baseline="30000">
                <a:latin typeface="Bernard MT Condensed" pitchFamily="18" charset="0"/>
                <a:ea typeface="PMingLiU" pitchFamily="18" charset="-120"/>
              </a:rPr>
              <a:t>2</a:t>
            </a:r>
            <a:r>
              <a:rPr kumimoji="1" lang="en-US" altLang="zh-TW" sz="3800" b="1">
                <a:latin typeface="Bernard MT Condensed" pitchFamily="18" charset="0"/>
                <a:ea typeface="PMingLiU" pitchFamily="18" charset="-120"/>
              </a:rPr>
              <a:t> and F</a:t>
            </a:r>
            <a:endParaRPr kumimoji="1" lang="en-US" altLang="zh-TW" sz="3800">
              <a:latin typeface="Bernard MT Condensed" pitchFamily="18" charset="0"/>
              <a:ea typeface="PMingLiU" pitchFamily="18" charset="-120"/>
            </a:endParaRPr>
          </a:p>
        </p:txBody>
      </p:sp>
      <p:grpSp>
        <p:nvGrpSpPr>
          <p:cNvPr id="2" name="Group 3"/>
          <p:cNvGrpSpPr>
            <a:grpSpLocks/>
          </p:cNvGrpSpPr>
          <p:nvPr/>
        </p:nvGrpSpPr>
        <p:grpSpPr bwMode="auto">
          <a:xfrm>
            <a:off x="381000" y="990600"/>
            <a:ext cx="4038600" cy="990600"/>
            <a:chOff x="1104" y="624"/>
            <a:chExt cx="2400" cy="624"/>
          </a:xfrm>
        </p:grpSpPr>
        <p:sp>
          <p:nvSpPr>
            <p:cNvPr id="25664" name="Text Box 4"/>
            <p:cNvSpPr txBox="1">
              <a:spLocks noChangeArrowheads="1"/>
            </p:cNvSpPr>
            <p:nvPr/>
          </p:nvSpPr>
          <p:spPr bwMode="auto">
            <a:xfrm>
              <a:off x="1104" y="768"/>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00FF"/>
                  </a:solidFill>
                  <a:latin typeface="Times New Roman" pitchFamily="18" charset="0"/>
                  <a:ea typeface="PMingLiU" pitchFamily="18" charset="-120"/>
                </a:rPr>
                <a:t>F =</a:t>
              </a:r>
            </a:p>
          </p:txBody>
        </p:sp>
        <p:grpSp>
          <p:nvGrpSpPr>
            <p:cNvPr id="25665" name="Group 5"/>
            <p:cNvGrpSpPr>
              <a:grpSpLocks/>
            </p:cNvGrpSpPr>
            <p:nvPr/>
          </p:nvGrpSpPr>
          <p:grpSpPr bwMode="auto">
            <a:xfrm>
              <a:off x="1488" y="624"/>
              <a:ext cx="864" cy="624"/>
              <a:chOff x="2736" y="624"/>
              <a:chExt cx="864" cy="624"/>
            </a:xfrm>
          </p:grpSpPr>
          <p:sp>
            <p:nvSpPr>
              <p:cNvPr id="25670" name="Line 6"/>
              <p:cNvSpPr>
                <a:spLocks noChangeShapeType="1"/>
              </p:cNvSpPr>
              <p:nvPr/>
            </p:nvSpPr>
            <p:spPr bwMode="auto">
              <a:xfrm>
                <a:off x="2736" y="912"/>
                <a:ext cx="864"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71" name="Text Box 7"/>
              <p:cNvSpPr txBox="1">
                <a:spLocks noChangeArrowheads="1"/>
              </p:cNvSpPr>
              <p:nvPr/>
            </p:nvSpPr>
            <p:spPr bwMode="auto">
              <a:xfrm>
                <a:off x="2736" y="624"/>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00FF"/>
                    </a:solidFill>
                    <a:latin typeface="Times New Roman" pitchFamily="18" charset="0"/>
                    <a:ea typeface="PMingLiU" pitchFamily="18" charset="-120"/>
                  </a:rPr>
                  <a:t>ESS / k</a:t>
                </a:r>
              </a:p>
            </p:txBody>
          </p:sp>
          <p:sp>
            <p:nvSpPr>
              <p:cNvPr id="25672" name="Text Box 8"/>
              <p:cNvSpPr txBox="1">
                <a:spLocks noChangeArrowheads="1"/>
              </p:cNvSpPr>
              <p:nvPr/>
            </p:nvSpPr>
            <p:spPr bwMode="auto">
              <a:xfrm>
                <a:off x="2736" y="960"/>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00FF"/>
                    </a:solidFill>
                    <a:latin typeface="Times New Roman" pitchFamily="18" charset="0"/>
                    <a:ea typeface="PMingLiU" pitchFamily="18" charset="-120"/>
                  </a:rPr>
                  <a:t>RSS/</a:t>
                </a:r>
                <a:r>
                  <a:rPr kumimoji="1" lang="en-US" altLang="zh-TW" sz="2000" b="1">
                    <a:solidFill>
                      <a:srgbClr val="0000FF"/>
                    </a:solidFill>
                    <a:latin typeface="Times New Roman" pitchFamily="18" charset="0"/>
                    <a:ea typeface="PMingLiU" pitchFamily="18" charset="-120"/>
                  </a:rPr>
                  <a:t>n-k-1</a:t>
                </a:r>
              </a:p>
            </p:txBody>
          </p:sp>
        </p:grpSp>
        <p:sp>
          <p:nvSpPr>
            <p:cNvPr id="25666" name="Text Box 9"/>
            <p:cNvSpPr txBox="1">
              <a:spLocks noChangeArrowheads="1"/>
            </p:cNvSpPr>
            <p:nvPr/>
          </p:nvSpPr>
          <p:spPr bwMode="auto">
            <a:xfrm>
              <a:off x="2352" y="76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00FF"/>
                  </a:solidFill>
                  <a:latin typeface="Times New Roman" pitchFamily="18" charset="0"/>
                  <a:ea typeface="PMingLiU" pitchFamily="18" charset="-120"/>
                </a:rPr>
                <a:t>=</a:t>
              </a:r>
            </a:p>
          </p:txBody>
        </p:sp>
        <p:sp>
          <p:nvSpPr>
            <p:cNvPr id="25667" name="Line 10"/>
            <p:cNvSpPr>
              <a:spLocks noChangeShapeType="1"/>
            </p:cNvSpPr>
            <p:nvPr/>
          </p:nvSpPr>
          <p:spPr bwMode="auto">
            <a:xfrm>
              <a:off x="2544" y="912"/>
              <a:ext cx="91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68" name="Text Box 11"/>
            <p:cNvSpPr txBox="1">
              <a:spLocks noChangeArrowheads="1"/>
            </p:cNvSpPr>
            <p:nvPr/>
          </p:nvSpPr>
          <p:spPr bwMode="auto">
            <a:xfrm>
              <a:off x="2544" y="624"/>
              <a:ext cx="9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00FF"/>
                  </a:solidFill>
                  <a:latin typeface="Times New Roman" pitchFamily="18" charset="0"/>
                  <a:ea typeface="PMingLiU" pitchFamily="18" charset="-120"/>
                </a:rPr>
                <a:t>ESS (n-k-1)</a:t>
              </a:r>
            </a:p>
          </p:txBody>
        </p:sp>
        <p:sp>
          <p:nvSpPr>
            <p:cNvPr id="25669" name="Text Box 12"/>
            <p:cNvSpPr txBox="1">
              <a:spLocks noChangeArrowheads="1"/>
            </p:cNvSpPr>
            <p:nvPr/>
          </p:nvSpPr>
          <p:spPr bwMode="auto">
            <a:xfrm>
              <a:off x="2544" y="960"/>
              <a:ext cx="9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00FF"/>
                  </a:solidFill>
                  <a:latin typeface="Times New Roman" pitchFamily="18" charset="0"/>
                  <a:ea typeface="PMingLiU" pitchFamily="18" charset="-120"/>
                </a:rPr>
                <a:t>RSS (k)</a:t>
              </a:r>
            </a:p>
          </p:txBody>
        </p:sp>
      </p:grpSp>
      <p:grpSp>
        <p:nvGrpSpPr>
          <p:cNvPr id="4" name="Group 13"/>
          <p:cNvGrpSpPr>
            <a:grpSpLocks/>
          </p:cNvGrpSpPr>
          <p:nvPr/>
        </p:nvGrpSpPr>
        <p:grpSpPr bwMode="auto">
          <a:xfrm>
            <a:off x="914400" y="2057400"/>
            <a:ext cx="2971800" cy="990600"/>
            <a:chOff x="1296" y="1296"/>
            <a:chExt cx="1872" cy="624"/>
          </a:xfrm>
        </p:grpSpPr>
        <p:sp>
          <p:nvSpPr>
            <p:cNvPr id="25655" name="Text Box 14"/>
            <p:cNvSpPr txBox="1">
              <a:spLocks noChangeArrowheads="1"/>
            </p:cNvSpPr>
            <p:nvPr/>
          </p:nvSpPr>
          <p:spPr bwMode="auto">
            <a:xfrm>
              <a:off x="1296" y="144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latin typeface="Times New Roman" pitchFamily="18" charset="0"/>
                  <a:ea typeface="PMingLiU" pitchFamily="18" charset="-120"/>
                </a:rPr>
                <a:t>=</a:t>
              </a:r>
            </a:p>
          </p:txBody>
        </p:sp>
        <p:sp>
          <p:nvSpPr>
            <p:cNvPr id="25656" name="Line 15"/>
            <p:cNvSpPr>
              <a:spLocks noChangeShapeType="1"/>
            </p:cNvSpPr>
            <p:nvPr/>
          </p:nvSpPr>
          <p:spPr bwMode="auto">
            <a:xfrm>
              <a:off x="1488" y="1584"/>
              <a:ext cx="864"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57" name="Text Box 16"/>
            <p:cNvSpPr txBox="1">
              <a:spLocks noChangeArrowheads="1"/>
            </p:cNvSpPr>
            <p:nvPr/>
          </p:nvSpPr>
          <p:spPr bwMode="auto">
            <a:xfrm>
              <a:off x="1488" y="1632"/>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latin typeface="Times New Roman" pitchFamily="18" charset="0"/>
                  <a:ea typeface="PMingLiU" pitchFamily="18" charset="-120"/>
                </a:rPr>
                <a:t>TSS-ESS</a:t>
              </a:r>
            </a:p>
          </p:txBody>
        </p:sp>
        <p:sp>
          <p:nvSpPr>
            <p:cNvPr id="25658" name="Text Box 17"/>
            <p:cNvSpPr txBox="1">
              <a:spLocks noChangeArrowheads="1"/>
            </p:cNvSpPr>
            <p:nvPr/>
          </p:nvSpPr>
          <p:spPr bwMode="auto">
            <a:xfrm>
              <a:off x="1680" y="12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latin typeface="Times New Roman" pitchFamily="18" charset="0"/>
                  <a:ea typeface="PMingLiU" pitchFamily="18" charset="-120"/>
                </a:rPr>
                <a:t>ESS</a:t>
              </a:r>
            </a:p>
          </p:txBody>
        </p:sp>
        <p:grpSp>
          <p:nvGrpSpPr>
            <p:cNvPr id="25659" name="Group 18"/>
            <p:cNvGrpSpPr>
              <a:grpSpLocks/>
            </p:cNvGrpSpPr>
            <p:nvPr/>
          </p:nvGrpSpPr>
          <p:grpSpPr bwMode="auto">
            <a:xfrm>
              <a:off x="2400" y="1296"/>
              <a:ext cx="768" cy="624"/>
              <a:chOff x="2400" y="1296"/>
              <a:chExt cx="768" cy="624"/>
            </a:xfrm>
          </p:grpSpPr>
          <p:sp>
            <p:nvSpPr>
              <p:cNvPr id="25660" name="Line 19"/>
              <p:cNvSpPr>
                <a:spLocks noChangeShapeType="1"/>
              </p:cNvSpPr>
              <p:nvPr/>
            </p:nvSpPr>
            <p:spPr bwMode="auto">
              <a:xfrm>
                <a:off x="2496" y="1584"/>
                <a:ext cx="52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61" name="Text Box 20"/>
              <p:cNvSpPr txBox="1">
                <a:spLocks noChangeArrowheads="1"/>
              </p:cNvSpPr>
              <p:nvPr/>
            </p:nvSpPr>
            <p:spPr bwMode="auto">
              <a:xfrm>
                <a:off x="2544" y="1296"/>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latin typeface="Times New Roman" pitchFamily="18" charset="0"/>
                    <a:ea typeface="PMingLiU" pitchFamily="18" charset="-120"/>
                  </a:rPr>
                  <a:t>n-k-1</a:t>
                </a:r>
              </a:p>
            </p:txBody>
          </p:sp>
          <p:sp>
            <p:nvSpPr>
              <p:cNvPr id="25662" name="Text Box 21"/>
              <p:cNvSpPr txBox="1">
                <a:spLocks noChangeArrowheads="1"/>
              </p:cNvSpPr>
              <p:nvPr/>
            </p:nvSpPr>
            <p:spPr bwMode="auto">
              <a:xfrm>
                <a:off x="2544" y="1632"/>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latin typeface="Times New Roman" pitchFamily="18" charset="0"/>
                    <a:ea typeface="PMingLiU" pitchFamily="18" charset="-120"/>
                  </a:rPr>
                  <a:t>k</a:t>
                </a:r>
              </a:p>
            </p:txBody>
          </p:sp>
          <p:sp>
            <p:nvSpPr>
              <p:cNvPr id="25663" name="AutoShape 22"/>
              <p:cNvSpPr>
                <a:spLocks noChangeArrowheads="1"/>
              </p:cNvSpPr>
              <p:nvPr/>
            </p:nvSpPr>
            <p:spPr bwMode="auto">
              <a:xfrm>
                <a:off x="2400" y="1392"/>
                <a:ext cx="768" cy="384"/>
              </a:xfrm>
              <a:prstGeom prst="bracketPair">
                <a:avLst>
                  <a:gd name="adj" fmla="val 16667"/>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grpSp>
      <p:grpSp>
        <p:nvGrpSpPr>
          <p:cNvPr id="6" name="Group 23"/>
          <p:cNvGrpSpPr>
            <a:grpSpLocks/>
          </p:cNvGrpSpPr>
          <p:nvPr/>
        </p:nvGrpSpPr>
        <p:grpSpPr bwMode="auto">
          <a:xfrm>
            <a:off x="914400" y="3048000"/>
            <a:ext cx="2971800" cy="1127125"/>
            <a:chOff x="576" y="1920"/>
            <a:chExt cx="1872" cy="710"/>
          </a:xfrm>
        </p:grpSpPr>
        <p:sp>
          <p:nvSpPr>
            <p:cNvPr id="25642" name="Text Box 24"/>
            <p:cNvSpPr txBox="1">
              <a:spLocks noChangeArrowheads="1"/>
            </p:cNvSpPr>
            <p:nvPr/>
          </p:nvSpPr>
          <p:spPr bwMode="auto">
            <a:xfrm>
              <a:off x="1160" y="234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996633"/>
                  </a:solidFill>
                  <a:latin typeface="Times New Roman" pitchFamily="18" charset="0"/>
                  <a:ea typeface="PMingLiU" pitchFamily="18" charset="-120"/>
                </a:rPr>
                <a:t>TSS</a:t>
              </a:r>
            </a:p>
          </p:txBody>
        </p:sp>
        <p:grpSp>
          <p:nvGrpSpPr>
            <p:cNvPr id="25643" name="Group 25"/>
            <p:cNvGrpSpPr>
              <a:grpSpLocks/>
            </p:cNvGrpSpPr>
            <p:nvPr/>
          </p:nvGrpSpPr>
          <p:grpSpPr bwMode="auto">
            <a:xfrm>
              <a:off x="576" y="1920"/>
              <a:ext cx="1872" cy="624"/>
              <a:chOff x="1296" y="1872"/>
              <a:chExt cx="1872" cy="624"/>
            </a:xfrm>
          </p:grpSpPr>
          <p:sp>
            <p:nvSpPr>
              <p:cNvPr id="25644" name="Text Box 26"/>
              <p:cNvSpPr txBox="1">
                <a:spLocks noChangeArrowheads="1"/>
              </p:cNvSpPr>
              <p:nvPr/>
            </p:nvSpPr>
            <p:spPr bwMode="auto">
              <a:xfrm>
                <a:off x="1296"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996633"/>
                    </a:solidFill>
                    <a:latin typeface="Times New Roman" pitchFamily="18" charset="0"/>
                    <a:ea typeface="PMingLiU" pitchFamily="18" charset="-120"/>
                  </a:rPr>
                  <a:t>=</a:t>
                </a:r>
              </a:p>
            </p:txBody>
          </p:sp>
          <p:sp>
            <p:nvSpPr>
              <p:cNvPr id="25645" name="Line 27"/>
              <p:cNvSpPr>
                <a:spLocks noChangeShapeType="1"/>
              </p:cNvSpPr>
              <p:nvPr/>
            </p:nvSpPr>
            <p:spPr bwMode="auto">
              <a:xfrm>
                <a:off x="1488" y="2160"/>
                <a:ext cx="864"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46" name="Text Box 28"/>
              <p:cNvSpPr txBox="1">
                <a:spLocks noChangeArrowheads="1"/>
              </p:cNvSpPr>
              <p:nvPr/>
            </p:nvSpPr>
            <p:spPr bwMode="auto">
              <a:xfrm>
                <a:off x="1488" y="1872"/>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996633"/>
                    </a:solidFill>
                    <a:latin typeface="Times New Roman" pitchFamily="18" charset="0"/>
                    <a:ea typeface="PMingLiU" pitchFamily="18" charset="-120"/>
                  </a:rPr>
                  <a:t>ESS/TSS</a:t>
                </a:r>
              </a:p>
            </p:txBody>
          </p:sp>
          <p:sp>
            <p:nvSpPr>
              <p:cNvPr id="25647" name="Text Box 29"/>
              <p:cNvSpPr txBox="1">
                <a:spLocks noChangeArrowheads="1"/>
              </p:cNvSpPr>
              <p:nvPr/>
            </p:nvSpPr>
            <p:spPr bwMode="auto">
              <a:xfrm>
                <a:off x="1872" y="2112"/>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996633"/>
                    </a:solidFill>
                    <a:latin typeface="Times New Roman" pitchFamily="18" charset="0"/>
                    <a:ea typeface="PMingLiU" pitchFamily="18" charset="-120"/>
                  </a:rPr>
                  <a:t>ESS</a:t>
                </a:r>
              </a:p>
            </p:txBody>
          </p:sp>
          <p:sp>
            <p:nvSpPr>
              <p:cNvPr id="25648" name="Line 30"/>
              <p:cNvSpPr>
                <a:spLocks noChangeShapeType="1"/>
              </p:cNvSpPr>
              <p:nvPr/>
            </p:nvSpPr>
            <p:spPr bwMode="auto">
              <a:xfrm>
                <a:off x="1872" y="2352"/>
                <a:ext cx="48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49" name="Text Box 31"/>
              <p:cNvSpPr txBox="1">
                <a:spLocks noChangeArrowheads="1"/>
              </p:cNvSpPr>
              <p:nvPr/>
            </p:nvSpPr>
            <p:spPr bwMode="auto">
              <a:xfrm>
                <a:off x="1536" y="220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996633"/>
                    </a:solidFill>
                    <a:latin typeface="Times New Roman" pitchFamily="18" charset="0"/>
                    <a:ea typeface="PMingLiU" pitchFamily="18" charset="-120"/>
                  </a:rPr>
                  <a:t>1 -</a:t>
                </a:r>
              </a:p>
            </p:txBody>
          </p:sp>
          <p:grpSp>
            <p:nvGrpSpPr>
              <p:cNvPr id="25650" name="Group 32"/>
              <p:cNvGrpSpPr>
                <a:grpSpLocks/>
              </p:cNvGrpSpPr>
              <p:nvPr/>
            </p:nvGrpSpPr>
            <p:grpSpPr bwMode="auto">
              <a:xfrm>
                <a:off x="2400" y="1872"/>
                <a:ext cx="768" cy="624"/>
                <a:chOff x="2400" y="1296"/>
                <a:chExt cx="768" cy="624"/>
              </a:xfrm>
            </p:grpSpPr>
            <p:sp>
              <p:nvSpPr>
                <p:cNvPr id="25651" name="Line 33"/>
                <p:cNvSpPr>
                  <a:spLocks noChangeShapeType="1"/>
                </p:cNvSpPr>
                <p:nvPr/>
              </p:nvSpPr>
              <p:spPr bwMode="auto">
                <a:xfrm>
                  <a:off x="2496" y="1584"/>
                  <a:ext cx="52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52" name="Text Box 34"/>
                <p:cNvSpPr txBox="1">
                  <a:spLocks noChangeArrowheads="1"/>
                </p:cNvSpPr>
                <p:nvPr/>
              </p:nvSpPr>
              <p:spPr bwMode="auto">
                <a:xfrm>
                  <a:off x="2544" y="1296"/>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996633"/>
                      </a:solidFill>
                      <a:latin typeface="Times New Roman" pitchFamily="18" charset="0"/>
                      <a:ea typeface="PMingLiU" pitchFamily="18" charset="-120"/>
                    </a:rPr>
                    <a:t>n-k-1</a:t>
                  </a:r>
                </a:p>
              </p:txBody>
            </p:sp>
            <p:sp>
              <p:nvSpPr>
                <p:cNvPr id="25653" name="Text Box 35"/>
                <p:cNvSpPr txBox="1">
                  <a:spLocks noChangeArrowheads="1"/>
                </p:cNvSpPr>
                <p:nvPr/>
              </p:nvSpPr>
              <p:spPr bwMode="auto">
                <a:xfrm>
                  <a:off x="2544" y="1632"/>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996633"/>
                      </a:solidFill>
                      <a:latin typeface="Times New Roman" pitchFamily="18" charset="0"/>
                      <a:ea typeface="PMingLiU" pitchFamily="18" charset="-120"/>
                    </a:rPr>
                    <a:t>k</a:t>
                  </a:r>
                </a:p>
              </p:txBody>
            </p:sp>
            <p:sp>
              <p:nvSpPr>
                <p:cNvPr id="25654" name="AutoShape 36"/>
                <p:cNvSpPr>
                  <a:spLocks noChangeArrowheads="1"/>
                </p:cNvSpPr>
                <p:nvPr/>
              </p:nvSpPr>
              <p:spPr bwMode="auto">
                <a:xfrm>
                  <a:off x="2400" y="1392"/>
                  <a:ext cx="768" cy="384"/>
                </a:xfrm>
                <a:prstGeom prst="bracketPair">
                  <a:avLst>
                    <a:gd name="adj" fmla="val 16667"/>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grpSp>
      </p:grpSp>
      <p:grpSp>
        <p:nvGrpSpPr>
          <p:cNvPr id="9" name="Group 37"/>
          <p:cNvGrpSpPr>
            <a:grpSpLocks/>
          </p:cNvGrpSpPr>
          <p:nvPr/>
        </p:nvGrpSpPr>
        <p:grpSpPr bwMode="auto">
          <a:xfrm>
            <a:off x="914400" y="4038600"/>
            <a:ext cx="2667000" cy="990600"/>
            <a:chOff x="1296" y="2544"/>
            <a:chExt cx="1680" cy="624"/>
          </a:xfrm>
        </p:grpSpPr>
        <p:sp>
          <p:nvSpPr>
            <p:cNvPr id="25633" name="Text Box 38"/>
            <p:cNvSpPr txBox="1">
              <a:spLocks noChangeArrowheads="1"/>
            </p:cNvSpPr>
            <p:nvPr/>
          </p:nvSpPr>
          <p:spPr bwMode="auto">
            <a:xfrm>
              <a:off x="1296" y="268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CC0099"/>
                  </a:solidFill>
                  <a:latin typeface="Times New Roman" pitchFamily="18" charset="0"/>
                  <a:ea typeface="PMingLiU" pitchFamily="18" charset="-120"/>
                </a:rPr>
                <a:t>=</a:t>
              </a:r>
            </a:p>
          </p:txBody>
        </p:sp>
        <p:sp>
          <p:nvSpPr>
            <p:cNvPr id="25634" name="Line 39"/>
            <p:cNvSpPr>
              <a:spLocks noChangeShapeType="1"/>
            </p:cNvSpPr>
            <p:nvPr/>
          </p:nvSpPr>
          <p:spPr bwMode="auto">
            <a:xfrm>
              <a:off x="1488" y="2832"/>
              <a:ext cx="672"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35" name="Text Box 40"/>
            <p:cNvSpPr txBox="1">
              <a:spLocks noChangeArrowheads="1"/>
            </p:cNvSpPr>
            <p:nvPr/>
          </p:nvSpPr>
          <p:spPr bwMode="auto">
            <a:xfrm>
              <a:off x="1680" y="2544"/>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CC0099"/>
                  </a:solidFill>
                  <a:latin typeface="Times New Roman" pitchFamily="18" charset="0"/>
                  <a:ea typeface="PMingLiU" pitchFamily="18" charset="-120"/>
                </a:rPr>
                <a:t>R</a:t>
              </a:r>
              <a:r>
                <a:rPr kumimoji="1" lang="en-US" altLang="zh-TW" sz="2400" b="1" baseline="30000">
                  <a:solidFill>
                    <a:srgbClr val="CC0099"/>
                  </a:solidFill>
                  <a:latin typeface="Times New Roman" pitchFamily="18" charset="0"/>
                  <a:ea typeface="PMingLiU" pitchFamily="18" charset="-120"/>
                </a:rPr>
                <a:t>2</a:t>
              </a:r>
              <a:endParaRPr kumimoji="1" lang="en-US" altLang="zh-TW" sz="2400" b="1">
                <a:solidFill>
                  <a:srgbClr val="CC0099"/>
                </a:solidFill>
                <a:latin typeface="Times New Roman" pitchFamily="18" charset="0"/>
                <a:ea typeface="PMingLiU" pitchFamily="18" charset="-120"/>
              </a:endParaRPr>
            </a:p>
          </p:txBody>
        </p:sp>
        <p:sp>
          <p:nvSpPr>
            <p:cNvPr id="25636" name="Text Box 41"/>
            <p:cNvSpPr txBox="1">
              <a:spLocks noChangeArrowheads="1"/>
            </p:cNvSpPr>
            <p:nvPr/>
          </p:nvSpPr>
          <p:spPr bwMode="auto">
            <a:xfrm>
              <a:off x="1536" y="2880"/>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CC0099"/>
                  </a:solidFill>
                  <a:latin typeface="Times New Roman" pitchFamily="18" charset="0"/>
                  <a:ea typeface="PMingLiU" pitchFamily="18" charset="-120"/>
                </a:rPr>
                <a:t>1 - R</a:t>
              </a:r>
              <a:r>
                <a:rPr kumimoji="1" lang="en-US" altLang="zh-TW" sz="2400" b="1" baseline="30000">
                  <a:solidFill>
                    <a:srgbClr val="CC0099"/>
                  </a:solidFill>
                  <a:latin typeface="Times New Roman" pitchFamily="18" charset="0"/>
                  <a:ea typeface="PMingLiU" pitchFamily="18" charset="-120"/>
                </a:rPr>
                <a:t>2</a:t>
              </a:r>
              <a:endParaRPr kumimoji="1" lang="en-US" altLang="zh-TW" sz="2400" b="1">
                <a:solidFill>
                  <a:srgbClr val="CC0099"/>
                </a:solidFill>
                <a:latin typeface="Times New Roman" pitchFamily="18" charset="0"/>
                <a:ea typeface="PMingLiU" pitchFamily="18" charset="-120"/>
              </a:endParaRPr>
            </a:p>
          </p:txBody>
        </p:sp>
        <p:grpSp>
          <p:nvGrpSpPr>
            <p:cNvPr id="25637" name="Group 42"/>
            <p:cNvGrpSpPr>
              <a:grpSpLocks/>
            </p:cNvGrpSpPr>
            <p:nvPr/>
          </p:nvGrpSpPr>
          <p:grpSpPr bwMode="auto">
            <a:xfrm>
              <a:off x="2208" y="2544"/>
              <a:ext cx="768" cy="624"/>
              <a:chOff x="2400" y="1296"/>
              <a:chExt cx="768" cy="624"/>
            </a:xfrm>
          </p:grpSpPr>
          <p:sp>
            <p:nvSpPr>
              <p:cNvPr id="25638" name="Line 43"/>
              <p:cNvSpPr>
                <a:spLocks noChangeShapeType="1"/>
              </p:cNvSpPr>
              <p:nvPr/>
            </p:nvSpPr>
            <p:spPr bwMode="auto">
              <a:xfrm>
                <a:off x="2496" y="1584"/>
                <a:ext cx="528"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39" name="Text Box 44"/>
              <p:cNvSpPr txBox="1">
                <a:spLocks noChangeArrowheads="1"/>
              </p:cNvSpPr>
              <p:nvPr/>
            </p:nvSpPr>
            <p:spPr bwMode="auto">
              <a:xfrm>
                <a:off x="2544" y="1296"/>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CC0099"/>
                    </a:solidFill>
                    <a:latin typeface="Times New Roman" pitchFamily="18" charset="0"/>
                    <a:ea typeface="PMingLiU" pitchFamily="18" charset="-120"/>
                  </a:rPr>
                  <a:t>n-k-1</a:t>
                </a:r>
              </a:p>
            </p:txBody>
          </p:sp>
          <p:sp>
            <p:nvSpPr>
              <p:cNvPr id="25640" name="Text Box 45"/>
              <p:cNvSpPr txBox="1">
                <a:spLocks noChangeArrowheads="1"/>
              </p:cNvSpPr>
              <p:nvPr/>
            </p:nvSpPr>
            <p:spPr bwMode="auto">
              <a:xfrm>
                <a:off x="2544" y="1632"/>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CC0099"/>
                    </a:solidFill>
                    <a:latin typeface="Times New Roman" pitchFamily="18" charset="0"/>
                    <a:ea typeface="PMingLiU" pitchFamily="18" charset="-120"/>
                  </a:rPr>
                  <a:t>k</a:t>
                </a:r>
              </a:p>
            </p:txBody>
          </p:sp>
          <p:sp>
            <p:nvSpPr>
              <p:cNvPr id="25641" name="AutoShape 46"/>
              <p:cNvSpPr>
                <a:spLocks noChangeArrowheads="1"/>
              </p:cNvSpPr>
              <p:nvPr/>
            </p:nvSpPr>
            <p:spPr bwMode="auto">
              <a:xfrm>
                <a:off x="2400" y="1392"/>
                <a:ext cx="768" cy="384"/>
              </a:xfrm>
              <a:prstGeom prst="bracketPair">
                <a:avLst>
                  <a:gd name="adj" fmla="val 16667"/>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grpSp>
      </p:grpSp>
      <p:grpSp>
        <p:nvGrpSpPr>
          <p:cNvPr id="11" name="Group 47"/>
          <p:cNvGrpSpPr>
            <a:grpSpLocks/>
          </p:cNvGrpSpPr>
          <p:nvPr/>
        </p:nvGrpSpPr>
        <p:grpSpPr bwMode="auto">
          <a:xfrm>
            <a:off x="685800" y="2514600"/>
            <a:ext cx="8458200" cy="3886200"/>
            <a:chOff x="336" y="1584"/>
            <a:chExt cx="5328" cy="2448"/>
          </a:xfrm>
        </p:grpSpPr>
        <p:grpSp>
          <p:nvGrpSpPr>
            <p:cNvPr id="25609" name="Group 48"/>
            <p:cNvGrpSpPr>
              <a:grpSpLocks/>
            </p:cNvGrpSpPr>
            <p:nvPr/>
          </p:nvGrpSpPr>
          <p:grpSpPr bwMode="auto">
            <a:xfrm>
              <a:off x="576" y="3312"/>
              <a:ext cx="1824" cy="624"/>
              <a:chOff x="1008" y="3264"/>
              <a:chExt cx="1824" cy="624"/>
            </a:xfrm>
          </p:grpSpPr>
          <p:sp>
            <p:nvSpPr>
              <p:cNvPr id="25628" name="Text Box 49"/>
              <p:cNvSpPr txBox="1">
                <a:spLocks noChangeArrowheads="1"/>
              </p:cNvSpPr>
              <p:nvPr/>
            </p:nvSpPr>
            <p:spPr bwMode="auto">
              <a:xfrm>
                <a:off x="1296" y="34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solidFill>
                      <a:srgbClr val="0000FF"/>
                    </a:solidFill>
                    <a:latin typeface="Times New Roman" pitchFamily="18" charset="0"/>
                    <a:ea typeface="PMingLiU" pitchFamily="18" charset="-120"/>
                  </a:rPr>
                  <a:t>=</a:t>
                </a:r>
                <a:endParaRPr kumimoji="1" lang="en-US" altLang="zh-TW" sz="2400">
                  <a:solidFill>
                    <a:schemeClr val="accent2"/>
                  </a:solidFill>
                  <a:latin typeface="Times New Roman" pitchFamily="18" charset="0"/>
                  <a:ea typeface="PMingLiU" pitchFamily="18" charset="-120"/>
                </a:endParaRPr>
              </a:p>
            </p:txBody>
          </p:sp>
          <p:sp>
            <p:nvSpPr>
              <p:cNvPr id="25629" name="Line 50"/>
              <p:cNvSpPr>
                <a:spLocks noChangeShapeType="1"/>
              </p:cNvSpPr>
              <p:nvPr/>
            </p:nvSpPr>
            <p:spPr bwMode="auto">
              <a:xfrm>
                <a:off x="1488" y="3552"/>
                <a:ext cx="1344"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30" name="Text Box 51"/>
              <p:cNvSpPr txBox="1">
                <a:spLocks noChangeArrowheads="1"/>
              </p:cNvSpPr>
              <p:nvPr/>
            </p:nvSpPr>
            <p:spPr bwMode="auto">
              <a:xfrm>
                <a:off x="1680" y="3264"/>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FF0066"/>
                    </a:solidFill>
                    <a:latin typeface="Times New Roman" pitchFamily="18" charset="0"/>
                    <a:ea typeface="PMingLiU" pitchFamily="18" charset="-120"/>
                  </a:rPr>
                  <a:t>R</a:t>
                </a:r>
                <a:r>
                  <a:rPr kumimoji="1" lang="en-US" altLang="zh-TW" sz="2400" b="1" baseline="30000">
                    <a:solidFill>
                      <a:srgbClr val="FF0066"/>
                    </a:solidFill>
                    <a:latin typeface="Times New Roman" pitchFamily="18" charset="0"/>
                    <a:ea typeface="PMingLiU" pitchFamily="18" charset="-120"/>
                  </a:rPr>
                  <a:t>2</a:t>
                </a:r>
                <a:r>
                  <a:rPr kumimoji="1" lang="en-US" altLang="zh-TW" sz="2400" b="1">
                    <a:solidFill>
                      <a:srgbClr val="FF0066"/>
                    </a:solidFill>
                    <a:latin typeface="Times New Roman" pitchFamily="18" charset="0"/>
                    <a:ea typeface="PMingLiU" pitchFamily="18" charset="-120"/>
                  </a:rPr>
                  <a:t> / (k)</a:t>
                </a:r>
              </a:p>
            </p:txBody>
          </p:sp>
          <p:sp>
            <p:nvSpPr>
              <p:cNvPr id="25631" name="Text Box 52"/>
              <p:cNvSpPr txBox="1">
                <a:spLocks noChangeArrowheads="1"/>
              </p:cNvSpPr>
              <p:nvPr/>
            </p:nvSpPr>
            <p:spPr bwMode="auto">
              <a:xfrm>
                <a:off x="1536" y="3600"/>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FF0066"/>
                    </a:solidFill>
                    <a:latin typeface="Times New Roman" pitchFamily="18" charset="0"/>
                    <a:ea typeface="PMingLiU" pitchFamily="18" charset="-120"/>
                  </a:rPr>
                  <a:t>(1-R</a:t>
                </a:r>
                <a:r>
                  <a:rPr kumimoji="1" lang="en-US" altLang="zh-TW" sz="2400" b="1" baseline="30000">
                    <a:solidFill>
                      <a:srgbClr val="FF0066"/>
                    </a:solidFill>
                    <a:latin typeface="Times New Roman" pitchFamily="18" charset="0"/>
                    <a:ea typeface="PMingLiU" pitchFamily="18" charset="-120"/>
                  </a:rPr>
                  <a:t>2</a:t>
                </a:r>
                <a:r>
                  <a:rPr kumimoji="1" lang="en-US" altLang="zh-TW" sz="2400" b="1">
                    <a:solidFill>
                      <a:srgbClr val="FF0066"/>
                    </a:solidFill>
                    <a:latin typeface="Times New Roman" pitchFamily="18" charset="0"/>
                    <a:ea typeface="PMingLiU" pitchFamily="18" charset="-120"/>
                  </a:rPr>
                  <a:t>)/n-k-1</a:t>
                </a:r>
                <a:endParaRPr kumimoji="1" lang="en-US" altLang="zh-TW" sz="2400" b="1">
                  <a:solidFill>
                    <a:schemeClr val="accent2"/>
                  </a:solidFill>
                  <a:latin typeface="Times New Roman" pitchFamily="18" charset="0"/>
                  <a:ea typeface="PMingLiU" pitchFamily="18" charset="-120"/>
                </a:endParaRPr>
              </a:p>
            </p:txBody>
          </p:sp>
          <p:sp>
            <p:nvSpPr>
              <p:cNvPr id="25632" name="Text Box 53"/>
              <p:cNvSpPr txBox="1">
                <a:spLocks noChangeArrowheads="1"/>
              </p:cNvSpPr>
              <p:nvPr/>
            </p:nvSpPr>
            <p:spPr bwMode="auto">
              <a:xfrm>
                <a:off x="1008" y="3360"/>
                <a:ext cx="3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800">
                    <a:solidFill>
                      <a:srgbClr val="FF0000"/>
                    </a:solidFill>
                    <a:latin typeface="Times New Roman" pitchFamily="18" charset="0"/>
                    <a:ea typeface="PMingLiU" pitchFamily="18" charset="-120"/>
                  </a:rPr>
                  <a:t>F</a:t>
                </a:r>
                <a:endParaRPr kumimoji="1" lang="en-US" altLang="zh-TW" sz="2800">
                  <a:latin typeface="Times New Roman" pitchFamily="18" charset="0"/>
                  <a:ea typeface="PMingLiU" pitchFamily="18" charset="-120"/>
                </a:endParaRPr>
              </a:p>
            </p:txBody>
          </p:sp>
        </p:grpSp>
        <p:sp>
          <p:nvSpPr>
            <p:cNvPr id="25610" name="Rectangle 54"/>
            <p:cNvSpPr>
              <a:spLocks noChangeArrowheads="1"/>
            </p:cNvSpPr>
            <p:nvPr/>
          </p:nvSpPr>
          <p:spPr bwMode="auto">
            <a:xfrm>
              <a:off x="336" y="3216"/>
              <a:ext cx="2352" cy="81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GB" sz="2400">
                <a:solidFill>
                  <a:srgbClr val="FF0000"/>
                </a:solidFill>
                <a:latin typeface="Times New Roman" pitchFamily="18" charset="0"/>
                <a:ea typeface="PMingLiU" pitchFamily="18" charset="-120"/>
              </a:endParaRPr>
            </a:p>
          </p:txBody>
        </p:sp>
        <p:grpSp>
          <p:nvGrpSpPr>
            <p:cNvPr id="25611" name="Group 55"/>
            <p:cNvGrpSpPr>
              <a:grpSpLocks/>
            </p:cNvGrpSpPr>
            <p:nvPr/>
          </p:nvGrpSpPr>
          <p:grpSpPr bwMode="auto">
            <a:xfrm>
              <a:off x="3792" y="3264"/>
              <a:ext cx="1728" cy="624"/>
              <a:chOff x="1392" y="1776"/>
              <a:chExt cx="1728" cy="624"/>
            </a:xfrm>
          </p:grpSpPr>
          <p:sp>
            <p:nvSpPr>
              <p:cNvPr id="25624" name="Text Box 56"/>
              <p:cNvSpPr txBox="1">
                <a:spLocks noChangeArrowheads="1"/>
              </p:cNvSpPr>
              <p:nvPr/>
            </p:nvSpPr>
            <p:spPr bwMode="auto">
              <a:xfrm>
                <a:off x="1392" y="192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9900"/>
                    </a:solidFill>
                    <a:latin typeface="Times New Roman" pitchFamily="18" charset="0"/>
                    <a:ea typeface="PMingLiU" pitchFamily="18" charset="-120"/>
                  </a:rPr>
                  <a:t>R</a:t>
                </a:r>
                <a:r>
                  <a:rPr kumimoji="1" lang="en-US" altLang="zh-TW" sz="2400" b="1" baseline="30000">
                    <a:solidFill>
                      <a:srgbClr val="009900"/>
                    </a:solidFill>
                    <a:latin typeface="Times New Roman" pitchFamily="18" charset="0"/>
                    <a:ea typeface="PMingLiU" pitchFamily="18" charset="-120"/>
                  </a:rPr>
                  <a:t>2 </a:t>
                </a:r>
                <a:r>
                  <a:rPr kumimoji="1" lang="en-US" altLang="zh-TW" sz="2400" b="1">
                    <a:solidFill>
                      <a:srgbClr val="009900"/>
                    </a:solidFill>
                    <a:latin typeface="Times New Roman" pitchFamily="18" charset="0"/>
                    <a:ea typeface="PMingLiU" pitchFamily="18" charset="-120"/>
                  </a:rPr>
                  <a:t>=</a:t>
                </a:r>
                <a:endParaRPr kumimoji="1" lang="en-US" altLang="zh-TW" sz="2400">
                  <a:solidFill>
                    <a:srgbClr val="009900"/>
                  </a:solidFill>
                  <a:latin typeface="Times New Roman" pitchFamily="18" charset="0"/>
                  <a:ea typeface="PMingLiU" pitchFamily="18" charset="-120"/>
                </a:endParaRPr>
              </a:p>
            </p:txBody>
          </p:sp>
          <p:sp>
            <p:nvSpPr>
              <p:cNvPr id="25625" name="Line 57"/>
              <p:cNvSpPr>
                <a:spLocks noChangeShapeType="1"/>
              </p:cNvSpPr>
              <p:nvPr/>
            </p:nvSpPr>
            <p:spPr bwMode="auto">
              <a:xfrm>
                <a:off x="1824" y="2064"/>
                <a:ext cx="1296" cy="0"/>
              </a:xfrm>
              <a:prstGeom prst="line">
                <a:avLst/>
              </a:prstGeom>
              <a:noFill/>
              <a:ln w="952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26" name="Text Box 58"/>
              <p:cNvSpPr txBox="1">
                <a:spLocks noChangeArrowheads="1"/>
              </p:cNvSpPr>
              <p:nvPr/>
            </p:nvSpPr>
            <p:spPr bwMode="auto">
              <a:xfrm>
                <a:off x="1824" y="2112"/>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9900"/>
                    </a:solidFill>
                    <a:latin typeface="Times New Roman" pitchFamily="18" charset="0"/>
                    <a:ea typeface="PMingLiU" pitchFamily="18" charset="-120"/>
                  </a:rPr>
                  <a:t>kF + (n-k-1)</a:t>
                </a:r>
              </a:p>
            </p:txBody>
          </p:sp>
          <p:sp>
            <p:nvSpPr>
              <p:cNvPr id="25627" name="Text Box 59"/>
              <p:cNvSpPr txBox="1">
                <a:spLocks noChangeArrowheads="1"/>
              </p:cNvSpPr>
              <p:nvPr/>
            </p:nvSpPr>
            <p:spPr bwMode="auto">
              <a:xfrm>
                <a:off x="2016" y="1776"/>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9900"/>
                    </a:solidFill>
                    <a:latin typeface="Times New Roman" pitchFamily="18" charset="0"/>
                    <a:ea typeface="PMingLiU" pitchFamily="18" charset="-120"/>
                  </a:rPr>
                  <a:t>   kF</a:t>
                </a:r>
                <a:endParaRPr kumimoji="1" lang="en-US" altLang="zh-TW" sz="2400">
                  <a:solidFill>
                    <a:srgbClr val="009900"/>
                  </a:solidFill>
                  <a:latin typeface="Times New Roman" pitchFamily="18" charset="0"/>
                  <a:ea typeface="PMingLiU" pitchFamily="18" charset="-120"/>
                </a:endParaRPr>
              </a:p>
            </p:txBody>
          </p:sp>
        </p:grpSp>
        <p:sp>
          <p:nvSpPr>
            <p:cNvPr id="25612" name="Rectangle 60"/>
            <p:cNvSpPr>
              <a:spLocks noChangeArrowheads="1"/>
            </p:cNvSpPr>
            <p:nvPr/>
          </p:nvSpPr>
          <p:spPr bwMode="auto">
            <a:xfrm>
              <a:off x="3648" y="3216"/>
              <a:ext cx="1968" cy="81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3" name="Text Box 61"/>
            <p:cNvSpPr txBox="1">
              <a:spLocks noChangeArrowheads="1"/>
            </p:cNvSpPr>
            <p:nvPr/>
          </p:nvSpPr>
          <p:spPr bwMode="auto">
            <a:xfrm>
              <a:off x="2880" y="3456"/>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u="sng">
                  <a:solidFill>
                    <a:srgbClr val="009900"/>
                  </a:solidFill>
                  <a:latin typeface="Times New Roman" pitchFamily="18" charset="0"/>
                  <a:ea typeface="PMingLiU" pitchFamily="18" charset="-120"/>
                </a:rPr>
                <a:t>Reverse :</a:t>
              </a:r>
            </a:p>
          </p:txBody>
        </p:sp>
        <p:grpSp>
          <p:nvGrpSpPr>
            <p:cNvPr id="25614" name="Group 62"/>
            <p:cNvGrpSpPr>
              <a:grpSpLocks/>
            </p:cNvGrpSpPr>
            <p:nvPr/>
          </p:nvGrpSpPr>
          <p:grpSpPr bwMode="auto">
            <a:xfrm>
              <a:off x="3168" y="1680"/>
              <a:ext cx="2496" cy="960"/>
              <a:chOff x="1056" y="720"/>
              <a:chExt cx="2256" cy="960"/>
            </a:xfrm>
          </p:grpSpPr>
          <p:sp>
            <p:nvSpPr>
              <p:cNvPr id="25618" name="Text Box 63"/>
              <p:cNvSpPr txBox="1">
                <a:spLocks noChangeArrowheads="1"/>
              </p:cNvSpPr>
              <p:nvPr/>
            </p:nvSpPr>
            <p:spPr bwMode="auto">
              <a:xfrm>
                <a:off x="1056" y="720"/>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latin typeface="Times New Roman" pitchFamily="18" charset="0"/>
                    <a:ea typeface="PMingLiU" pitchFamily="18" charset="-120"/>
                  </a:rPr>
                  <a:t>For the three-variables case :</a:t>
                </a:r>
                <a:endParaRPr kumimoji="1" lang="en-US" altLang="zh-TW" sz="2400">
                  <a:solidFill>
                    <a:schemeClr val="accent2"/>
                  </a:solidFill>
                  <a:latin typeface="Times New Roman" pitchFamily="18" charset="0"/>
                  <a:ea typeface="PMingLiU" pitchFamily="18" charset="-120"/>
                </a:endParaRPr>
              </a:p>
            </p:txBody>
          </p:sp>
          <p:grpSp>
            <p:nvGrpSpPr>
              <p:cNvPr id="25619" name="Group 64"/>
              <p:cNvGrpSpPr>
                <a:grpSpLocks/>
              </p:cNvGrpSpPr>
              <p:nvPr/>
            </p:nvGrpSpPr>
            <p:grpSpPr bwMode="auto">
              <a:xfrm>
                <a:off x="1440" y="1056"/>
                <a:ext cx="1440" cy="624"/>
                <a:chOff x="1440" y="1056"/>
                <a:chExt cx="1440" cy="624"/>
              </a:xfrm>
            </p:grpSpPr>
            <p:sp>
              <p:nvSpPr>
                <p:cNvPr id="25620" name="Text Box 65"/>
                <p:cNvSpPr txBox="1">
                  <a:spLocks noChangeArrowheads="1"/>
                </p:cNvSpPr>
                <p:nvPr/>
              </p:nvSpPr>
              <p:spPr bwMode="auto">
                <a:xfrm>
                  <a:off x="1440" y="1200"/>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a:solidFill>
                        <a:srgbClr val="0000FF"/>
                      </a:solidFill>
                      <a:latin typeface="Times New Roman" pitchFamily="18" charset="0"/>
                      <a:ea typeface="PMingLiU" pitchFamily="18" charset="-120"/>
                    </a:rPr>
                    <a:t>F =</a:t>
                  </a:r>
                  <a:endParaRPr kumimoji="1" lang="en-US" altLang="zh-TW" sz="2400">
                    <a:solidFill>
                      <a:schemeClr val="accent2"/>
                    </a:solidFill>
                    <a:latin typeface="Times New Roman" pitchFamily="18" charset="0"/>
                    <a:ea typeface="PMingLiU" pitchFamily="18" charset="-120"/>
                  </a:endParaRPr>
                </a:p>
              </p:txBody>
            </p:sp>
            <p:sp>
              <p:nvSpPr>
                <p:cNvPr id="25621" name="Line 66"/>
                <p:cNvSpPr>
                  <a:spLocks noChangeShapeType="1"/>
                </p:cNvSpPr>
                <p:nvPr/>
              </p:nvSpPr>
              <p:spPr bwMode="auto">
                <a:xfrm>
                  <a:off x="1776" y="1344"/>
                  <a:ext cx="1104"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25622" name="Text Box 67"/>
                <p:cNvSpPr txBox="1">
                  <a:spLocks noChangeArrowheads="1"/>
                </p:cNvSpPr>
                <p:nvPr/>
              </p:nvSpPr>
              <p:spPr bwMode="auto">
                <a:xfrm>
                  <a:off x="2016" y="1056"/>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00FF"/>
                      </a:solidFill>
                      <a:latin typeface="Times New Roman" pitchFamily="18" charset="0"/>
                      <a:ea typeface="PMingLiU" pitchFamily="18" charset="-120"/>
                    </a:rPr>
                    <a:t>R</a:t>
                  </a:r>
                  <a:r>
                    <a:rPr kumimoji="1" lang="en-US" altLang="zh-TW" sz="2400" b="1" baseline="30000">
                      <a:solidFill>
                        <a:srgbClr val="0000FF"/>
                      </a:solidFill>
                      <a:latin typeface="Times New Roman" pitchFamily="18" charset="0"/>
                      <a:ea typeface="PMingLiU" pitchFamily="18" charset="-120"/>
                    </a:rPr>
                    <a:t>2</a:t>
                  </a:r>
                  <a:r>
                    <a:rPr kumimoji="1" lang="en-US" altLang="zh-TW" sz="2400" b="1">
                      <a:solidFill>
                        <a:srgbClr val="0000FF"/>
                      </a:solidFill>
                      <a:latin typeface="Times New Roman" pitchFamily="18" charset="0"/>
                      <a:ea typeface="PMingLiU" pitchFamily="18" charset="-120"/>
                    </a:rPr>
                    <a:t> / 2</a:t>
                  </a:r>
                </a:p>
              </p:txBody>
            </p:sp>
            <p:sp>
              <p:nvSpPr>
                <p:cNvPr id="25623" name="Text Box 68"/>
                <p:cNvSpPr txBox="1">
                  <a:spLocks noChangeArrowheads="1"/>
                </p:cNvSpPr>
                <p:nvPr/>
              </p:nvSpPr>
              <p:spPr bwMode="auto">
                <a:xfrm>
                  <a:off x="1776" y="1392"/>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kumimoji="1" lang="en-US" altLang="zh-TW" sz="2400" b="1">
                      <a:solidFill>
                        <a:srgbClr val="0000FF"/>
                      </a:solidFill>
                      <a:latin typeface="Times New Roman" pitchFamily="18" charset="0"/>
                      <a:ea typeface="PMingLiU" pitchFamily="18" charset="-120"/>
                    </a:rPr>
                    <a:t>(1-R</a:t>
                  </a:r>
                  <a:r>
                    <a:rPr kumimoji="1" lang="en-US" altLang="zh-TW" sz="2400" b="1" baseline="30000">
                      <a:solidFill>
                        <a:srgbClr val="0000FF"/>
                      </a:solidFill>
                      <a:latin typeface="Times New Roman" pitchFamily="18" charset="0"/>
                      <a:ea typeface="PMingLiU" pitchFamily="18" charset="-120"/>
                    </a:rPr>
                    <a:t>2</a:t>
                  </a:r>
                  <a:r>
                    <a:rPr kumimoji="1" lang="en-US" altLang="zh-TW" sz="2400" b="1">
                      <a:solidFill>
                        <a:srgbClr val="0000FF"/>
                      </a:solidFill>
                      <a:latin typeface="Times New Roman" pitchFamily="18" charset="0"/>
                      <a:ea typeface="PMingLiU" pitchFamily="18" charset="-120"/>
                    </a:rPr>
                    <a:t>) / n-3</a:t>
                  </a:r>
                  <a:endParaRPr kumimoji="1" lang="en-US" altLang="zh-TW" sz="2400">
                    <a:solidFill>
                      <a:schemeClr val="accent2"/>
                    </a:solidFill>
                    <a:latin typeface="Times New Roman" pitchFamily="18" charset="0"/>
                    <a:ea typeface="PMingLiU" pitchFamily="18" charset="-120"/>
                  </a:endParaRPr>
                </a:p>
              </p:txBody>
            </p:sp>
          </p:grpSp>
        </p:grpSp>
        <p:sp>
          <p:nvSpPr>
            <p:cNvPr id="25615" name="Rectangle 69"/>
            <p:cNvSpPr>
              <a:spLocks noChangeArrowheads="1"/>
            </p:cNvSpPr>
            <p:nvPr/>
          </p:nvSpPr>
          <p:spPr bwMode="auto">
            <a:xfrm>
              <a:off x="3168" y="1584"/>
              <a:ext cx="2400" cy="1248"/>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5616" name="Line 70"/>
            <p:cNvSpPr>
              <a:spLocks noChangeShapeType="1"/>
            </p:cNvSpPr>
            <p:nvPr/>
          </p:nvSpPr>
          <p:spPr bwMode="auto">
            <a:xfrm flipV="1">
              <a:off x="2640" y="2736"/>
              <a:ext cx="432"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25617" name="Line 71"/>
            <p:cNvSpPr>
              <a:spLocks noChangeShapeType="1"/>
            </p:cNvSpPr>
            <p:nvPr/>
          </p:nvSpPr>
          <p:spPr bwMode="auto">
            <a:xfrm flipH="1">
              <a:off x="2736" y="2880"/>
              <a:ext cx="528"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grpSp>
    </p:spTree>
    <p:extLst>
      <p:ext uri="{BB962C8B-B14F-4D97-AF65-F5344CB8AC3E}">
        <p14:creationId xmlns:p14="http://schemas.microsoft.com/office/powerpoint/2010/main" val="2454716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bg2"/>
                                      </p:to>
                                    </p:animClr>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Top)">
                                      <p:cBhvr>
                                        <p:cTn id="12"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bg2"/>
                                      </p:to>
                                    </p:animClr>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Top)">
                                      <p:cBhvr>
                                        <p:cTn id="17"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2"/>
                                      </p:to>
                                    </p:animClr>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Top)">
                                      <p:cBhvr>
                                        <p:cTn id="2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bg2"/>
                                      </p:to>
                                    </p:animClr>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Top)">
                                      <p:cBhvr>
                                        <p:cTn id="27"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bg2"/>
                                      </p:to>
                                    </p:animClr>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14350" y="360363"/>
            <a:ext cx="8077200" cy="711200"/>
          </a:xfrm>
          <a:solidFill>
            <a:srgbClr val="FFFF00"/>
          </a:solidFill>
          <a:ln w="101600">
            <a:solidFill>
              <a:srgbClr val="FF0000"/>
            </a:solidFill>
            <a:miter lim="800000"/>
            <a:headEnd/>
            <a:tailEnd/>
          </a:ln>
        </p:spPr>
        <p:txBody>
          <a:bodyPr/>
          <a:lstStyle/>
          <a:p>
            <a:pPr eaLnBrk="1" hangingPunct="1"/>
            <a:r>
              <a:rPr lang="en-US" sz="4000" smtClean="0">
                <a:latin typeface="Bernard MT Condensed" pitchFamily="18" charset="0"/>
              </a:rPr>
              <a:t>Koefisien Determinasi yang Disesuaikan</a:t>
            </a:r>
          </a:p>
        </p:txBody>
      </p:sp>
      <p:sp>
        <p:nvSpPr>
          <p:cNvPr id="21508" name="Rectangle 3"/>
          <p:cNvSpPr>
            <a:spLocks noGrp="1" noChangeArrowheads="1"/>
          </p:cNvSpPr>
          <p:nvPr>
            <p:ph type="body" idx="1"/>
          </p:nvPr>
        </p:nvSpPr>
        <p:spPr>
          <a:xfrm>
            <a:off x="228600" y="1524000"/>
            <a:ext cx="8686800" cy="5105400"/>
          </a:xfrm>
        </p:spPr>
        <p:txBody>
          <a:bodyPr/>
          <a:lstStyle/>
          <a:p>
            <a:pPr marL="519113" indent="-519113" algn="just" eaLnBrk="1" hangingPunct="1">
              <a:buFontTx/>
              <a:buNone/>
            </a:pPr>
            <a:r>
              <a:rPr lang="en-US" sz="4000" smtClean="0">
                <a:latin typeface="Impact" pitchFamily="34" charset="0"/>
              </a:rPr>
              <a:t>Sifat R² yang disesuaikan (Adjusted R²)</a:t>
            </a:r>
          </a:p>
          <a:p>
            <a:pPr marL="519113" indent="-519113" algn="just" eaLnBrk="1" hangingPunct="1">
              <a:buFontTx/>
              <a:buAutoNum type="arabicPeriod"/>
            </a:pPr>
            <a:r>
              <a:rPr lang="en-US" sz="3800" smtClean="0">
                <a:latin typeface="Impact" pitchFamily="34" charset="0"/>
              </a:rPr>
              <a:t>Jika K &gt; 1 maka adjusted R² ≤ R², artinya semakin bertambah variabel bebas di dalam model maka adjusted R² semakin kecil dari R² (koefisien determinasi).</a:t>
            </a:r>
          </a:p>
          <a:p>
            <a:pPr marL="519113" indent="-519113" algn="just" eaLnBrk="1" hangingPunct="1">
              <a:buFontTx/>
              <a:buAutoNum type="arabicPeriod"/>
            </a:pPr>
            <a:r>
              <a:rPr lang="en-US" sz="3800" smtClean="0">
                <a:latin typeface="Impact" pitchFamily="34" charset="0"/>
              </a:rPr>
              <a:t>Adjusted R² dapat bernilai negatif walaupun R² (koefisien determinasi) selalu bernilai positif.</a:t>
            </a:r>
          </a:p>
        </p:txBody>
      </p:sp>
    </p:spTree>
    <p:extLst>
      <p:ext uri="{BB962C8B-B14F-4D97-AF65-F5344CB8AC3E}">
        <p14:creationId xmlns:p14="http://schemas.microsoft.com/office/powerpoint/2010/main" val="361185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74675" y="304800"/>
            <a:ext cx="8001000" cy="1216025"/>
          </a:xfrm>
        </p:spPr>
        <p:txBody>
          <a:bodyPr/>
          <a:lstStyle/>
          <a:p>
            <a:r>
              <a:rPr lang="en-US" smtClean="0"/>
              <a:t>Analisa data:</a:t>
            </a:r>
          </a:p>
        </p:txBody>
      </p:sp>
      <p:sp>
        <p:nvSpPr>
          <p:cNvPr id="15363" name="Text Placeholder 2"/>
          <p:cNvSpPr>
            <a:spLocks noGrp="1"/>
          </p:cNvSpPr>
          <p:nvPr>
            <p:ph type="body" sz="half" idx="1"/>
          </p:nvPr>
        </p:nvSpPr>
        <p:spPr>
          <a:xfrm>
            <a:off x="566738" y="1828800"/>
            <a:ext cx="8577262" cy="4191000"/>
          </a:xfrm>
        </p:spPr>
        <p:txBody>
          <a:bodyPr/>
          <a:lstStyle/>
          <a:p>
            <a:pPr>
              <a:lnSpc>
                <a:spcPct val="130000"/>
              </a:lnSpc>
              <a:buFont typeface="Wingdings" pitchFamily="2" charset="2"/>
              <a:buNone/>
            </a:pPr>
            <a:r>
              <a:rPr lang="en-US" sz="3200" smtClean="0"/>
              <a:t>1. </a:t>
            </a:r>
            <a:r>
              <a:rPr lang="en-US" sz="3200" b="1" smtClean="0"/>
              <a:t>Menjelaskan hasil</a:t>
            </a:r>
            <a:r>
              <a:rPr lang="en-US" sz="3200" smtClean="0"/>
              <a:t>, termasuk kalau hasilnya tidak sesuai hipotesa, jelaskan mengapa demikian?</a:t>
            </a:r>
          </a:p>
          <a:p>
            <a:pPr>
              <a:lnSpc>
                <a:spcPct val="130000"/>
              </a:lnSpc>
              <a:buFont typeface="Wingdings" pitchFamily="2" charset="2"/>
              <a:buNone/>
            </a:pPr>
            <a:r>
              <a:rPr lang="en-US" sz="3200" smtClean="0"/>
              <a:t>2. Hasil </a:t>
            </a:r>
            <a:r>
              <a:rPr lang="en-US" sz="3200" b="1" smtClean="0"/>
              <a:t>dikaitkan dengan siapa objek penelitian</a:t>
            </a:r>
            <a:r>
              <a:rPr lang="en-US" sz="3200" smtClean="0"/>
              <a:t> (responden)</a:t>
            </a:r>
          </a:p>
          <a:p>
            <a:pPr>
              <a:lnSpc>
                <a:spcPct val="130000"/>
              </a:lnSpc>
              <a:buFont typeface="Wingdings" pitchFamily="2" charset="2"/>
              <a:buNone/>
            </a:pPr>
            <a:r>
              <a:rPr lang="en-US" sz="3200" smtClean="0"/>
              <a:t>3. Hasil </a:t>
            </a:r>
            <a:r>
              <a:rPr lang="en-US" sz="3200" b="1" smtClean="0"/>
              <a:t>dikaitkan dengan teori </a:t>
            </a:r>
            <a:r>
              <a:rPr lang="en-US" sz="3200" smtClean="0"/>
              <a:t>yang ada </a:t>
            </a:r>
          </a:p>
          <a:p>
            <a:pPr>
              <a:lnSpc>
                <a:spcPct val="130000"/>
              </a:lnSpc>
            </a:pPr>
            <a:endParaRPr lang="en-US" sz="3200" smtClean="0"/>
          </a:p>
        </p:txBody>
      </p:sp>
    </p:spTree>
    <p:extLst>
      <p:ext uri="{BB962C8B-B14F-4D97-AF65-F5344CB8AC3E}">
        <p14:creationId xmlns:p14="http://schemas.microsoft.com/office/powerpoint/2010/main" val="306824481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514350" y="288925"/>
            <a:ext cx="8077200" cy="711200"/>
          </a:xfrm>
          <a:solidFill>
            <a:srgbClr val="FFFF00"/>
          </a:solidFill>
          <a:ln w="101600">
            <a:solidFill>
              <a:srgbClr val="FF0000"/>
            </a:solidFill>
            <a:miter lim="800000"/>
            <a:headEnd/>
            <a:tailEnd/>
          </a:ln>
        </p:spPr>
        <p:txBody>
          <a:bodyPr>
            <a:normAutofit fontScale="90000"/>
          </a:bodyPr>
          <a:lstStyle/>
          <a:p>
            <a:pPr eaLnBrk="1" hangingPunct="1"/>
            <a:r>
              <a:rPr lang="en-US" sz="4500" smtClean="0">
                <a:latin typeface="Bernard MT Condensed" pitchFamily="18" charset="0"/>
              </a:rPr>
              <a:t>Kegunaan Adjusted R²</a:t>
            </a:r>
          </a:p>
        </p:txBody>
      </p:sp>
      <p:sp>
        <p:nvSpPr>
          <p:cNvPr id="22532" name="Rectangle 3"/>
          <p:cNvSpPr>
            <a:spLocks noGrp="1" noChangeArrowheads="1"/>
          </p:cNvSpPr>
          <p:nvPr>
            <p:ph type="body" idx="1"/>
          </p:nvPr>
        </p:nvSpPr>
        <p:spPr>
          <a:xfrm>
            <a:off x="447675" y="1219200"/>
            <a:ext cx="8229600" cy="4874096"/>
          </a:xfrm>
          <a:noFill/>
        </p:spPr>
        <p:txBody>
          <a:bodyPr>
            <a:normAutofit lnSpcReduction="10000"/>
          </a:bodyPr>
          <a:lstStyle/>
          <a:p>
            <a:pPr marL="463550" indent="-463550" algn="just" eaLnBrk="1" hangingPunct="1">
              <a:lnSpc>
                <a:spcPct val="90000"/>
              </a:lnSpc>
              <a:buFontTx/>
              <a:buAutoNum type="arabicPeriod"/>
            </a:pPr>
            <a:r>
              <a:rPr lang="en-US" sz="3300" dirty="0" err="1" smtClean="0">
                <a:latin typeface="Impact" pitchFamily="34" charset="0"/>
              </a:rPr>
              <a:t>Untuk</a:t>
            </a:r>
            <a:r>
              <a:rPr lang="en-US" sz="3300" dirty="0" smtClean="0">
                <a:latin typeface="Impact" pitchFamily="34" charset="0"/>
              </a:rPr>
              <a:t> </a:t>
            </a:r>
            <a:r>
              <a:rPr lang="en-US" sz="3300" dirty="0" err="1" smtClean="0">
                <a:latin typeface="Impact" pitchFamily="34" charset="0"/>
              </a:rPr>
              <a:t>mengetahui</a:t>
            </a:r>
            <a:r>
              <a:rPr lang="en-US" sz="3300" dirty="0" smtClean="0">
                <a:latin typeface="Impact" pitchFamily="34" charset="0"/>
              </a:rPr>
              <a:t> </a:t>
            </a:r>
            <a:r>
              <a:rPr lang="en-US" sz="3300" dirty="0" err="1" smtClean="0">
                <a:latin typeface="Impact" pitchFamily="34" charset="0"/>
              </a:rPr>
              <a:t>apakah</a:t>
            </a:r>
            <a:r>
              <a:rPr lang="en-US" sz="3300" dirty="0" smtClean="0">
                <a:latin typeface="Impact" pitchFamily="34" charset="0"/>
              </a:rPr>
              <a:t> </a:t>
            </a:r>
            <a:r>
              <a:rPr lang="en-US" sz="3300" dirty="0" err="1" smtClean="0">
                <a:latin typeface="Impact" pitchFamily="34" charset="0"/>
              </a:rPr>
              <a:t>penambahan</a:t>
            </a:r>
            <a:r>
              <a:rPr lang="en-US" sz="3300" dirty="0" smtClean="0">
                <a:latin typeface="Impact" pitchFamily="34" charset="0"/>
              </a:rPr>
              <a:t> </a:t>
            </a:r>
            <a:r>
              <a:rPr lang="en-US" sz="3300" dirty="0" err="1" smtClean="0">
                <a:latin typeface="Impact" pitchFamily="34" charset="0"/>
              </a:rPr>
              <a:t>variabel</a:t>
            </a:r>
            <a:r>
              <a:rPr lang="en-US" sz="3300" dirty="0" smtClean="0">
                <a:latin typeface="Impact" pitchFamily="34" charset="0"/>
              </a:rPr>
              <a:t> </a:t>
            </a:r>
            <a:r>
              <a:rPr lang="en-US" sz="3300" dirty="0" err="1" smtClean="0">
                <a:latin typeface="Impact" pitchFamily="34" charset="0"/>
              </a:rPr>
              <a:t>bebas</a:t>
            </a:r>
            <a:r>
              <a:rPr lang="en-US" sz="3300" dirty="0" smtClean="0">
                <a:latin typeface="Impact" pitchFamily="34" charset="0"/>
              </a:rPr>
              <a:t> </a:t>
            </a:r>
            <a:r>
              <a:rPr lang="en-US" sz="3300" dirty="0" err="1" smtClean="0">
                <a:latin typeface="Impact" pitchFamily="34" charset="0"/>
              </a:rPr>
              <a:t>tersebut</a:t>
            </a:r>
            <a:r>
              <a:rPr lang="en-US" sz="3300" dirty="0" smtClean="0">
                <a:latin typeface="Impact" pitchFamily="34" charset="0"/>
              </a:rPr>
              <a:t> </a:t>
            </a:r>
            <a:r>
              <a:rPr lang="en-US" sz="3300" dirty="0" err="1" smtClean="0">
                <a:latin typeface="Impact" pitchFamily="34" charset="0"/>
              </a:rPr>
              <a:t>memberi</a:t>
            </a:r>
            <a:r>
              <a:rPr lang="en-US" sz="3300" dirty="0" smtClean="0">
                <a:latin typeface="Impact" pitchFamily="34" charset="0"/>
              </a:rPr>
              <a:t> </a:t>
            </a:r>
            <a:r>
              <a:rPr lang="en-US" sz="3300" dirty="0" err="1" smtClean="0">
                <a:latin typeface="Impact" pitchFamily="34" charset="0"/>
              </a:rPr>
              <a:t>manfaat</a:t>
            </a:r>
            <a:r>
              <a:rPr lang="en-US" sz="3300" dirty="0" smtClean="0">
                <a:latin typeface="Impact" pitchFamily="34" charset="0"/>
              </a:rPr>
              <a:t> </a:t>
            </a:r>
            <a:r>
              <a:rPr lang="en-US" sz="3300" dirty="0" err="1" smtClean="0">
                <a:latin typeface="Impact" pitchFamily="34" charset="0"/>
              </a:rPr>
              <a:t>atau</a:t>
            </a:r>
            <a:r>
              <a:rPr lang="en-US" sz="3300" dirty="0" smtClean="0">
                <a:latin typeface="Impact" pitchFamily="34" charset="0"/>
              </a:rPr>
              <a:t> </a:t>
            </a:r>
            <a:r>
              <a:rPr lang="en-US" sz="3300" dirty="0" err="1" smtClean="0">
                <a:latin typeface="Impact" pitchFamily="34" charset="0"/>
              </a:rPr>
              <a:t>tidak</a:t>
            </a:r>
            <a:r>
              <a:rPr lang="en-US" sz="3300" dirty="0" smtClean="0">
                <a:latin typeface="Impact" pitchFamily="34" charset="0"/>
              </a:rPr>
              <a:t>.  </a:t>
            </a:r>
            <a:r>
              <a:rPr lang="en-US" sz="3300" dirty="0" err="1" smtClean="0">
                <a:latin typeface="Impact" pitchFamily="34" charset="0"/>
              </a:rPr>
              <a:t>Apabila</a:t>
            </a:r>
            <a:r>
              <a:rPr lang="en-US" sz="3300" dirty="0" smtClean="0">
                <a:latin typeface="Impact" pitchFamily="34" charset="0"/>
              </a:rPr>
              <a:t> adjusted R² </a:t>
            </a:r>
            <a:r>
              <a:rPr lang="en-US" sz="3300" dirty="0" err="1" smtClean="0">
                <a:latin typeface="Impact" pitchFamily="34" charset="0"/>
              </a:rPr>
              <a:t>berkurang</a:t>
            </a:r>
            <a:r>
              <a:rPr lang="en-US" sz="3300" dirty="0" smtClean="0">
                <a:latin typeface="Impact" pitchFamily="34" charset="0"/>
              </a:rPr>
              <a:t> </a:t>
            </a:r>
            <a:r>
              <a:rPr lang="en-US" sz="3300" dirty="0" err="1" smtClean="0">
                <a:latin typeface="Impact" pitchFamily="34" charset="0"/>
              </a:rPr>
              <a:t>akibat</a:t>
            </a:r>
            <a:r>
              <a:rPr lang="en-US" sz="3300" dirty="0" smtClean="0">
                <a:latin typeface="Impact" pitchFamily="34" charset="0"/>
              </a:rPr>
              <a:t> </a:t>
            </a:r>
            <a:r>
              <a:rPr lang="en-US" sz="3300" dirty="0" err="1" smtClean="0">
                <a:latin typeface="Impact" pitchFamily="34" charset="0"/>
              </a:rPr>
              <a:t>penambahan</a:t>
            </a:r>
            <a:r>
              <a:rPr lang="en-US" sz="3300" dirty="0" smtClean="0">
                <a:latin typeface="Impact" pitchFamily="34" charset="0"/>
              </a:rPr>
              <a:t> </a:t>
            </a:r>
            <a:r>
              <a:rPr lang="en-US" sz="3300" dirty="0" err="1" smtClean="0">
                <a:latin typeface="Impact" pitchFamily="34" charset="0"/>
              </a:rPr>
              <a:t>variabel</a:t>
            </a:r>
            <a:r>
              <a:rPr lang="en-US" sz="3300" dirty="0" smtClean="0">
                <a:latin typeface="Impact" pitchFamily="34" charset="0"/>
              </a:rPr>
              <a:t> </a:t>
            </a:r>
            <a:r>
              <a:rPr lang="en-US" sz="3300" dirty="0" err="1" smtClean="0">
                <a:latin typeface="Impact" pitchFamily="34" charset="0"/>
              </a:rPr>
              <a:t>bebas</a:t>
            </a:r>
            <a:r>
              <a:rPr lang="en-US" sz="3300" dirty="0" smtClean="0">
                <a:latin typeface="Impact" pitchFamily="34" charset="0"/>
              </a:rPr>
              <a:t> </a:t>
            </a:r>
            <a:r>
              <a:rPr lang="en-US" sz="3300" dirty="0" err="1" smtClean="0">
                <a:latin typeface="Impact" pitchFamily="34" charset="0"/>
              </a:rPr>
              <a:t>tersebut</a:t>
            </a:r>
            <a:r>
              <a:rPr lang="en-US" sz="3300" dirty="0" smtClean="0">
                <a:latin typeface="Impact" pitchFamily="34" charset="0"/>
              </a:rPr>
              <a:t>, </a:t>
            </a:r>
            <a:r>
              <a:rPr lang="en-US" sz="3300" dirty="0" err="1" smtClean="0">
                <a:latin typeface="Impact" pitchFamily="34" charset="0"/>
              </a:rPr>
              <a:t>walaupun</a:t>
            </a:r>
            <a:r>
              <a:rPr lang="en-US" sz="3300" dirty="0" smtClean="0">
                <a:latin typeface="Impact" pitchFamily="34" charset="0"/>
              </a:rPr>
              <a:t> R² </a:t>
            </a:r>
            <a:r>
              <a:rPr lang="en-US" sz="3300" dirty="0" err="1" smtClean="0">
                <a:latin typeface="Impact" pitchFamily="34" charset="0"/>
              </a:rPr>
              <a:t>meningkat</a:t>
            </a:r>
            <a:r>
              <a:rPr lang="en-US" sz="3300" dirty="0" smtClean="0">
                <a:latin typeface="Impact" pitchFamily="34" charset="0"/>
              </a:rPr>
              <a:t>, </a:t>
            </a:r>
            <a:r>
              <a:rPr lang="en-US" sz="3300" dirty="0" err="1" smtClean="0">
                <a:latin typeface="Impact" pitchFamily="34" charset="0"/>
              </a:rPr>
              <a:t>maka</a:t>
            </a:r>
            <a:r>
              <a:rPr lang="en-US" sz="3300" dirty="0" smtClean="0">
                <a:latin typeface="Impact" pitchFamily="34" charset="0"/>
              </a:rPr>
              <a:t> </a:t>
            </a:r>
            <a:r>
              <a:rPr lang="en-US" sz="3300" dirty="0" err="1" smtClean="0">
                <a:latin typeface="Impact" pitchFamily="34" charset="0"/>
              </a:rPr>
              <a:t>penambahan</a:t>
            </a:r>
            <a:r>
              <a:rPr lang="en-US" sz="3300" dirty="0" smtClean="0">
                <a:latin typeface="Impact" pitchFamily="34" charset="0"/>
              </a:rPr>
              <a:t> </a:t>
            </a:r>
            <a:r>
              <a:rPr lang="en-US" sz="3300" dirty="0" err="1" smtClean="0">
                <a:latin typeface="Impact" pitchFamily="34" charset="0"/>
              </a:rPr>
              <a:t>tersebut</a:t>
            </a:r>
            <a:r>
              <a:rPr lang="en-US" sz="3300" dirty="0" smtClean="0">
                <a:latin typeface="Impact" pitchFamily="34" charset="0"/>
              </a:rPr>
              <a:t> </a:t>
            </a:r>
            <a:r>
              <a:rPr lang="en-US" sz="3300" dirty="0" err="1" smtClean="0">
                <a:latin typeface="Impact" pitchFamily="34" charset="0"/>
              </a:rPr>
              <a:t>tidak</a:t>
            </a:r>
            <a:r>
              <a:rPr lang="en-US" sz="3300" dirty="0" smtClean="0">
                <a:latin typeface="Impact" pitchFamily="34" charset="0"/>
              </a:rPr>
              <a:t> </a:t>
            </a:r>
            <a:r>
              <a:rPr lang="en-US" sz="3300" dirty="0" err="1" smtClean="0">
                <a:latin typeface="Impact" pitchFamily="34" charset="0"/>
              </a:rPr>
              <a:t>bermanfaat</a:t>
            </a:r>
            <a:r>
              <a:rPr lang="en-US" sz="3300" dirty="0" smtClean="0">
                <a:latin typeface="Impact" pitchFamily="34" charset="0"/>
              </a:rPr>
              <a:t> </a:t>
            </a:r>
            <a:r>
              <a:rPr lang="en-US" sz="3300" dirty="0" err="1" smtClean="0">
                <a:latin typeface="Impact" pitchFamily="34" charset="0"/>
              </a:rPr>
              <a:t>dan</a:t>
            </a:r>
            <a:r>
              <a:rPr lang="en-US" sz="3300" dirty="0" smtClean="0">
                <a:latin typeface="Impact" pitchFamily="34" charset="0"/>
              </a:rPr>
              <a:t> </a:t>
            </a:r>
            <a:r>
              <a:rPr lang="en-US" sz="3300" dirty="0" err="1" smtClean="0">
                <a:latin typeface="Impact" pitchFamily="34" charset="0"/>
              </a:rPr>
              <a:t>sebaliknya</a:t>
            </a:r>
            <a:r>
              <a:rPr lang="en-US" sz="3300" dirty="0" smtClean="0">
                <a:latin typeface="Impact" pitchFamily="34" charset="0"/>
              </a:rPr>
              <a:t>.</a:t>
            </a:r>
          </a:p>
          <a:p>
            <a:pPr marL="463550" indent="-463550" algn="just" eaLnBrk="1" hangingPunct="1">
              <a:lnSpc>
                <a:spcPct val="90000"/>
              </a:lnSpc>
              <a:buFontTx/>
              <a:buAutoNum type="arabicPeriod"/>
            </a:pPr>
            <a:r>
              <a:rPr lang="en-US" sz="3300" dirty="0" err="1" smtClean="0">
                <a:latin typeface="Impact" pitchFamily="34" charset="0"/>
              </a:rPr>
              <a:t>Untuk</a:t>
            </a:r>
            <a:r>
              <a:rPr lang="en-US" sz="3300" dirty="0" smtClean="0">
                <a:latin typeface="Impact" pitchFamily="34" charset="0"/>
              </a:rPr>
              <a:t> </a:t>
            </a:r>
            <a:r>
              <a:rPr lang="en-US" sz="3300" dirty="0" err="1" smtClean="0">
                <a:latin typeface="Impact" pitchFamily="34" charset="0"/>
              </a:rPr>
              <a:t>membandingkan</a:t>
            </a:r>
            <a:r>
              <a:rPr lang="en-US" sz="3300" dirty="0" smtClean="0">
                <a:latin typeface="Impact" pitchFamily="34" charset="0"/>
              </a:rPr>
              <a:t> </a:t>
            </a:r>
            <a:r>
              <a:rPr lang="en-US" sz="3300" dirty="0" err="1" smtClean="0">
                <a:latin typeface="Impact" pitchFamily="34" charset="0"/>
              </a:rPr>
              <a:t>dua</a:t>
            </a:r>
            <a:r>
              <a:rPr lang="en-US" sz="3300" dirty="0" smtClean="0">
                <a:latin typeface="Impact" pitchFamily="34" charset="0"/>
              </a:rPr>
              <a:t> </a:t>
            </a:r>
            <a:r>
              <a:rPr lang="en-US" sz="3300" dirty="0" err="1" smtClean="0">
                <a:latin typeface="Impact" pitchFamily="34" charset="0"/>
              </a:rPr>
              <a:t>persamaan</a:t>
            </a:r>
            <a:r>
              <a:rPr lang="en-US" sz="3300" dirty="0" smtClean="0">
                <a:latin typeface="Impact" pitchFamily="34" charset="0"/>
              </a:rPr>
              <a:t>, </a:t>
            </a:r>
            <a:r>
              <a:rPr lang="en-US" sz="3300" dirty="0" err="1" smtClean="0">
                <a:latin typeface="Impact" pitchFamily="34" charset="0"/>
              </a:rPr>
              <a:t>bilamana</a:t>
            </a:r>
            <a:r>
              <a:rPr lang="en-US" sz="3300" dirty="0" smtClean="0">
                <a:latin typeface="Impact" pitchFamily="34" charset="0"/>
              </a:rPr>
              <a:t> </a:t>
            </a:r>
            <a:r>
              <a:rPr lang="en-US" sz="3300" dirty="0" err="1" smtClean="0">
                <a:latin typeface="Impact" pitchFamily="34" charset="0"/>
              </a:rPr>
              <a:t>seluruh</a:t>
            </a:r>
            <a:r>
              <a:rPr lang="en-US" sz="3300" dirty="0" smtClean="0">
                <a:latin typeface="Impact" pitchFamily="34" charset="0"/>
              </a:rPr>
              <a:t> </a:t>
            </a:r>
            <a:r>
              <a:rPr lang="en-US" sz="3300" dirty="0" err="1" smtClean="0">
                <a:latin typeface="Impact" pitchFamily="34" charset="0"/>
              </a:rPr>
              <a:t>variabel</a:t>
            </a:r>
            <a:r>
              <a:rPr lang="en-US" sz="3300" dirty="0" smtClean="0">
                <a:latin typeface="Impact" pitchFamily="34" charset="0"/>
              </a:rPr>
              <a:t> </a:t>
            </a:r>
            <a:r>
              <a:rPr lang="en-US" sz="3300" dirty="0" err="1" smtClean="0">
                <a:latin typeface="Impact" pitchFamily="34" charset="0"/>
              </a:rPr>
              <a:t>dari</a:t>
            </a:r>
            <a:r>
              <a:rPr lang="en-US" sz="3300" dirty="0" smtClean="0">
                <a:latin typeface="Impact" pitchFamily="34" charset="0"/>
              </a:rPr>
              <a:t> </a:t>
            </a:r>
            <a:r>
              <a:rPr lang="en-US" sz="3300" dirty="0" err="1" smtClean="0">
                <a:latin typeface="Impact" pitchFamily="34" charset="0"/>
              </a:rPr>
              <a:t>kedua</a:t>
            </a:r>
            <a:r>
              <a:rPr lang="en-US" sz="3300" dirty="0" smtClean="0">
                <a:latin typeface="Impact" pitchFamily="34" charset="0"/>
              </a:rPr>
              <a:t> </a:t>
            </a:r>
            <a:r>
              <a:rPr lang="en-US" sz="3300" dirty="0" err="1" smtClean="0">
                <a:latin typeface="Impact" pitchFamily="34" charset="0"/>
              </a:rPr>
              <a:t>persamaan</a:t>
            </a:r>
            <a:r>
              <a:rPr lang="en-US" sz="3300" dirty="0" smtClean="0">
                <a:latin typeface="Impact" pitchFamily="34" charset="0"/>
              </a:rPr>
              <a:t> </a:t>
            </a:r>
            <a:r>
              <a:rPr lang="en-US" sz="3300" dirty="0" err="1" smtClean="0">
                <a:latin typeface="Impact" pitchFamily="34" charset="0"/>
              </a:rPr>
              <a:t>tersebut</a:t>
            </a:r>
            <a:r>
              <a:rPr lang="en-US" sz="3300" dirty="0" smtClean="0">
                <a:latin typeface="Impact" pitchFamily="34" charset="0"/>
              </a:rPr>
              <a:t> </a:t>
            </a:r>
            <a:r>
              <a:rPr lang="en-US" sz="3300" dirty="0" err="1" smtClean="0">
                <a:latin typeface="Impact" pitchFamily="34" charset="0"/>
              </a:rPr>
              <a:t>setara</a:t>
            </a:r>
            <a:r>
              <a:rPr lang="en-US" sz="3300" dirty="0" smtClean="0">
                <a:latin typeface="Impact" pitchFamily="34" charset="0"/>
              </a:rPr>
              <a:t>, </a:t>
            </a:r>
            <a:r>
              <a:rPr lang="en-US" sz="3300" dirty="0" err="1" smtClean="0">
                <a:latin typeface="Impact" pitchFamily="34" charset="0"/>
              </a:rPr>
              <a:t>misalnya</a:t>
            </a:r>
            <a:r>
              <a:rPr lang="en-US" sz="3300" dirty="0" smtClean="0">
                <a:latin typeface="Impact" pitchFamily="34" charset="0"/>
              </a:rPr>
              <a:t> :</a:t>
            </a:r>
          </a:p>
          <a:p>
            <a:pPr marL="463550" indent="-463550" algn="just" eaLnBrk="1" hangingPunct="1">
              <a:lnSpc>
                <a:spcPct val="90000"/>
              </a:lnSpc>
              <a:buFontTx/>
              <a:buNone/>
            </a:pPr>
            <a:r>
              <a:rPr lang="en-US" dirty="0" smtClean="0">
                <a:latin typeface="Impact" pitchFamily="34" charset="0"/>
              </a:rPr>
              <a:t>	 </a:t>
            </a:r>
            <a:r>
              <a:rPr lang="en-US" sz="3500" b="1" dirty="0" smtClean="0">
                <a:solidFill>
                  <a:srgbClr val="0000FF"/>
                </a:solidFill>
                <a:latin typeface="Times New Roman" pitchFamily="18" charset="0"/>
              </a:rPr>
              <a:t>Y = </a:t>
            </a:r>
            <a:r>
              <a:rPr lang="el-GR" sz="3500" b="1" dirty="0" smtClean="0">
                <a:solidFill>
                  <a:srgbClr val="0000FF"/>
                </a:solidFill>
                <a:latin typeface="Times New Roman" pitchFamily="18" charset="0"/>
                <a:cs typeface="Times New Roman" pitchFamily="18" charset="0"/>
              </a:rPr>
              <a:t>α</a:t>
            </a:r>
            <a:r>
              <a:rPr lang="en-US" sz="3500" b="1" dirty="0" smtClean="0">
                <a:solidFill>
                  <a:srgbClr val="0000FF"/>
                </a:solidFill>
                <a:latin typeface="Times New Roman" pitchFamily="18" charset="0"/>
              </a:rPr>
              <a:t> + </a:t>
            </a:r>
            <a:r>
              <a:rPr lang="el-GR" sz="3500" b="1" dirty="0" smtClean="0">
                <a:solidFill>
                  <a:srgbClr val="0000FF"/>
                </a:solidFill>
                <a:latin typeface="Times New Roman" pitchFamily="18" charset="0"/>
                <a:cs typeface="Times New Roman" pitchFamily="18" charset="0"/>
              </a:rPr>
              <a:t>β</a:t>
            </a:r>
            <a:r>
              <a:rPr lang="en-US" sz="3500" b="1" dirty="0" smtClean="0">
                <a:solidFill>
                  <a:srgbClr val="0000FF"/>
                </a:solidFill>
                <a:latin typeface="Times New Roman" pitchFamily="18" charset="0"/>
                <a:cs typeface="Times New Roman" pitchFamily="18" charset="0"/>
              </a:rPr>
              <a:t>X + </a:t>
            </a:r>
            <a:r>
              <a:rPr lang="el-GR" sz="3500" b="1" dirty="0" smtClean="0">
                <a:solidFill>
                  <a:srgbClr val="0000FF"/>
                </a:solidFill>
                <a:latin typeface="Times New Roman" pitchFamily="18" charset="0"/>
                <a:cs typeface="Times New Roman" pitchFamily="18" charset="0"/>
              </a:rPr>
              <a:t>ε</a:t>
            </a:r>
            <a:r>
              <a:rPr lang="en-US" sz="3500" b="1" dirty="0" smtClean="0">
                <a:solidFill>
                  <a:srgbClr val="0000FF"/>
                </a:solidFill>
                <a:latin typeface="Times New Roman" pitchFamily="18" charset="0"/>
                <a:cs typeface="Times New Roman" pitchFamily="18" charset="0"/>
              </a:rPr>
              <a:t>  </a:t>
            </a:r>
            <a:r>
              <a:rPr lang="en-US" sz="3500" b="1" dirty="0" err="1" smtClean="0">
                <a:solidFill>
                  <a:srgbClr val="0000FF"/>
                </a:solidFill>
                <a:latin typeface="Times New Roman" pitchFamily="18" charset="0"/>
                <a:cs typeface="Times New Roman" pitchFamily="18" charset="0"/>
              </a:rPr>
              <a:t>dan</a:t>
            </a:r>
            <a:r>
              <a:rPr lang="en-US" sz="3500" b="1" dirty="0" smtClean="0">
                <a:solidFill>
                  <a:srgbClr val="0000FF"/>
                </a:solidFill>
                <a:latin typeface="Times New Roman" pitchFamily="18" charset="0"/>
                <a:cs typeface="Times New Roman" pitchFamily="18" charset="0"/>
              </a:rPr>
              <a:t>  </a:t>
            </a:r>
            <a:r>
              <a:rPr lang="en-US" sz="3500" b="1" dirty="0" err="1" smtClean="0">
                <a:solidFill>
                  <a:srgbClr val="0000FF"/>
                </a:solidFill>
                <a:latin typeface="Times New Roman" pitchFamily="18" charset="0"/>
                <a:cs typeface="Times New Roman" pitchFamily="18" charset="0"/>
              </a:rPr>
              <a:t>lnY</a:t>
            </a:r>
            <a:r>
              <a:rPr lang="en-US" sz="3500" b="1" dirty="0" smtClean="0">
                <a:solidFill>
                  <a:srgbClr val="0000FF"/>
                </a:solidFill>
                <a:latin typeface="Times New Roman" pitchFamily="18" charset="0"/>
                <a:cs typeface="Times New Roman" pitchFamily="18" charset="0"/>
              </a:rPr>
              <a:t> = </a:t>
            </a:r>
            <a:r>
              <a:rPr lang="el-GR" sz="3500" b="1" dirty="0" smtClean="0">
                <a:solidFill>
                  <a:srgbClr val="0000FF"/>
                </a:solidFill>
                <a:latin typeface="Times New Roman" pitchFamily="18" charset="0"/>
                <a:cs typeface="Times New Roman" pitchFamily="18" charset="0"/>
              </a:rPr>
              <a:t>α</a:t>
            </a:r>
            <a:r>
              <a:rPr lang="en-US" sz="3500" b="1" dirty="0" smtClean="0">
                <a:solidFill>
                  <a:srgbClr val="0000FF"/>
                </a:solidFill>
                <a:latin typeface="Times New Roman" pitchFamily="18" charset="0"/>
              </a:rPr>
              <a:t> + </a:t>
            </a:r>
            <a:r>
              <a:rPr lang="el-GR" sz="3500" b="1" dirty="0" smtClean="0">
                <a:solidFill>
                  <a:srgbClr val="0000FF"/>
                </a:solidFill>
                <a:latin typeface="Times New Roman" pitchFamily="18" charset="0"/>
                <a:cs typeface="Times New Roman" pitchFamily="18" charset="0"/>
              </a:rPr>
              <a:t>β</a:t>
            </a:r>
            <a:r>
              <a:rPr lang="en-US" sz="3500" b="1" dirty="0" err="1" smtClean="0">
                <a:solidFill>
                  <a:srgbClr val="0000FF"/>
                </a:solidFill>
                <a:latin typeface="Times New Roman" pitchFamily="18" charset="0"/>
                <a:cs typeface="Times New Roman" pitchFamily="18" charset="0"/>
              </a:rPr>
              <a:t>lnX</a:t>
            </a:r>
            <a:r>
              <a:rPr lang="en-US" sz="3500" b="1" dirty="0" smtClean="0">
                <a:solidFill>
                  <a:srgbClr val="0000FF"/>
                </a:solidFill>
                <a:latin typeface="Times New Roman" pitchFamily="18" charset="0"/>
                <a:cs typeface="Times New Roman" pitchFamily="18" charset="0"/>
              </a:rPr>
              <a:t> + </a:t>
            </a:r>
            <a:r>
              <a:rPr lang="el-GR" sz="3500" b="1" dirty="0" smtClean="0">
                <a:solidFill>
                  <a:srgbClr val="0000FF"/>
                </a:solidFill>
                <a:latin typeface="Times New Roman" pitchFamily="18" charset="0"/>
                <a:cs typeface="Times New Roman" pitchFamily="18" charset="0"/>
              </a:rPr>
              <a:t>ε</a:t>
            </a:r>
            <a:r>
              <a:rPr lang="en-US" sz="3500" dirty="0" smtClean="0">
                <a:latin typeface="Times New Roman" pitchFamily="18" charset="0"/>
                <a:cs typeface="Times New Roman" pitchFamily="18" charset="0"/>
              </a:rPr>
              <a:t> </a:t>
            </a:r>
            <a:endParaRPr lang="en-US" sz="3500" dirty="0" smtClean="0">
              <a:latin typeface="Times New Roman" pitchFamily="18" charset="0"/>
            </a:endParaRPr>
          </a:p>
        </p:txBody>
      </p:sp>
    </p:spTree>
    <p:extLst>
      <p:ext uri="{BB962C8B-B14F-4D97-AF65-F5344CB8AC3E}">
        <p14:creationId xmlns:p14="http://schemas.microsoft.com/office/powerpoint/2010/main" val="39183794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514350" y="209550"/>
            <a:ext cx="8229600" cy="762000"/>
          </a:xfrm>
          <a:solidFill>
            <a:srgbClr val="FFFF00"/>
          </a:solidFill>
          <a:ln w="101600">
            <a:solidFill>
              <a:srgbClr val="FF0000"/>
            </a:solidFill>
            <a:miter lim="800000"/>
            <a:headEnd/>
            <a:tailEnd/>
          </a:ln>
        </p:spPr>
        <p:txBody>
          <a:bodyPr>
            <a:noAutofit/>
          </a:bodyPr>
          <a:lstStyle/>
          <a:p>
            <a:pPr eaLnBrk="1" hangingPunct="1"/>
            <a:r>
              <a:rPr lang="en-US" sz="2400" dirty="0" err="1" smtClean="0">
                <a:latin typeface="Bernard MT Condensed" pitchFamily="18" charset="0"/>
              </a:rPr>
              <a:t>Interpretasi</a:t>
            </a:r>
            <a:r>
              <a:rPr lang="en-US" sz="2400" dirty="0" smtClean="0">
                <a:latin typeface="Bernard MT Condensed" pitchFamily="18" charset="0"/>
              </a:rPr>
              <a:t> </a:t>
            </a:r>
            <a:r>
              <a:rPr lang="en-US" sz="2400" dirty="0" err="1" smtClean="0">
                <a:latin typeface="Bernard MT Condensed" pitchFamily="18" charset="0"/>
              </a:rPr>
              <a:t>Koef</a:t>
            </a:r>
            <a:r>
              <a:rPr lang="en-US" sz="2400" dirty="0" smtClean="0">
                <a:latin typeface="Bernard MT Condensed" pitchFamily="18" charset="0"/>
              </a:rPr>
              <a:t>. </a:t>
            </a:r>
            <a:r>
              <a:rPr lang="en-US" sz="2400" dirty="0" err="1" smtClean="0">
                <a:latin typeface="Bernard MT Condensed" pitchFamily="18" charset="0"/>
              </a:rPr>
              <a:t>Determinasi</a:t>
            </a:r>
            <a:r>
              <a:rPr lang="en-US" sz="2400" dirty="0" smtClean="0">
                <a:latin typeface="Bernard MT Condensed" pitchFamily="18" charset="0"/>
              </a:rPr>
              <a:t> (R</a:t>
            </a:r>
            <a:r>
              <a:rPr lang="en-US" sz="2400" dirty="0" smtClean="0">
                <a:latin typeface="Impact" pitchFamily="34" charset="0"/>
              </a:rPr>
              <a:t>²)</a:t>
            </a:r>
            <a:r>
              <a:rPr lang="id-ID" sz="2400" dirty="0" smtClean="0">
                <a:latin typeface="Impact" pitchFamily="34" charset="0"/>
              </a:rPr>
              <a:t/>
            </a:r>
            <a:br>
              <a:rPr lang="id-ID" sz="2400" dirty="0" smtClean="0">
                <a:latin typeface="Impact" pitchFamily="34" charset="0"/>
              </a:rPr>
            </a:br>
            <a:r>
              <a:rPr lang="id-ID" sz="2400" dirty="0" smtClean="0">
                <a:latin typeface="Impact" pitchFamily="34" charset="0"/>
              </a:rPr>
              <a:t>misal R2 = 89,06</a:t>
            </a:r>
            <a:endParaRPr lang="en-US" sz="2400" dirty="0" smtClean="0">
              <a:latin typeface="Impact" pitchFamily="34" charset="0"/>
            </a:endParaRPr>
          </a:p>
        </p:txBody>
      </p:sp>
      <p:sp>
        <p:nvSpPr>
          <p:cNvPr id="23556" name="Rectangle 3"/>
          <p:cNvSpPr>
            <a:spLocks noGrp="1" noChangeArrowheads="1"/>
          </p:cNvSpPr>
          <p:nvPr>
            <p:ph type="body" idx="1"/>
          </p:nvPr>
        </p:nvSpPr>
        <p:spPr>
          <a:xfrm>
            <a:off x="457200" y="1371600"/>
            <a:ext cx="8229600" cy="4754563"/>
          </a:xfrm>
        </p:spPr>
        <p:txBody>
          <a:bodyPr>
            <a:normAutofit lnSpcReduction="10000"/>
          </a:bodyPr>
          <a:lstStyle/>
          <a:p>
            <a:pPr marL="0" indent="0" algn="just" eaLnBrk="1" hangingPunct="1">
              <a:lnSpc>
                <a:spcPct val="90000"/>
              </a:lnSpc>
              <a:buFontTx/>
              <a:buNone/>
            </a:pPr>
            <a:r>
              <a:rPr lang="sv-SE" sz="3400" dirty="0" smtClean="0">
                <a:latin typeface="Impact" pitchFamily="34" charset="0"/>
              </a:rPr>
              <a:t>Berdasarkan hasil estimasi di atas, diperoleh nilai Koefisien Determinasi (R</a:t>
            </a:r>
            <a:r>
              <a:rPr lang="en-US" sz="3400" dirty="0" smtClean="0">
                <a:latin typeface="Impact" pitchFamily="34" charset="0"/>
              </a:rPr>
              <a:t>²</a:t>
            </a:r>
            <a:r>
              <a:rPr lang="sv-SE" sz="3400" dirty="0" smtClean="0">
                <a:latin typeface="Impact" pitchFamily="34" charset="0"/>
              </a:rPr>
              <a:t>) sebesar 89,06 persen  yang berarti secara keseluruhan variabel bebas (umur dan jumlah penawar) yang ada dalam persamaan tersebut cukup mampu menjelaskan variasi perkembangan harga dan sisanya sebesar 10,94 persen dijelaskan oleh variabel lain yang tidak terdapat dalam persamaan tersebut.</a:t>
            </a:r>
            <a:endParaRPr lang="en-US" sz="3400" dirty="0" smtClean="0">
              <a:latin typeface="Impact" pitchFamily="34" charset="0"/>
            </a:endParaRPr>
          </a:p>
        </p:txBody>
      </p:sp>
    </p:spTree>
    <p:extLst>
      <p:ext uri="{BB962C8B-B14F-4D97-AF65-F5344CB8AC3E}">
        <p14:creationId xmlns:p14="http://schemas.microsoft.com/office/powerpoint/2010/main" val="336399696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717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id-ID"/>
          </a:p>
        </p:txBody>
      </p:sp>
      <p:sp>
        <p:nvSpPr>
          <p:cNvPr id="7173" name="Rectangle 4"/>
          <p:cNvSpPr>
            <a:spLocks noChangeArrowheads="1"/>
          </p:cNvSpPr>
          <p:nvPr/>
        </p:nvSpPr>
        <p:spPr bwMode="auto">
          <a:xfrm>
            <a:off x="467544" y="1628800"/>
            <a:ext cx="8480425" cy="4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p>
            <a:pPr marL="342900" indent="-342900" algn="just" eaLnBrk="0" hangingPunct="0">
              <a:buFontTx/>
              <a:buAutoNum type="arabicPeriod"/>
            </a:pPr>
            <a:r>
              <a:rPr lang="en-US" sz="2000" dirty="0">
                <a:latin typeface="Impact" pitchFamily="34" charset="0"/>
              </a:rPr>
              <a:t>Model </a:t>
            </a:r>
            <a:r>
              <a:rPr lang="en-US" sz="2000" dirty="0" err="1">
                <a:latin typeface="Impact" pitchFamily="34" charset="0"/>
              </a:rPr>
              <a:t>regresi</a:t>
            </a:r>
            <a:r>
              <a:rPr lang="en-US" sz="2000" dirty="0">
                <a:latin typeface="Impact" pitchFamily="34" charset="0"/>
              </a:rPr>
              <a:t> </a:t>
            </a:r>
            <a:r>
              <a:rPr lang="en-US" sz="2000" dirty="0" err="1">
                <a:latin typeface="Impact" pitchFamily="34" charset="0"/>
              </a:rPr>
              <a:t>ini</a:t>
            </a:r>
            <a:r>
              <a:rPr lang="en-US" sz="2000" dirty="0">
                <a:latin typeface="Impact" pitchFamily="34" charset="0"/>
              </a:rPr>
              <a:t> </a:t>
            </a:r>
            <a:r>
              <a:rPr lang="en-US" sz="2000" dirty="0" err="1">
                <a:latin typeface="Impact" pitchFamily="34" charset="0"/>
              </a:rPr>
              <a:t>memiliki</a:t>
            </a:r>
            <a:r>
              <a:rPr lang="en-US" sz="2000" dirty="0">
                <a:latin typeface="Impact" pitchFamily="34" charset="0"/>
              </a:rPr>
              <a:t> parameter-parameter yang </a:t>
            </a:r>
            <a:r>
              <a:rPr lang="en-US" sz="2000" dirty="0" err="1">
                <a:latin typeface="Impact" pitchFamily="34" charset="0"/>
              </a:rPr>
              <a:t>bersifat</a:t>
            </a:r>
            <a:r>
              <a:rPr lang="en-US" sz="2000" dirty="0">
                <a:latin typeface="Impact" pitchFamily="34" charset="0"/>
              </a:rPr>
              <a:t> linier.</a:t>
            </a:r>
          </a:p>
          <a:p>
            <a:pPr marL="342900" indent="-342900" algn="just" eaLnBrk="0" hangingPunct="0">
              <a:buFontTx/>
              <a:buAutoNum type="arabicPeriod"/>
            </a:pPr>
            <a:r>
              <a:rPr lang="en-US" sz="2000" dirty="0">
                <a:latin typeface="Impact" pitchFamily="34" charset="0"/>
              </a:rPr>
              <a:t>X</a:t>
            </a:r>
            <a:r>
              <a:rPr lang="en-US" sz="2000" baseline="-25000" dirty="0">
                <a:latin typeface="Impact" pitchFamily="34" charset="0"/>
              </a:rPr>
              <a:t>2</a:t>
            </a:r>
            <a:r>
              <a:rPr lang="en-US" sz="2000" dirty="0">
                <a:latin typeface="Impact" pitchFamily="34" charset="0"/>
              </a:rPr>
              <a:t> </a:t>
            </a:r>
            <a:r>
              <a:rPr lang="en-US" sz="2000" dirty="0" err="1">
                <a:latin typeface="Impact" pitchFamily="34" charset="0"/>
              </a:rPr>
              <a:t>dan</a:t>
            </a:r>
            <a:r>
              <a:rPr lang="en-US" sz="2000" dirty="0">
                <a:latin typeface="Impact" pitchFamily="34" charset="0"/>
              </a:rPr>
              <a:t> X</a:t>
            </a:r>
            <a:r>
              <a:rPr lang="en-US" sz="2000" baseline="-25000" dirty="0">
                <a:latin typeface="Impact" pitchFamily="34" charset="0"/>
              </a:rPr>
              <a:t>3</a:t>
            </a:r>
            <a:r>
              <a:rPr lang="en-US" sz="2000" dirty="0">
                <a:latin typeface="Impact" pitchFamily="34" charset="0"/>
              </a:rPr>
              <a:t> </a:t>
            </a:r>
            <a:r>
              <a:rPr lang="en-US" sz="2000" dirty="0" err="1">
                <a:latin typeface="Impact" pitchFamily="34" charset="0"/>
              </a:rPr>
              <a:t>tidak</a:t>
            </a:r>
            <a:r>
              <a:rPr lang="en-US" sz="2000" dirty="0">
                <a:latin typeface="Impact" pitchFamily="34" charset="0"/>
              </a:rPr>
              <a:t> </a:t>
            </a:r>
            <a:r>
              <a:rPr lang="en-US" sz="2000" dirty="0" err="1">
                <a:latin typeface="Impact" pitchFamily="34" charset="0"/>
              </a:rPr>
              <a:t>berkorelasi</a:t>
            </a:r>
            <a:r>
              <a:rPr lang="en-US" sz="2000" dirty="0">
                <a:latin typeface="Impact" pitchFamily="34" charset="0"/>
              </a:rPr>
              <a:t> </a:t>
            </a:r>
            <a:r>
              <a:rPr lang="en-US" sz="2000" dirty="0" err="1">
                <a:latin typeface="Impact" pitchFamily="34" charset="0"/>
              </a:rPr>
              <a:t>dengan</a:t>
            </a:r>
            <a:r>
              <a:rPr lang="en-US" sz="2000" dirty="0">
                <a:latin typeface="Impact" pitchFamily="34" charset="0"/>
              </a:rPr>
              <a:t> </a:t>
            </a:r>
            <a:r>
              <a:rPr lang="en-US" sz="2000" dirty="0" err="1">
                <a:latin typeface="Impact" pitchFamily="34" charset="0"/>
              </a:rPr>
              <a:t>faktor</a:t>
            </a:r>
            <a:r>
              <a:rPr lang="en-US" sz="2000" dirty="0">
                <a:latin typeface="Impact" pitchFamily="34" charset="0"/>
              </a:rPr>
              <a:t> </a:t>
            </a:r>
            <a:r>
              <a:rPr lang="en-US" sz="2000" dirty="0" err="1">
                <a:latin typeface="Impact" pitchFamily="34" charset="0"/>
              </a:rPr>
              <a:t>gangguan</a:t>
            </a:r>
            <a:r>
              <a:rPr lang="en-US" sz="2000" dirty="0">
                <a:latin typeface="Impact" pitchFamily="34" charset="0"/>
              </a:rPr>
              <a:t> e</a:t>
            </a:r>
            <a:r>
              <a:rPr lang="en-US" sz="2000" baseline="-25000" dirty="0">
                <a:latin typeface="Impact" pitchFamily="34" charset="0"/>
              </a:rPr>
              <a:t>t</a:t>
            </a:r>
            <a:r>
              <a:rPr lang="en-US" sz="2000" dirty="0">
                <a:latin typeface="Impact" pitchFamily="34" charset="0"/>
              </a:rPr>
              <a:t>.</a:t>
            </a:r>
          </a:p>
          <a:p>
            <a:pPr marL="342900" indent="-342900" algn="just" eaLnBrk="0" hangingPunct="0">
              <a:buFontTx/>
              <a:buAutoNum type="arabicPeriod"/>
            </a:pPr>
            <a:r>
              <a:rPr lang="en-US" sz="2000" dirty="0" err="1">
                <a:latin typeface="Impact" pitchFamily="34" charset="0"/>
              </a:rPr>
              <a:t>Faktor</a:t>
            </a:r>
            <a:r>
              <a:rPr lang="en-US" sz="2000" dirty="0">
                <a:latin typeface="Impact" pitchFamily="34" charset="0"/>
              </a:rPr>
              <a:t> </a:t>
            </a:r>
            <a:r>
              <a:rPr lang="en-US" sz="2000" dirty="0" err="1">
                <a:latin typeface="Impact" pitchFamily="34" charset="0"/>
              </a:rPr>
              <a:t>kesalahan</a:t>
            </a:r>
            <a:r>
              <a:rPr lang="en-US" sz="2000" dirty="0">
                <a:latin typeface="Impact" pitchFamily="34" charset="0"/>
              </a:rPr>
              <a:t> e</a:t>
            </a:r>
            <a:r>
              <a:rPr lang="en-US" sz="2000" baseline="-25000" dirty="0">
                <a:latin typeface="Impact" pitchFamily="34" charset="0"/>
              </a:rPr>
              <a:t>t</a:t>
            </a:r>
            <a:r>
              <a:rPr lang="en-US" sz="2000" dirty="0">
                <a:latin typeface="Impact" pitchFamily="34" charset="0"/>
              </a:rPr>
              <a:t> </a:t>
            </a:r>
            <a:r>
              <a:rPr lang="en-US" sz="2000" dirty="0" err="1">
                <a:latin typeface="Impact" pitchFamily="34" charset="0"/>
              </a:rPr>
              <a:t>mempunyai</a:t>
            </a:r>
            <a:r>
              <a:rPr lang="en-US" sz="2000" dirty="0">
                <a:latin typeface="Impact" pitchFamily="34" charset="0"/>
              </a:rPr>
              <a:t> </a:t>
            </a:r>
            <a:r>
              <a:rPr lang="en-US" sz="2000" dirty="0" err="1">
                <a:latin typeface="Impact" pitchFamily="34" charset="0"/>
              </a:rPr>
              <a:t>nilai</a:t>
            </a:r>
            <a:r>
              <a:rPr lang="en-US" sz="2000" dirty="0">
                <a:latin typeface="Impact" pitchFamily="34" charset="0"/>
              </a:rPr>
              <a:t> rata-rata </a:t>
            </a:r>
            <a:r>
              <a:rPr lang="en-US" sz="2000" dirty="0" err="1">
                <a:latin typeface="Impact" pitchFamily="34" charset="0"/>
              </a:rPr>
              <a:t>sebesar</a:t>
            </a:r>
            <a:r>
              <a:rPr lang="en-US" sz="2000" dirty="0">
                <a:latin typeface="Impact" pitchFamily="34" charset="0"/>
              </a:rPr>
              <a:t> </a:t>
            </a:r>
            <a:r>
              <a:rPr lang="en-US" sz="2000" dirty="0" err="1">
                <a:latin typeface="Impact" pitchFamily="34" charset="0"/>
              </a:rPr>
              <a:t>nol</a:t>
            </a:r>
            <a:r>
              <a:rPr lang="en-US" sz="2000" dirty="0">
                <a:latin typeface="Impact" pitchFamily="34" charset="0"/>
              </a:rPr>
              <a:t>, </a:t>
            </a:r>
            <a:r>
              <a:rPr lang="en-US" sz="2000" dirty="0" err="1">
                <a:latin typeface="Impact" pitchFamily="34" charset="0"/>
              </a:rPr>
              <a:t>dalam</a:t>
            </a:r>
            <a:r>
              <a:rPr lang="en-US" sz="2000" dirty="0">
                <a:latin typeface="Impact" pitchFamily="34" charset="0"/>
              </a:rPr>
              <a:t> </a:t>
            </a:r>
            <a:r>
              <a:rPr lang="en-US" sz="2000" dirty="0" err="1">
                <a:latin typeface="Impact" pitchFamily="34" charset="0"/>
              </a:rPr>
              <a:t>hal</a:t>
            </a:r>
            <a:r>
              <a:rPr lang="en-US" sz="2000" dirty="0">
                <a:latin typeface="Impact" pitchFamily="34" charset="0"/>
              </a:rPr>
              <a:t> </a:t>
            </a:r>
            <a:r>
              <a:rPr lang="en-US" sz="2000" dirty="0" err="1">
                <a:latin typeface="Impact" pitchFamily="34" charset="0"/>
              </a:rPr>
              <a:t>ini</a:t>
            </a:r>
            <a:r>
              <a:rPr lang="en-US" sz="2000" dirty="0">
                <a:latin typeface="Impact" pitchFamily="34" charset="0"/>
              </a:rPr>
              <a:t>  E(e</a:t>
            </a:r>
            <a:r>
              <a:rPr lang="en-US" sz="2000" baseline="-25000" dirty="0">
                <a:latin typeface="Impact" pitchFamily="34" charset="0"/>
              </a:rPr>
              <a:t>t</a:t>
            </a:r>
            <a:r>
              <a:rPr lang="en-US" sz="2000" dirty="0">
                <a:latin typeface="Impact" pitchFamily="34" charset="0"/>
              </a:rPr>
              <a:t>) = 0.</a:t>
            </a:r>
          </a:p>
          <a:p>
            <a:pPr marL="342900" indent="-342900" algn="just" eaLnBrk="0" hangingPunct="0">
              <a:buFontTx/>
              <a:buAutoNum type="arabicPeriod"/>
            </a:pPr>
            <a:r>
              <a:rPr lang="en-US" sz="2000" dirty="0" err="1">
                <a:latin typeface="Impact" pitchFamily="34" charset="0"/>
              </a:rPr>
              <a:t>Homoskedastisitas</a:t>
            </a:r>
            <a:r>
              <a:rPr lang="en-US" sz="2000" dirty="0">
                <a:latin typeface="Impact" pitchFamily="34" charset="0"/>
              </a:rPr>
              <a:t> </a:t>
            </a:r>
            <a:r>
              <a:rPr lang="en-US" sz="2000" dirty="0" err="1">
                <a:latin typeface="Impact" pitchFamily="34" charset="0"/>
              </a:rPr>
              <a:t>atau</a:t>
            </a:r>
            <a:r>
              <a:rPr lang="en-US" sz="2000" dirty="0">
                <a:latin typeface="Impact" pitchFamily="34" charset="0"/>
              </a:rPr>
              <a:t> </a:t>
            </a:r>
            <a:r>
              <a:rPr lang="en-US" sz="2000" dirty="0" err="1">
                <a:latin typeface="Impact" pitchFamily="34" charset="0"/>
              </a:rPr>
              <a:t>varians</a:t>
            </a:r>
            <a:r>
              <a:rPr lang="en-US" sz="2000" dirty="0">
                <a:latin typeface="Impact" pitchFamily="34" charset="0"/>
              </a:rPr>
              <a:t> </a:t>
            </a:r>
            <a:r>
              <a:rPr lang="en-US" sz="2000" dirty="0" err="1">
                <a:latin typeface="Impact" pitchFamily="34" charset="0"/>
              </a:rPr>
              <a:t>dari</a:t>
            </a:r>
            <a:r>
              <a:rPr lang="en-US" sz="2000" dirty="0">
                <a:latin typeface="Impact" pitchFamily="34" charset="0"/>
              </a:rPr>
              <a:t> e</a:t>
            </a:r>
            <a:r>
              <a:rPr lang="en-US" sz="2000" baseline="-25000" dirty="0">
                <a:latin typeface="Impact" pitchFamily="34" charset="0"/>
              </a:rPr>
              <a:t>t</a:t>
            </a:r>
            <a:r>
              <a:rPr lang="en-US" sz="2000" dirty="0">
                <a:latin typeface="Impact" pitchFamily="34" charset="0"/>
              </a:rPr>
              <a:t> </a:t>
            </a:r>
            <a:r>
              <a:rPr lang="en-US" sz="2000" dirty="0" err="1">
                <a:latin typeface="Impact" pitchFamily="34" charset="0"/>
              </a:rPr>
              <a:t>adalah</a:t>
            </a:r>
            <a:r>
              <a:rPr lang="en-US" sz="2000" dirty="0">
                <a:latin typeface="Impact" pitchFamily="34" charset="0"/>
              </a:rPr>
              <a:t> </a:t>
            </a:r>
            <a:r>
              <a:rPr lang="en-US" sz="2000" dirty="0" err="1">
                <a:latin typeface="Impact" pitchFamily="34" charset="0"/>
              </a:rPr>
              <a:t>konstan</a:t>
            </a:r>
            <a:r>
              <a:rPr lang="en-US" sz="2000" dirty="0">
                <a:latin typeface="Impact" pitchFamily="34" charset="0"/>
              </a:rPr>
              <a:t> :            </a:t>
            </a:r>
            <a:r>
              <a:rPr lang="en-US" sz="2000" dirty="0" err="1">
                <a:latin typeface="Impact" pitchFamily="34" charset="0"/>
              </a:rPr>
              <a:t>var</a:t>
            </a:r>
            <a:r>
              <a:rPr lang="en-US" sz="2000" dirty="0">
                <a:latin typeface="Impact" pitchFamily="34" charset="0"/>
              </a:rPr>
              <a:t> (e</a:t>
            </a:r>
            <a:r>
              <a:rPr lang="en-US" sz="2000" baseline="-25000" dirty="0">
                <a:latin typeface="Impact" pitchFamily="34" charset="0"/>
              </a:rPr>
              <a:t>t</a:t>
            </a:r>
            <a:r>
              <a:rPr lang="en-US" sz="2000" dirty="0">
                <a:latin typeface="Impact" pitchFamily="34" charset="0"/>
              </a:rPr>
              <a:t>) = </a:t>
            </a:r>
            <a:r>
              <a:rPr lang="el-GR" sz="2400" dirty="0">
                <a:latin typeface="Times New Roman" pitchFamily="18" charset="0"/>
                <a:cs typeface="Times New Roman" pitchFamily="18" charset="0"/>
              </a:rPr>
              <a:t>σ</a:t>
            </a:r>
            <a:r>
              <a:rPr lang="en-US" sz="2000" baseline="30000" dirty="0">
                <a:latin typeface="Impact" pitchFamily="34" charset="0"/>
              </a:rPr>
              <a:t>2</a:t>
            </a:r>
            <a:r>
              <a:rPr lang="en-US" sz="2000" dirty="0">
                <a:latin typeface="Impact" pitchFamily="34" charset="0"/>
              </a:rPr>
              <a:t>.</a:t>
            </a:r>
          </a:p>
          <a:p>
            <a:pPr marL="342900" indent="-342900" algn="just" eaLnBrk="0" hangingPunct="0">
              <a:buFontTx/>
              <a:buAutoNum type="arabicPeriod"/>
            </a:pPr>
            <a:r>
              <a:rPr lang="en-US" sz="2000" dirty="0" err="1">
                <a:latin typeface="Impact" pitchFamily="34" charset="0"/>
              </a:rPr>
              <a:t>Tidak</a:t>
            </a:r>
            <a:r>
              <a:rPr lang="en-US" sz="2000" dirty="0">
                <a:latin typeface="Impact" pitchFamily="34" charset="0"/>
              </a:rPr>
              <a:t> </a:t>
            </a:r>
            <a:r>
              <a:rPr lang="en-US" sz="2000" dirty="0" err="1">
                <a:latin typeface="Impact" pitchFamily="34" charset="0"/>
              </a:rPr>
              <a:t>ada</a:t>
            </a:r>
            <a:r>
              <a:rPr lang="en-US" sz="2000" dirty="0">
                <a:latin typeface="Impact" pitchFamily="34" charset="0"/>
              </a:rPr>
              <a:t> </a:t>
            </a:r>
            <a:r>
              <a:rPr lang="en-US" sz="2000" dirty="0" err="1">
                <a:latin typeface="Impact" pitchFamily="34" charset="0"/>
              </a:rPr>
              <a:t>autokorelasi</a:t>
            </a:r>
            <a:r>
              <a:rPr lang="en-US" sz="2000" dirty="0">
                <a:latin typeface="Impact" pitchFamily="34" charset="0"/>
              </a:rPr>
              <a:t> </a:t>
            </a:r>
            <a:r>
              <a:rPr lang="en-US" sz="2000" dirty="0" err="1">
                <a:latin typeface="Impact" pitchFamily="34" charset="0"/>
              </a:rPr>
              <a:t>antar</a:t>
            </a:r>
            <a:r>
              <a:rPr lang="en-US" sz="2000" dirty="0">
                <a:latin typeface="Impact" pitchFamily="34" charset="0"/>
              </a:rPr>
              <a:t> </a:t>
            </a:r>
            <a:r>
              <a:rPr lang="en-US" sz="2000" dirty="0" err="1">
                <a:latin typeface="Impact" pitchFamily="34" charset="0"/>
              </a:rPr>
              <a:t>faktor</a:t>
            </a:r>
            <a:r>
              <a:rPr lang="en-US" sz="2000" dirty="0">
                <a:latin typeface="Impact" pitchFamily="34" charset="0"/>
              </a:rPr>
              <a:t> </a:t>
            </a:r>
            <a:r>
              <a:rPr lang="en-US" sz="2000" dirty="0" err="1">
                <a:latin typeface="Impact" pitchFamily="34" charset="0"/>
              </a:rPr>
              <a:t>kesalahan</a:t>
            </a:r>
            <a:r>
              <a:rPr lang="en-US" sz="2000" dirty="0">
                <a:latin typeface="Impact" pitchFamily="34" charset="0"/>
              </a:rPr>
              <a:t> e</a:t>
            </a:r>
            <a:r>
              <a:rPr lang="en-US" sz="2000" baseline="-25000" dirty="0">
                <a:latin typeface="Impact" pitchFamily="34" charset="0"/>
              </a:rPr>
              <a:t>t</a:t>
            </a:r>
            <a:r>
              <a:rPr lang="en-US" sz="2000" dirty="0">
                <a:latin typeface="Impact" pitchFamily="34" charset="0"/>
              </a:rPr>
              <a:t> </a:t>
            </a:r>
            <a:r>
              <a:rPr lang="en-US" sz="2000" dirty="0" err="1">
                <a:latin typeface="Impact" pitchFamily="34" charset="0"/>
              </a:rPr>
              <a:t>dan</a:t>
            </a:r>
            <a:r>
              <a:rPr lang="en-US" sz="2000" dirty="0">
                <a:latin typeface="Impact" pitchFamily="34" charset="0"/>
              </a:rPr>
              <a:t> </a:t>
            </a:r>
            <a:r>
              <a:rPr lang="en-US" sz="2000" dirty="0" err="1">
                <a:latin typeface="Impact" pitchFamily="34" charset="0"/>
              </a:rPr>
              <a:t>e</a:t>
            </a:r>
            <a:r>
              <a:rPr lang="en-US" sz="2000" baseline="-25000" dirty="0" err="1">
                <a:latin typeface="Impact" pitchFamily="34" charset="0"/>
              </a:rPr>
              <a:t>s</a:t>
            </a:r>
            <a:r>
              <a:rPr lang="en-US" sz="2000" dirty="0">
                <a:latin typeface="Impact" pitchFamily="34" charset="0"/>
              </a:rPr>
              <a:t> </a:t>
            </a:r>
            <a:r>
              <a:rPr lang="en-US" sz="2000" dirty="0" err="1">
                <a:latin typeface="Impact" pitchFamily="34" charset="0"/>
              </a:rPr>
              <a:t>atau</a:t>
            </a:r>
            <a:r>
              <a:rPr lang="en-US" sz="2000" dirty="0">
                <a:latin typeface="Impact" pitchFamily="34" charset="0"/>
              </a:rPr>
              <a:t>  </a:t>
            </a:r>
            <a:r>
              <a:rPr lang="en-US" sz="2000" dirty="0" err="1">
                <a:latin typeface="Impact" pitchFamily="34" charset="0"/>
              </a:rPr>
              <a:t>cov</a:t>
            </a:r>
            <a:r>
              <a:rPr lang="en-US" sz="2000" dirty="0">
                <a:latin typeface="Impact" pitchFamily="34" charset="0"/>
              </a:rPr>
              <a:t> (e</a:t>
            </a:r>
            <a:r>
              <a:rPr lang="en-US" sz="2000" baseline="-25000" dirty="0">
                <a:latin typeface="Impact" pitchFamily="34" charset="0"/>
              </a:rPr>
              <a:t>t </a:t>
            </a:r>
            <a:r>
              <a:rPr lang="en-US" sz="2000" dirty="0">
                <a:latin typeface="Impact" pitchFamily="34" charset="0"/>
              </a:rPr>
              <a:t>, </a:t>
            </a:r>
            <a:r>
              <a:rPr lang="en-US" sz="2000" dirty="0" err="1">
                <a:latin typeface="Impact" pitchFamily="34" charset="0"/>
              </a:rPr>
              <a:t>e</a:t>
            </a:r>
            <a:r>
              <a:rPr lang="en-US" sz="2000" baseline="-25000" dirty="0" err="1">
                <a:latin typeface="Impact" pitchFamily="34" charset="0"/>
              </a:rPr>
              <a:t>s</a:t>
            </a:r>
            <a:r>
              <a:rPr lang="en-US" sz="2000" dirty="0">
                <a:latin typeface="Impact" pitchFamily="34" charset="0"/>
              </a:rPr>
              <a:t>) = 0  </a:t>
            </a:r>
            <a:r>
              <a:rPr lang="en-US" sz="2000" dirty="0" err="1">
                <a:latin typeface="Impact" pitchFamily="34" charset="0"/>
              </a:rPr>
              <a:t>dimana</a:t>
            </a:r>
            <a:r>
              <a:rPr lang="en-US" sz="2000" dirty="0">
                <a:latin typeface="Impact" pitchFamily="34" charset="0"/>
              </a:rPr>
              <a:t> t ≠ S.</a:t>
            </a:r>
            <a:r>
              <a:rPr lang="en-US" sz="2000" baseline="-25000" dirty="0">
                <a:latin typeface="Impact" pitchFamily="34" charset="0"/>
              </a:rPr>
              <a:t> </a:t>
            </a:r>
          </a:p>
          <a:p>
            <a:pPr marL="342900" indent="-342900" algn="just" eaLnBrk="0" hangingPunct="0">
              <a:buFontTx/>
              <a:buAutoNum type="arabicPeriod"/>
            </a:pPr>
            <a:r>
              <a:rPr lang="en-US" sz="2000" dirty="0" err="1">
                <a:latin typeface="Impact" pitchFamily="34" charset="0"/>
              </a:rPr>
              <a:t>Tidak</a:t>
            </a:r>
            <a:r>
              <a:rPr lang="en-US" sz="2000" dirty="0">
                <a:latin typeface="Impact" pitchFamily="34" charset="0"/>
              </a:rPr>
              <a:t> </a:t>
            </a:r>
            <a:r>
              <a:rPr lang="en-US" sz="2000" dirty="0" err="1">
                <a:latin typeface="Impact" pitchFamily="34" charset="0"/>
              </a:rPr>
              <a:t>ada</a:t>
            </a:r>
            <a:r>
              <a:rPr lang="en-US" sz="2000" dirty="0">
                <a:latin typeface="Impact" pitchFamily="34" charset="0"/>
              </a:rPr>
              <a:t> </a:t>
            </a:r>
            <a:r>
              <a:rPr lang="en-US" sz="2000" dirty="0" err="1">
                <a:latin typeface="Impact" pitchFamily="34" charset="0"/>
              </a:rPr>
              <a:t>multikolinieritas</a:t>
            </a:r>
            <a:r>
              <a:rPr lang="en-US" sz="2000" dirty="0">
                <a:latin typeface="Impact" pitchFamily="34" charset="0"/>
              </a:rPr>
              <a:t> </a:t>
            </a:r>
            <a:r>
              <a:rPr lang="en-US" sz="2000" dirty="0" err="1">
                <a:latin typeface="Impact" pitchFamily="34" charset="0"/>
              </a:rPr>
              <a:t>nyata</a:t>
            </a:r>
            <a:r>
              <a:rPr lang="en-US" sz="2000" dirty="0">
                <a:latin typeface="Impact" pitchFamily="34" charset="0"/>
              </a:rPr>
              <a:t> </a:t>
            </a:r>
            <a:r>
              <a:rPr lang="en-US" sz="2000" dirty="0" err="1">
                <a:latin typeface="Impact" pitchFamily="34" charset="0"/>
              </a:rPr>
              <a:t>antara</a:t>
            </a:r>
            <a:r>
              <a:rPr lang="en-US" sz="2000" dirty="0">
                <a:latin typeface="Impact" pitchFamily="34" charset="0"/>
              </a:rPr>
              <a:t> X</a:t>
            </a:r>
            <a:r>
              <a:rPr lang="en-US" sz="2000" baseline="-25000" dirty="0">
                <a:latin typeface="Impact" pitchFamily="34" charset="0"/>
              </a:rPr>
              <a:t>2</a:t>
            </a:r>
            <a:r>
              <a:rPr lang="en-US" sz="2000" dirty="0">
                <a:latin typeface="Impact" pitchFamily="34" charset="0"/>
              </a:rPr>
              <a:t> </a:t>
            </a:r>
            <a:r>
              <a:rPr lang="en-US" sz="2000" dirty="0" err="1">
                <a:latin typeface="Impact" pitchFamily="34" charset="0"/>
              </a:rPr>
              <a:t>dan</a:t>
            </a:r>
            <a:r>
              <a:rPr lang="en-US" sz="2000" dirty="0">
                <a:latin typeface="Impact" pitchFamily="34" charset="0"/>
              </a:rPr>
              <a:t> X</a:t>
            </a:r>
            <a:r>
              <a:rPr lang="en-US" sz="2000" baseline="-25000" dirty="0">
                <a:latin typeface="Impact" pitchFamily="34" charset="0"/>
              </a:rPr>
              <a:t>3</a:t>
            </a:r>
            <a:r>
              <a:rPr lang="en-US" sz="2000" dirty="0">
                <a:latin typeface="Impact" pitchFamily="34" charset="0"/>
              </a:rPr>
              <a:t>, </a:t>
            </a:r>
            <a:r>
              <a:rPr lang="en-US" sz="2000" dirty="0" err="1">
                <a:latin typeface="Impact" pitchFamily="34" charset="0"/>
              </a:rPr>
              <a:t>dalam</a:t>
            </a:r>
            <a:r>
              <a:rPr lang="en-US" sz="2000" dirty="0">
                <a:latin typeface="Impact" pitchFamily="34" charset="0"/>
              </a:rPr>
              <a:t> </a:t>
            </a:r>
            <a:r>
              <a:rPr lang="en-US" sz="2000" dirty="0" err="1">
                <a:latin typeface="Impact" pitchFamily="34" charset="0"/>
              </a:rPr>
              <a:t>hal</a:t>
            </a:r>
            <a:r>
              <a:rPr lang="en-US" sz="2000" dirty="0">
                <a:latin typeface="Impact" pitchFamily="34" charset="0"/>
              </a:rPr>
              <a:t> </a:t>
            </a:r>
            <a:r>
              <a:rPr lang="en-US" sz="2000" dirty="0" err="1">
                <a:latin typeface="Impact" pitchFamily="34" charset="0"/>
              </a:rPr>
              <a:t>ini</a:t>
            </a:r>
            <a:r>
              <a:rPr lang="en-US" sz="2000" dirty="0">
                <a:latin typeface="Impact" pitchFamily="34" charset="0"/>
              </a:rPr>
              <a:t> </a:t>
            </a:r>
            <a:r>
              <a:rPr lang="en-US" sz="2000" dirty="0" err="1">
                <a:latin typeface="Impact" pitchFamily="34" charset="0"/>
              </a:rPr>
              <a:t>tidak</a:t>
            </a:r>
            <a:r>
              <a:rPr lang="en-US" sz="2000" dirty="0">
                <a:latin typeface="Impact" pitchFamily="34" charset="0"/>
              </a:rPr>
              <a:t> </a:t>
            </a:r>
            <a:r>
              <a:rPr lang="en-US" sz="2000" dirty="0" err="1">
                <a:latin typeface="Impact" pitchFamily="34" charset="0"/>
              </a:rPr>
              <a:t>ada</a:t>
            </a:r>
            <a:r>
              <a:rPr lang="en-US" sz="2000" dirty="0">
                <a:latin typeface="Impact" pitchFamily="34" charset="0"/>
              </a:rPr>
              <a:t> </a:t>
            </a:r>
            <a:r>
              <a:rPr lang="en-US" sz="2000" dirty="0" err="1">
                <a:latin typeface="Impact" pitchFamily="34" charset="0"/>
              </a:rPr>
              <a:t>hubungan</a:t>
            </a:r>
            <a:r>
              <a:rPr lang="en-US" sz="2000" dirty="0">
                <a:latin typeface="Impact" pitchFamily="34" charset="0"/>
              </a:rPr>
              <a:t> linier yang </a:t>
            </a:r>
            <a:r>
              <a:rPr lang="en-US" sz="2000" dirty="0" err="1">
                <a:latin typeface="Impact" pitchFamily="34" charset="0"/>
              </a:rPr>
              <a:t>nyata</a:t>
            </a:r>
            <a:r>
              <a:rPr lang="en-US" sz="2000" dirty="0">
                <a:latin typeface="Impact" pitchFamily="34" charset="0"/>
              </a:rPr>
              <a:t> </a:t>
            </a:r>
            <a:r>
              <a:rPr lang="en-US" sz="2000" dirty="0" err="1">
                <a:latin typeface="Impact" pitchFamily="34" charset="0"/>
              </a:rPr>
              <a:t>antara</a:t>
            </a:r>
            <a:r>
              <a:rPr lang="en-US" sz="2000" dirty="0">
                <a:latin typeface="Impact" pitchFamily="34" charset="0"/>
              </a:rPr>
              <a:t> </a:t>
            </a:r>
            <a:r>
              <a:rPr lang="en-US" sz="2000" dirty="0" err="1">
                <a:latin typeface="Impact" pitchFamily="34" charset="0"/>
              </a:rPr>
              <a:t>kedua</a:t>
            </a:r>
            <a:r>
              <a:rPr lang="en-US" sz="2000" dirty="0">
                <a:latin typeface="Impact" pitchFamily="34" charset="0"/>
              </a:rPr>
              <a:t> </a:t>
            </a:r>
            <a:r>
              <a:rPr lang="en-US" sz="2000" dirty="0" err="1">
                <a:latin typeface="Impact" pitchFamily="34" charset="0"/>
              </a:rPr>
              <a:t>variabel</a:t>
            </a:r>
            <a:r>
              <a:rPr lang="en-US" sz="2000" dirty="0">
                <a:latin typeface="Impact" pitchFamily="34" charset="0"/>
              </a:rPr>
              <a:t> </a:t>
            </a:r>
            <a:r>
              <a:rPr lang="en-US" sz="2000" dirty="0" err="1">
                <a:latin typeface="Impact" pitchFamily="34" charset="0"/>
              </a:rPr>
              <a:t>bebas</a:t>
            </a:r>
            <a:r>
              <a:rPr lang="en-US" sz="2000" dirty="0">
                <a:latin typeface="Impact" pitchFamily="34" charset="0"/>
              </a:rPr>
              <a:t> </a:t>
            </a:r>
            <a:r>
              <a:rPr lang="en-US" sz="2000" dirty="0" err="1">
                <a:latin typeface="Impact" pitchFamily="34" charset="0"/>
              </a:rPr>
              <a:t>tersebut</a:t>
            </a:r>
            <a:r>
              <a:rPr lang="en-US" sz="2000" dirty="0">
                <a:latin typeface="Impact" pitchFamily="34" charset="0"/>
              </a:rPr>
              <a:t>.</a:t>
            </a:r>
          </a:p>
          <a:p>
            <a:pPr marL="342900" indent="-342900" algn="just" eaLnBrk="0" hangingPunct="0">
              <a:buFontTx/>
              <a:buAutoNum type="arabicPeriod"/>
            </a:pPr>
            <a:r>
              <a:rPr lang="en-US" sz="2000" dirty="0" err="1">
                <a:latin typeface="Impact" pitchFamily="34" charset="0"/>
              </a:rPr>
              <a:t>Untuk</a:t>
            </a:r>
            <a:r>
              <a:rPr lang="en-US" sz="2000" dirty="0">
                <a:latin typeface="Impact" pitchFamily="34" charset="0"/>
              </a:rPr>
              <a:t> </a:t>
            </a:r>
            <a:r>
              <a:rPr lang="en-US" sz="2000" dirty="0" err="1">
                <a:latin typeface="Impact" pitchFamily="34" charset="0"/>
              </a:rPr>
              <a:t>pengujian</a:t>
            </a:r>
            <a:r>
              <a:rPr lang="en-US" sz="2000" dirty="0">
                <a:latin typeface="Impact" pitchFamily="34" charset="0"/>
              </a:rPr>
              <a:t> </a:t>
            </a:r>
            <a:r>
              <a:rPr lang="en-US" sz="2000" dirty="0" err="1">
                <a:latin typeface="Impact" pitchFamily="34" charset="0"/>
              </a:rPr>
              <a:t>hipotesis</a:t>
            </a:r>
            <a:r>
              <a:rPr lang="en-US" sz="2000" dirty="0">
                <a:latin typeface="Impact" pitchFamily="34" charset="0"/>
              </a:rPr>
              <a:t>, </a:t>
            </a:r>
            <a:r>
              <a:rPr lang="en-US" sz="2000" dirty="0" err="1">
                <a:latin typeface="Impact" pitchFamily="34" charset="0"/>
              </a:rPr>
              <a:t>faktor</a:t>
            </a:r>
            <a:r>
              <a:rPr lang="en-US" sz="2000" dirty="0">
                <a:latin typeface="Impact" pitchFamily="34" charset="0"/>
              </a:rPr>
              <a:t> </a:t>
            </a:r>
            <a:r>
              <a:rPr lang="en-US" sz="2000" dirty="0" err="1">
                <a:latin typeface="Impact" pitchFamily="34" charset="0"/>
              </a:rPr>
              <a:t>kesalahan</a:t>
            </a:r>
            <a:r>
              <a:rPr lang="en-US" sz="2000" dirty="0">
                <a:latin typeface="Impact" pitchFamily="34" charset="0"/>
              </a:rPr>
              <a:t> e</a:t>
            </a:r>
            <a:r>
              <a:rPr lang="en-US" sz="2000" baseline="-25000" dirty="0">
                <a:latin typeface="Impact" pitchFamily="34" charset="0"/>
              </a:rPr>
              <a:t>t</a:t>
            </a:r>
            <a:r>
              <a:rPr lang="en-US" sz="2000" dirty="0">
                <a:latin typeface="Impact" pitchFamily="34" charset="0"/>
              </a:rPr>
              <a:t> </a:t>
            </a:r>
            <a:r>
              <a:rPr lang="en-US" sz="2000" dirty="0" err="1">
                <a:latin typeface="Impact" pitchFamily="34" charset="0"/>
              </a:rPr>
              <a:t>mengikuti</a:t>
            </a:r>
            <a:r>
              <a:rPr lang="en-US" sz="2000" dirty="0">
                <a:latin typeface="Impact" pitchFamily="34" charset="0"/>
              </a:rPr>
              <a:t> </a:t>
            </a:r>
            <a:r>
              <a:rPr lang="en-US" sz="2000" dirty="0" err="1">
                <a:latin typeface="Impact" pitchFamily="34" charset="0"/>
              </a:rPr>
              <a:t>distribusi</a:t>
            </a:r>
            <a:r>
              <a:rPr lang="en-US" sz="2000" dirty="0">
                <a:latin typeface="Impact" pitchFamily="34" charset="0"/>
              </a:rPr>
              <a:t> normal </a:t>
            </a:r>
            <a:r>
              <a:rPr lang="en-US" sz="2000" dirty="0" err="1">
                <a:latin typeface="Impact" pitchFamily="34" charset="0"/>
              </a:rPr>
              <a:t>dengan</a:t>
            </a:r>
            <a:r>
              <a:rPr lang="en-US" sz="2000" dirty="0">
                <a:latin typeface="Impact" pitchFamily="34" charset="0"/>
              </a:rPr>
              <a:t> rata-rata </a:t>
            </a:r>
            <a:r>
              <a:rPr lang="en-US" sz="2000" dirty="0" err="1">
                <a:latin typeface="Impact" pitchFamily="34" charset="0"/>
              </a:rPr>
              <a:t>sebesar</a:t>
            </a:r>
            <a:r>
              <a:rPr lang="en-US" sz="2000" dirty="0">
                <a:latin typeface="Impact" pitchFamily="34" charset="0"/>
              </a:rPr>
              <a:t> </a:t>
            </a:r>
            <a:r>
              <a:rPr lang="en-US" sz="2000" dirty="0" err="1">
                <a:latin typeface="Impact" pitchFamily="34" charset="0"/>
              </a:rPr>
              <a:t>nol</a:t>
            </a:r>
            <a:r>
              <a:rPr lang="en-US" sz="2000" dirty="0">
                <a:latin typeface="Impact" pitchFamily="34" charset="0"/>
              </a:rPr>
              <a:t> </a:t>
            </a:r>
            <a:r>
              <a:rPr lang="en-US" sz="2000" dirty="0" err="1">
                <a:latin typeface="Impact" pitchFamily="34" charset="0"/>
              </a:rPr>
              <a:t>dan</a:t>
            </a:r>
            <a:r>
              <a:rPr lang="en-US" sz="2000" dirty="0">
                <a:latin typeface="Impact" pitchFamily="34" charset="0"/>
              </a:rPr>
              <a:t> </a:t>
            </a:r>
            <a:r>
              <a:rPr lang="en-US" sz="2000" dirty="0" err="1">
                <a:latin typeface="Impact" pitchFamily="34" charset="0"/>
              </a:rPr>
              <a:t>varians</a:t>
            </a:r>
            <a:r>
              <a:rPr lang="en-US" sz="2000" dirty="0">
                <a:latin typeface="Impact" pitchFamily="34" charset="0"/>
              </a:rPr>
              <a:t> </a:t>
            </a:r>
            <a:r>
              <a:rPr lang="el-GR" sz="2400" dirty="0">
                <a:latin typeface="Times New Roman" pitchFamily="18" charset="0"/>
              </a:rPr>
              <a:t>σ</a:t>
            </a:r>
            <a:r>
              <a:rPr lang="en-US" sz="2000" dirty="0">
                <a:latin typeface="Times New Roman" pitchFamily="18" charset="0"/>
                <a:cs typeface="Times New Roman" pitchFamily="18" charset="0"/>
              </a:rPr>
              <a:t>² </a:t>
            </a:r>
            <a:r>
              <a:rPr lang="en-US" sz="2000" dirty="0">
                <a:latin typeface="Impact" pitchFamily="34" charset="0"/>
                <a:cs typeface="Times New Roman" pitchFamily="18" charset="0"/>
              </a:rPr>
              <a:t>(</a:t>
            </a:r>
            <a:r>
              <a:rPr lang="en-US" sz="2000" dirty="0" err="1">
                <a:latin typeface="Impact" pitchFamily="34" charset="0"/>
                <a:cs typeface="Times New Roman" pitchFamily="18" charset="0"/>
              </a:rPr>
              <a:t>homoskedastis</a:t>
            </a:r>
            <a:r>
              <a:rPr lang="en-US" sz="2000" dirty="0">
                <a:latin typeface="Impact" pitchFamily="34" charset="0"/>
                <a:cs typeface="Times New Roman" pitchFamily="18" charset="0"/>
              </a:rPr>
              <a:t>)  </a:t>
            </a:r>
            <a:r>
              <a:rPr lang="en-US" sz="2000" dirty="0" err="1">
                <a:latin typeface="Impact" pitchFamily="34" charset="0"/>
                <a:cs typeface="Times New Roman" pitchFamily="18" charset="0"/>
              </a:rPr>
              <a:t>atau</a:t>
            </a:r>
            <a:r>
              <a:rPr lang="en-US" sz="2000" dirty="0">
                <a:latin typeface="Impact" pitchFamily="34" charset="0"/>
                <a:cs typeface="Times New Roman" pitchFamily="18" charset="0"/>
              </a:rPr>
              <a:t> </a:t>
            </a:r>
            <a:r>
              <a:rPr lang="en-US" sz="2000" dirty="0"/>
              <a:t> </a:t>
            </a:r>
            <a:r>
              <a:rPr lang="en-US" sz="2000" dirty="0">
                <a:latin typeface="Impact" pitchFamily="34" charset="0"/>
              </a:rPr>
              <a:t>e</a:t>
            </a:r>
            <a:r>
              <a:rPr lang="en-US" sz="2000" baseline="-25000" dirty="0">
                <a:latin typeface="Impact" pitchFamily="34" charset="0"/>
              </a:rPr>
              <a:t>t</a:t>
            </a:r>
            <a:r>
              <a:rPr lang="en-US" sz="2000" dirty="0">
                <a:latin typeface="Impact" pitchFamily="34" charset="0"/>
              </a:rPr>
              <a:t> ~ N (0, </a:t>
            </a:r>
            <a:r>
              <a:rPr lang="el-GR" sz="2400" dirty="0">
                <a:latin typeface="Times New Roman" pitchFamily="18" charset="0"/>
              </a:rPr>
              <a:t>σ</a:t>
            </a:r>
            <a:r>
              <a:rPr lang="en-US" sz="2000" baseline="30000" dirty="0">
                <a:latin typeface="Impact" pitchFamily="34" charset="0"/>
              </a:rPr>
              <a:t>2</a:t>
            </a:r>
            <a:r>
              <a:rPr lang="en-US" sz="2000" dirty="0">
                <a:latin typeface="Impact" pitchFamily="34" charset="0"/>
              </a:rPr>
              <a:t>). </a:t>
            </a:r>
          </a:p>
        </p:txBody>
      </p:sp>
      <p:sp>
        <p:nvSpPr>
          <p:cNvPr id="7174" name="Rectangle 5"/>
          <p:cNvSpPr>
            <a:spLocks noChangeArrowheads="1"/>
          </p:cNvSpPr>
          <p:nvPr/>
        </p:nvSpPr>
        <p:spPr bwMode="auto">
          <a:xfrm>
            <a:off x="760413" y="168275"/>
            <a:ext cx="7745412" cy="711200"/>
          </a:xfrm>
          <a:prstGeom prst="rect">
            <a:avLst/>
          </a:prstGeom>
          <a:solidFill>
            <a:srgbClr val="FAFD00"/>
          </a:solidFill>
          <a:ln w="101600">
            <a:solidFill>
              <a:srgbClr val="FC0128"/>
            </a:solidFill>
            <a:miter lim="800000"/>
            <a:headEnd/>
            <a:tailEnd/>
          </a:ln>
        </p:spPr>
        <p:txBody>
          <a:bodyPr lIns="90488" tIns="0" rIns="90488" bIns="0">
            <a:spAutoFit/>
          </a:bodyPr>
          <a:lstStyle/>
          <a:p>
            <a:pPr eaLnBrk="0" hangingPunct="0"/>
            <a:r>
              <a:rPr lang="en-US" sz="4000">
                <a:latin typeface="Bernard MT Condensed" pitchFamily="18" charset="0"/>
              </a:rPr>
              <a:t>Asumsi Model Regresi Linier Berganda</a:t>
            </a:r>
          </a:p>
        </p:txBody>
      </p:sp>
    </p:spTree>
    <p:extLst>
      <p:ext uri="{BB962C8B-B14F-4D97-AF65-F5344CB8AC3E}">
        <p14:creationId xmlns:p14="http://schemas.microsoft.com/office/powerpoint/2010/main" val="4075797279"/>
      </p:ext>
    </p:extLst>
  </p:cSld>
  <p:clrMapOvr>
    <a:masterClrMapping/>
  </p:clrMapOvr>
  <p:transition spd="slow"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US" sz="3700" b="1" smtClean="0"/>
              <a:t>PROSEDUR DAN TEKNIK ANALISIS DATA</a:t>
            </a:r>
          </a:p>
        </p:txBody>
      </p:sp>
      <p:sp>
        <p:nvSpPr>
          <p:cNvPr id="16387" name="Rectangle 3"/>
          <p:cNvSpPr>
            <a:spLocks noGrp="1" noChangeArrowheads="1"/>
          </p:cNvSpPr>
          <p:nvPr>
            <p:ph type="subTitle" idx="1"/>
          </p:nvPr>
        </p:nvSpPr>
        <p:spPr>
          <a:xfrm>
            <a:off x="1371600" y="3962400"/>
            <a:ext cx="6242050" cy="762000"/>
          </a:xfrm>
        </p:spPr>
        <p:txBody>
          <a:bodyPr/>
          <a:lstStyle/>
          <a:p>
            <a:pPr eaLnBrk="1" hangingPunct="1"/>
            <a:r>
              <a:rPr lang="en-US" b="1" smtClean="0"/>
              <a:t>ANALISIS DATA KUANTITATIF</a:t>
            </a:r>
          </a:p>
        </p:txBody>
      </p:sp>
    </p:spTree>
    <p:extLst>
      <p:ext uri="{BB962C8B-B14F-4D97-AF65-F5344CB8AC3E}">
        <p14:creationId xmlns:p14="http://schemas.microsoft.com/office/powerpoint/2010/main" val="1168404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2133600" y="304800"/>
            <a:ext cx="4724400" cy="762000"/>
          </a:xfrm>
          <a:prstGeom prst="ellipse">
            <a:avLst/>
          </a:prstGeom>
          <a:solidFill>
            <a:srgbClr val="FFFF99">
              <a:alpha val="39999"/>
            </a:srgbClr>
          </a:solidFill>
          <a:ln w="25400">
            <a:solidFill>
              <a:srgbClr val="008080"/>
            </a:solidFill>
            <a:round/>
            <a:headEnd type="none" w="sm" len="sm"/>
            <a:tailEnd type="none" w="sm" len="sm"/>
          </a:ln>
        </p:spPr>
        <p:txBody>
          <a:bodyPr wrap="none" anchor="ctr"/>
          <a:lstStyle/>
          <a:p>
            <a:pPr algn="ctr"/>
            <a:r>
              <a:rPr lang="en-US" sz="2400" b="1">
                <a:latin typeface="Comic Sans MS" pitchFamily="66" charset="0"/>
              </a:rPr>
              <a:t>JENIS DATA STATISTIK</a:t>
            </a:r>
          </a:p>
        </p:txBody>
      </p:sp>
      <p:sp>
        <p:nvSpPr>
          <p:cNvPr id="17411" name="Text Box 3"/>
          <p:cNvSpPr txBox="1">
            <a:spLocks noChangeArrowheads="1"/>
          </p:cNvSpPr>
          <p:nvPr/>
        </p:nvSpPr>
        <p:spPr bwMode="auto">
          <a:xfrm>
            <a:off x="228600" y="1447800"/>
            <a:ext cx="4495800" cy="4324350"/>
          </a:xfrm>
          <a:prstGeom prst="rect">
            <a:avLst/>
          </a:prstGeom>
          <a:solidFill>
            <a:schemeClr val="bg1">
              <a:alpha val="39999"/>
            </a:schemeClr>
          </a:solidFill>
          <a:ln w="19050">
            <a:solidFill>
              <a:srgbClr val="008080"/>
            </a:solidFill>
            <a:miter lim="800000"/>
            <a:headEnd type="none" w="sm" len="sm"/>
            <a:tailEnd type="none" w="sm" len="sm"/>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latin typeface="Verdana" pitchFamily="34" charset="0"/>
              </a:rPr>
              <a:t>DATA KUALITATIF/ DATA NON METRIK</a:t>
            </a:r>
            <a:r>
              <a:rPr lang="en-US" sz="2000">
                <a:latin typeface="Verdana" pitchFamily="34" charset="0"/>
              </a:rPr>
              <a:t> </a:t>
            </a:r>
          </a:p>
          <a:p>
            <a:pPr algn="ctr">
              <a:spcBef>
                <a:spcPct val="50000"/>
              </a:spcBef>
            </a:pPr>
            <a:endParaRPr lang="en-US" sz="1000">
              <a:latin typeface="Verdana" pitchFamily="34" charset="0"/>
            </a:endParaRPr>
          </a:p>
          <a:p>
            <a:pPr>
              <a:spcBef>
                <a:spcPct val="50000"/>
              </a:spcBef>
            </a:pPr>
            <a:r>
              <a:rPr lang="en-US" sz="2000">
                <a:latin typeface="Verdana" pitchFamily="34" charset="0"/>
              </a:rPr>
              <a:t>Mempunyai SIFAT TIDAK DAPAT DILAKUKAN OPERASI MATEMATIKA seperti:</a:t>
            </a:r>
          </a:p>
          <a:p>
            <a:pPr>
              <a:spcBef>
                <a:spcPct val="50000"/>
              </a:spcBef>
              <a:buFont typeface="Arial" charset="0"/>
              <a:buChar char="•"/>
            </a:pPr>
            <a:r>
              <a:rPr lang="en-US" sz="2000">
                <a:latin typeface="Verdana" pitchFamily="34" charset="0"/>
              </a:rPr>
              <a:t> PENAMBAHAN/PENGURANGAN,    </a:t>
            </a:r>
          </a:p>
          <a:p>
            <a:pPr>
              <a:spcBef>
                <a:spcPct val="50000"/>
              </a:spcBef>
              <a:buFont typeface="Arial" charset="0"/>
              <a:buChar char="•"/>
            </a:pPr>
            <a:r>
              <a:rPr lang="en-US" sz="2000">
                <a:latin typeface="Verdana" pitchFamily="34" charset="0"/>
              </a:rPr>
              <a:t> PERKALIAN/PEMBAGIAN. </a:t>
            </a:r>
          </a:p>
          <a:p>
            <a:pPr>
              <a:spcBef>
                <a:spcPct val="50000"/>
              </a:spcBef>
            </a:pPr>
            <a:endParaRPr lang="en-US" sz="2000">
              <a:latin typeface="Verdana" pitchFamily="34" charset="0"/>
            </a:endParaRPr>
          </a:p>
          <a:p>
            <a:pPr>
              <a:spcBef>
                <a:spcPct val="50000"/>
              </a:spcBef>
            </a:pPr>
            <a:r>
              <a:rPr lang="en-US" sz="2000">
                <a:latin typeface="Verdana" pitchFamily="34" charset="0"/>
              </a:rPr>
              <a:t>diukur pada skala: </a:t>
            </a:r>
          </a:p>
          <a:p>
            <a:pPr>
              <a:spcBef>
                <a:spcPct val="50000"/>
              </a:spcBef>
              <a:buFont typeface="Arial" charset="0"/>
              <a:buChar char="•"/>
            </a:pPr>
            <a:r>
              <a:rPr lang="en-US" sz="2000">
                <a:latin typeface="Verdana" pitchFamily="34" charset="0"/>
              </a:rPr>
              <a:t> NOMINAL DAN ORDINAL</a:t>
            </a:r>
          </a:p>
        </p:txBody>
      </p:sp>
      <p:sp>
        <p:nvSpPr>
          <p:cNvPr id="17412" name="Text Box 4"/>
          <p:cNvSpPr txBox="1">
            <a:spLocks noChangeArrowheads="1"/>
          </p:cNvSpPr>
          <p:nvPr/>
        </p:nvSpPr>
        <p:spPr bwMode="auto">
          <a:xfrm>
            <a:off x="4724400" y="1447800"/>
            <a:ext cx="4038600" cy="4294188"/>
          </a:xfrm>
          <a:prstGeom prst="rect">
            <a:avLst/>
          </a:prstGeom>
          <a:solidFill>
            <a:schemeClr val="bg1">
              <a:alpha val="39999"/>
            </a:schemeClr>
          </a:solidFill>
          <a:ln w="19050">
            <a:solidFill>
              <a:srgbClr val="008080"/>
            </a:solidFill>
            <a:miter lim="800000"/>
            <a:headEnd type="none" w="sm" len="sm"/>
            <a:tailEnd type="none" w="sm" len="sm"/>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latin typeface="Verdana" pitchFamily="34" charset="0"/>
              </a:rPr>
              <a:t>DATA KUANTITATIF/ DATA METRIK</a:t>
            </a:r>
          </a:p>
          <a:p>
            <a:pPr>
              <a:spcBef>
                <a:spcPct val="50000"/>
              </a:spcBef>
            </a:pPr>
            <a:endParaRPr lang="en-US" sz="1000">
              <a:latin typeface="Verdana" pitchFamily="34" charset="0"/>
            </a:endParaRPr>
          </a:p>
          <a:p>
            <a:pPr>
              <a:spcBef>
                <a:spcPct val="50000"/>
              </a:spcBef>
            </a:pPr>
            <a:r>
              <a:rPr lang="en-US" sz="2000">
                <a:latin typeface="Verdana" pitchFamily="34" charset="0"/>
              </a:rPr>
              <a:t>Dapat disebut sebagai data berupa ANGKA DALAM ARTI SEBENARNYA. jadi,  berbagai OPERASI MATEMATIKA DAPAT DILAKUKAN.</a:t>
            </a:r>
          </a:p>
          <a:p>
            <a:pPr>
              <a:spcBef>
                <a:spcPct val="50000"/>
              </a:spcBef>
            </a:pPr>
            <a:endParaRPr lang="en-US" sz="2000">
              <a:latin typeface="Verdana" pitchFamily="34" charset="0"/>
            </a:endParaRPr>
          </a:p>
          <a:p>
            <a:pPr>
              <a:spcBef>
                <a:spcPct val="50000"/>
              </a:spcBef>
            </a:pPr>
            <a:endParaRPr lang="en-US" sz="1200">
              <a:latin typeface="Verdana" pitchFamily="34" charset="0"/>
            </a:endParaRPr>
          </a:p>
          <a:p>
            <a:pPr>
              <a:spcBef>
                <a:spcPct val="50000"/>
              </a:spcBef>
            </a:pPr>
            <a:r>
              <a:rPr lang="en-US" sz="2000">
                <a:latin typeface="Verdana" pitchFamily="34" charset="0"/>
              </a:rPr>
              <a:t>Diukur pada skala </a:t>
            </a:r>
          </a:p>
          <a:p>
            <a:pPr>
              <a:spcBef>
                <a:spcPct val="50000"/>
              </a:spcBef>
              <a:buFont typeface="Arial" charset="0"/>
              <a:buChar char="•"/>
            </a:pPr>
            <a:r>
              <a:rPr lang="en-US" sz="2000">
                <a:latin typeface="Verdana" pitchFamily="34" charset="0"/>
              </a:rPr>
              <a:t> INTERVAL DAN RASIO.</a:t>
            </a:r>
            <a:endParaRPr lang="en-US" sz="2000" b="1">
              <a:latin typeface="Verdana" pitchFamily="34" charset="0"/>
            </a:endParaRPr>
          </a:p>
        </p:txBody>
      </p:sp>
    </p:spTree>
    <p:extLst>
      <p:ext uri="{BB962C8B-B14F-4D97-AF65-F5344CB8AC3E}">
        <p14:creationId xmlns:p14="http://schemas.microsoft.com/office/powerpoint/2010/main" val="3191381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1371600" y="457200"/>
            <a:ext cx="6629400" cy="533400"/>
          </a:xfrm>
          <a:prstGeom prst="ellipse">
            <a:avLst/>
          </a:prstGeom>
          <a:solidFill>
            <a:srgbClr val="FFFF99">
              <a:alpha val="39999"/>
            </a:srgbClr>
          </a:solidFill>
          <a:ln w="25400">
            <a:solidFill>
              <a:srgbClr val="008080"/>
            </a:solidFill>
            <a:round/>
            <a:headEnd type="none" w="sm" len="sm"/>
            <a:tailEnd type="none" w="sm" len="sm"/>
          </a:ln>
        </p:spPr>
        <p:txBody>
          <a:bodyPr wrap="none" anchor="ctr"/>
          <a:lstStyle/>
          <a:p>
            <a:pPr algn="ctr"/>
            <a:r>
              <a:rPr lang="en-US" sz="2400" b="1">
                <a:latin typeface="Verdana" pitchFamily="34" charset="0"/>
              </a:rPr>
              <a:t>STATISTIK</a:t>
            </a:r>
          </a:p>
        </p:txBody>
      </p:sp>
      <p:sp>
        <p:nvSpPr>
          <p:cNvPr id="19459" name="Text Box 3"/>
          <p:cNvSpPr txBox="1">
            <a:spLocks noChangeArrowheads="1"/>
          </p:cNvSpPr>
          <p:nvPr/>
        </p:nvSpPr>
        <p:spPr bwMode="auto">
          <a:xfrm>
            <a:off x="381000" y="1371600"/>
            <a:ext cx="3886200" cy="4805363"/>
          </a:xfrm>
          <a:prstGeom prst="rect">
            <a:avLst/>
          </a:prstGeom>
          <a:solidFill>
            <a:schemeClr val="bg1">
              <a:alpha val="39999"/>
            </a:schemeClr>
          </a:solidFill>
          <a:ln w="19050">
            <a:solidFill>
              <a:srgbClr val="008080"/>
            </a:solidFill>
            <a:miter lim="800000"/>
            <a:headEnd type="none" w="sm" len="sm"/>
            <a:tailEnd type="none" w="sm" len="sm"/>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a:latin typeface="Verdana" pitchFamily="34" charset="0"/>
              </a:rPr>
              <a:t>STATISTIK DESKRIPTIF</a:t>
            </a:r>
            <a:endParaRPr lang="en-US" sz="2400">
              <a:latin typeface="Verdana" pitchFamily="34" charset="0"/>
            </a:endParaRPr>
          </a:p>
          <a:p>
            <a:pPr>
              <a:lnSpc>
                <a:spcPct val="114000"/>
              </a:lnSpc>
              <a:spcBef>
                <a:spcPct val="50000"/>
              </a:spcBef>
            </a:pPr>
            <a:r>
              <a:rPr lang="en-US" sz="2400" b="1">
                <a:latin typeface="Verdana" pitchFamily="34" charset="0"/>
              </a:rPr>
              <a:t>Berusaha menjelas-kan/menggambarkan  berbagai karakteris-tik data</a:t>
            </a:r>
            <a:r>
              <a:rPr lang="en-US" sz="2400">
                <a:latin typeface="Verdana" pitchFamily="34" charset="0"/>
              </a:rPr>
              <a:t>, seperti berapa nilai rata-rata (</a:t>
            </a:r>
            <a:r>
              <a:rPr lang="en-US" sz="2400" b="1">
                <a:latin typeface="Verdana" pitchFamily="34" charset="0"/>
              </a:rPr>
              <a:t>mean</a:t>
            </a:r>
            <a:r>
              <a:rPr lang="en-US" sz="2400">
                <a:latin typeface="Verdana" pitchFamily="34" charset="0"/>
              </a:rPr>
              <a:t>),  seberapa jauh data-data bervariasi (</a:t>
            </a:r>
            <a:r>
              <a:rPr lang="en-US" sz="2400" b="1">
                <a:latin typeface="Verdana" pitchFamily="34" charset="0"/>
              </a:rPr>
              <a:t>standard deviation</a:t>
            </a:r>
            <a:r>
              <a:rPr lang="en-US" sz="2400">
                <a:latin typeface="Verdana" pitchFamily="34" charset="0"/>
              </a:rPr>
              <a:t>).</a:t>
            </a:r>
          </a:p>
        </p:txBody>
      </p:sp>
      <p:sp>
        <p:nvSpPr>
          <p:cNvPr id="19460" name="Text Box 4"/>
          <p:cNvSpPr txBox="1">
            <a:spLocks noChangeArrowheads="1"/>
          </p:cNvSpPr>
          <p:nvPr/>
        </p:nvSpPr>
        <p:spPr bwMode="auto">
          <a:xfrm>
            <a:off x="4267200" y="1371600"/>
            <a:ext cx="4572000" cy="4805363"/>
          </a:xfrm>
          <a:prstGeom prst="rect">
            <a:avLst/>
          </a:prstGeom>
          <a:solidFill>
            <a:schemeClr val="bg1">
              <a:alpha val="39999"/>
            </a:schemeClr>
          </a:solidFill>
          <a:ln w="19050">
            <a:solidFill>
              <a:srgbClr val="008080"/>
            </a:solidFill>
            <a:miter lim="800000"/>
            <a:headEnd type="none" w="sm" len="sm"/>
            <a:tailEnd type="none" w="sm" len="sm"/>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a:latin typeface="Verdana" pitchFamily="34" charset="0"/>
              </a:rPr>
              <a:t>STATISTIK INDUKTIF</a:t>
            </a:r>
            <a:r>
              <a:rPr lang="en-US" sz="2400">
                <a:latin typeface="Verdana" pitchFamily="34" charset="0"/>
              </a:rPr>
              <a:t> </a:t>
            </a:r>
            <a:r>
              <a:rPr lang="en-US" sz="2400" b="1">
                <a:latin typeface="Verdana" pitchFamily="34" charset="0"/>
              </a:rPr>
              <a:t>/INFERENSIAL</a:t>
            </a:r>
            <a:r>
              <a:rPr lang="en-US" sz="2400">
                <a:latin typeface="Verdana" pitchFamily="34" charset="0"/>
              </a:rPr>
              <a:t> </a:t>
            </a:r>
          </a:p>
          <a:p>
            <a:pPr>
              <a:lnSpc>
                <a:spcPct val="114000"/>
              </a:lnSpc>
              <a:spcBef>
                <a:spcPct val="50000"/>
              </a:spcBef>
            </a:pPr>
            <a:r>
              <a:rPr lang="en-US" sz="2300" b="1">
                <a:latin typeface="Verdana" pitchFamily="34" charset="0"/>
              </a:rPr>
              <a:t>Berusaha membuat berbagai inferensi terhadap sekumpulan data yang berasal dari suatu sampel</a:t>
            </a:r>
            <a:r>
              <a:rPr lang="en-US" sz="2400">
                <a:latin typeface="Verdana" pitchFamily="34" charset="0"/>
              </a:rPr>
              <a:t>. Tindakan inferensi tersebut seperti melakukan </a:t>
            </a:r>
            <a:r>
              <a:rPr lang="en-US" sz="2400" b="1">
                <a:latin typeface="Verdana" pitchFamily="34" charset="0"/>
              </a:rPr>
              <a:t>perkiraan, peramalan, pengambi-lan keputusan</a:t>
            </a:r>
            <a:r>
              <a:rPr lang="en-US" sz="2400">
                <a:latin typeface="Verdana" pitchFamily="34" charset="0"/>
              </a:rPr>
              <a:t>.</a:t>
            </a:r>
          </a:p>
        </p:txBody>
      </p:sp>
    </p:spTree>
    <p:extLst>
      <p:ext uri="{BB962C8B-B14F-4D97-AF65-F5344CB8AC3E}">
        <p14:creationId xmlns:p14="http://schemas.microsoft.com/office/powerpoint/2010/main" val="3686955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6934200" y="6457950"/>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DA8A813-0C40-4D49-B955-45B0CEDF6536}" type="slidenum">
              <a:rPr lang="en-US" sz="1200">
                <a:latin typeface="Century Gothic" pitchFamily="34" charset="0"/>
              </a:rPr>
              <a:pPr algn="r" eaLnBrk="1" hangingPunct="1"/>
              <a:t>18</a:t>
            </a:fld>
            <a:endParaRPr lang="en-US" sz="1200">
              <a:latin typeface="Century Gothic" pitchFamily="34" charset="0"/>
            </a:endParaRPr>
          </a:p>
        </p:txBody>
      </p:sp>
      <p:sp>
        <p:nvSpPr>
          <p:cNvPr id="20483" name="Rectangle 2"/>
          <p:cNvSpPr>
            <a:spLocks noChangeArrowheads="1"/>
          </p:cNvSpPr>
          <p:nvPr/>
        </p:nvSpPr>
        <p:spPr bwMode="auto">
          <a:xfrm>
            <a:off x="4800600" y="2230438"/>
            <a:ext cx="4038600" cy="3179762"/>
          </a:xfrm>
          <a:prstGeom prst="rect">
            <a:avLst/>
          </a:prstGeom>
          <a:solidFill>
            <a:srgbClr val="99FFCC"/>
          </a:solidFill>
          <a:ln w="12700">
            <a:solidFill>
              <a:schemeClr val="tx1"/>
            </a:solidFill>
            <a:miter lim="800000"/>
            <a:headEnd type="none" w="sm" len="sm"/>
            <a:tailEnd type="none" w="sm" len="sm"/>
          </a:ln>
        </p:spPr>
        <p:txBody>
          <a:bodyPr wrap="none" anchor="ctr"/>
          <a:lstStyle/>
          <a:p>
            <a:endParaRPr lang="it-IT">
              <a:latin typeface="Century Gothic" pitchFamily="34" charset="0"/>
            </a:endParaRPr>
          </a:p>
        </p:txBody>
      </p:sp>
      <p:sp>
        <p:nvSpPr>
          <p:cNvPr id="20484" name="Rectangle 3"/>
          <p:cNvSpPr>
            <a:spLocks noChangeArrowheads="1"/>
          </p:cNvSpPr>
          <p:nvPr/>
        </p:nvSpPr>
        <p:spPr bwMode="auto">
          <a:xfrm>
            <a:off x="533400" y="4305300"/>
            <a:ext cx="3810000" cy="1638300"/>
          </a:xfrm>
          <a:prstGeom prst="rect">
            <a:avLst/>
          </a:prstGeom>
          <a:solidFill>
            <a:srgbClr val="CCECFF"/>
          </a:solidFill>
          <a:ln w="12700">
            <a:solidFill>
              <a:schemeClr val="tx1"/>
            </a:solidFill>
            <a:miter lim="800000"/>
            <a:headEnd type="none" w="sm" len="sm"/>
            <a:tailEnd type="none" w="sm" len="sm"/>
          </a:ln>
        </p:spPr>
        <p:txBody>
          <a:bodyPr wrap="none" anchor="ctr"/>
          <a:lstStyle/>
          <a:p>
            <a:endParaRPr lang="it-IT">
              <a:latin typeface="Century Gothic" pitchFamily="34" charset="0"/>
            </a:endParaRPr>
          </a:p>
        </p:txBody>
      </p:sp>
      <p:sp>
        <p:nvSpPr>
          <p:cNvPr id="20485" name="Rectangle 4"/>
          <p:cNvSpPr>
            <a:spLocks noChangeArrowheads="1"/>
          </p:cNvSpPr>
          <p:nvPr/>
        </p:nvSpPr>
        <p:spPr bwMode="auto">
          <a:xfrm>
            <a:off x="533400" y="2001838"/>
            <a:ext cx="3810000" cy="1893887"/>
          </a:xfrm>
          <a:prstGeom prst="rect">
            <a:avLst/>
          </a:prstGeom>
          <a:solidFill>
            <a:srgbClr val="FFCCFF"/>
          </a:solidFill>
          <a:ln w="12700">
            <a:solidFill>
              <a:schemeClr val="tx1"/>
            </a:solidFill>
            <a:miter lim="800000"/>
            <a:headEnd type="none" w="sm" len="sm"/>
            <a:tailEnd type="none" w="sm" len="sm"/>
          </a:ln>
        </p:spPr>
        <p:txBody>
          <a:bodyPr wrap="none" anchor="ctr"/>
          <a:lstStyle/>
          <a:p>
            <a:endParaRPr lang="it-IT">
              <a:latin typeface="Century Gothic" pitchFamily="34" charset="0"/>
            </a:endParaRPr>
          </a:p>
        </p:txBody>
      </p:sp>
      <p:sp>
        <p:nvSpPr>
          <p:cNvPr id="20486" name="Rectangle 5"/>
          <p:cNvSpPr>
            <a:spLocks noGrp="1" noChangeArrowheads="1"/>
          </p:cNvSpPr>
          <p:nvPr>
            <p:ph type="title" idx="4294967295"/>
          </p:nvPr>
        </p:nvSpPr>
        <p:spPr>
          <a:xfrm>
            <a:off x="1830388" y="188913"/>
            <a:ext cx="7313612" cy="1143000"/>
          </a:xfrm>
        </p:spPr>
        <p:txBody>
          <a:bodyPr/>
          <a:lstStyle/>
          <a:p>
            <a:pPr algn="ctr" eaLnBrk="1" hangingPunct="1"/>
            <a:r>
              <a:rPr lang="en-US" b="1" smtClean="0"/>
              <a:t>STATISTIK DESKRIPTIF</a:t>
            </a:r>
          </a:p>
        </p:txBody>
      </p:sp>
      <p:sp>
        <p:nvSpPr>
          <p:cNvPr id="20487" name="Text Box 6"/>
          <p:cNvSpPr txBox="1">
            <a:spLocks noChangeArrowheads="1"/>
          </p:cNvSpPr>
          <p:nvPr/>
        </p:nvSpPr>
        <p:spPr bwMode="auto">
          <a:xfrm>
            <a:off x="685800" y="2074863"/>
            <a:ext cx="37036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Century Gothic" pitchFamily="34" charset="0"/>
              </a:rPr>
              <a:t>1. UKURAN  PEMUSATAN</a:t>
            </a:r>
          </a:p>
          <a:p>
            <a:pPr lvl="1">
              <a:buFontTx/>
              <a:buChar char="•"/>
            </a:pPr>
            <a:r>
              <a:rPr lang="en-US" sz="2400" b="1">
                <a:latin typeface="Century Gothic" pitchFamily="34" charset="0"/>
              </a:rPr>
              <a:t> Mean</a:t>
            </a:r>
          </a:p>
          <a:p>
            <a:pPr lvl="1">
              <a:buFontTx/>
              <a:buChar char="•"/>
            </a:pPr>
            <a:r>
              <a:rPr lang="en-US" sz="2400" b="1">
                <a:latin typeface="Century Gothic" pitchFamily="34" charset="0"/>
              </a:rPr>
              <a:t> Median</a:t>
            </a:r>
          </a:p>
          <a:p>
            <a:pPr lvl="1">
              <a:buFontTx/>
              <a:buChar char="•"/>
            </a:pPr>
            <a:r>
              <a:rPr lang="en-US" sz="2400" b="1">
                <a:latin typeface="Century Gothic" pitchFamily="34" charset="0"/>
              </a:rPr>
              <a:t> Modus</a:t>
            </a:r>
          </a:p>
        </p:txBody>
      </p:sp>
      <p:sp>
        <p:nvSpPr>
          <p:cNvPr id="20488" name="Text Box 7"/>
          <p:cNvSpPr txBox="1">
            <a:spLocks noChangeArrowheads="1"/>
          </p:cNvSpPr>
          <p:nvPr/>
        </p:nvSpPr>
        <p:spPr bwMode="auto">
          <a:xfrm>
            <a:off x="4814888" y="2463800"/>
            <a:ext cx="410051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a:latin typeface="Century Gothic" pitchFamily="34" charset="0"/>
              </a:rPr>
              <a:t>2. UKURAN SEBARAN</a:t>
            </a:r>
          </a:p>
          <a:p>
            <a:pPr lvl="1">
              <a:buFontTx/>
              <a:buChar char="•"/>
            </a:pPr>
            <a:r>
              <a:rPr lang="en-US" sz="2800" b="1">
                <a:latin typeface="Century Gothic" pitchFamily="34" charset="0"/>
              </a:rPr>
              <a:t> Varian </a:t>
            </a:r>
          </a:p>
          <a:p>
            <a:pPr lvl="1">
              <a:buFontTx/>
              <a:buChar char="•"/>
            </a:pPr>
            <a:r>
              <a:rPr lang="en-US" sz="2800" b="1">
                <a:latin typeface="Century Gothic" pitchFamily="34" charset="0"/>
              </a:rPr>
              <a:t> Standar Deviasi</a:t>
            </a:r>
          </a:p>
          <a:p>
            <a:pPr lvl="1">
              <a:lnSpc>
                <a:spcPct val="80000"/>
              </a:lnSpc>
              <a:buFontTx/>
              <a:buChar char="•"/>
            </a:pPr>
            <a:r>
              <a:rPr lang="en-US" sz="2800" b="1">
                <a:latin typeface="Century Gothic" pitchFamily="34" charset="0"/>
              </a:rPr>
              <a:t> Range</a:t>
            </a:r>
          </a:p>
          <a:p>
            <a:pPr lvl="1">
              <a:buFontTx/>
              <a:buChar char="•"/>
            </a:pPr>
            <a:r>
              <a:rPr lang="en-US" sz="2800" b="1">
                <a:latin typeface="Century Gothic" pitchFamily="34" charset="0"/>
              </a:rPr>
              <a:t> Range Interkuartil</a:t>
            </a:r>
          </a:p>
          <a:p>
            <a:pPr lvl="1">
              <a:buFontTx/>
              <a:buChar char="•"/>
            </a:pPr>
            <a:r>
              <a:rPr lang="en-US" sz="2800" b="1">
                <a:latin typeface="Century Gothic" pitchFamily="34" charset="0"/>
              </a:rPr>
              <a:t> Deviasi Kuartil</a:t>
            </a:r>
          </a:p>
          <a:p>
            <a:endParaRPr lang="en-US" sz="2800" b="1">
              <a:latin typeface="Century Gothic" pitchFamily="34" charset="0"/>
            </a:endParaRPr>
          </a:p>
        </p:txBody>
      </p:sp>
      <p:sp>
        <p:nvSpPr>
          <p:cNvPr id="20489" name="Text Box 8"/>
          <p:cNvSpPr txBox="1">
            <a:spLocks noChangeArrowheads="1"/>
          </p:cNvSpPr>
          <p:nvPr/>
        </p:nvSpPr>
        <p:spPr bwMode="auto">
          <a:xfrm>
            <a:off x="609600" y="4381500"/>
            <a:ext cx="3581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b="1">
                <a:latin typeface="Century Gothic" pitchFamily="34" charset="0"/>
              </a:rPr>
              <a:t>3. UKURAN BENTUK</a:t>
            </a:r>
          </a:p>
          <a:p>
            <a:pPr lvl="1">
              <a:buFontTx/>
              <a:buChar char="•"/>
            </a:pPr>
            <a:r>
              <a:rPr lang="en-US" sz="2800" b="1">
                <a:latin typeface="Century Gothic" pitchFamily="34" charset="0"/>
              </a:rPr>
              <a:t> Skewness</a:t>
            </a:r>
          </a:p>
          <a:p>
            <a:pPr lvl="1">
              <a:buFontTx/>
              <a:buChar char="•"/>
            </a:pPr>
            <a:r>
              <a:rPr lang="en-US" sz="2800" b="1">
                <a:latin typeface="Century Gothic" pitchFamily="34" charset="0"/>
              </a:rPr>
              <a:t> Kurtosis</a:t>
            </a:r>
          </a:p>
        </p:txBody>
      </p:sp>
    </p:spTree>
    <p:extLst>
      <p:ext uri="{BB962C8B-B14F-4D97-AF65-F5344CB8AC3E}">
        <p14:creationId xmlns:p14="http://schemas.microsoft.com/office/powerpoint/2010/main" val="2852449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1828800" y="228600"/>
            <a:ext cx="5486400" cy="685800"/>
          </a:xfrm>
          <a:prstGeom prst="ellipse">
            <a:avLst/>
          </a:prstGeom>
          <a:solidFill>
            <a:srgbClr val="FFFF99">
              <a:alpha val="39999"/>
            </a:srgbClr>
          </a:solidFill>
          <a:ln w="25400">
            <a:solidFill>
              <a:srgbClr val="008080"/>
            </a:solidFill>
            <a:round/>
            <a:headEnd type="none" w="sm" len="sm"/>
            <a:tailEnd type="none" w="sm" len="sm"/>
          </a:ln>
        </p:spPr>
        <p:txBody>
          <a:bodyPr wrap="none" anchor="ctr"/>
          <a:lstStyle/>
          <a:p>
            <a:pPr algn="ctr"/>
            <a:r>
              <a:rPr lang="en-US" sz="2400" b="1">
                <a:latin typeface="Verdana" pitchFamily="34" charset="0"/>
              </a:rPr>
              <a:t>STATISTIK DESKRIPTIF</a:t>
            </a:r>
          </a:p>
        </p:txBody>
      </p:sp>
      <p:sp>
        <p:nvSpPr>
          <p:cNvPr id="25603" name="Text Box 3"/>
          <p:cNvSpPr txBox="1">
            <a:spLocks noChangeArrowheads="1"/>
          </p:cNvSpPr>
          <p:nvPr/>
        </p:nvSpPr>
        <p:spPr bwMode="auto">
          <a:xfrm>
            <a:off x="533400" y="1447800"/>
            <a:ext cx="8153400" cy="4689475"/>
          </a:xfrm>
          <a:prstGeom prst="rect">
            <a:avLst/>
          </a:prstGeom>
          <a:solidFill>
            <a:schemeClr val="bg1">
              <a:alpha val="39999"/>
            </a:schemeClr>
          </a:solidFill>
          <a:ln w="25400">
            <a:solidFill>
              <a:srgbClr val="008080"/>
            </a:solidFill>
            <a:miter lim="800000"/>
            <a:headEnd type="none" w="sm" len="sm"/>
            <a:tailEnd type="none" w="sm" len="sm"/>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FF0000"/>
                </a:solidFill>
                <a:latin typeface="Verdana" pitchFamily="34" charset="0"/>
              </a:rPr>
              <a:t>DESKRIPSI DENGAN TEKS</a:t>
            </a:r>
            <a:r>
              <a:rPr lang="en-US" sz="2000" b="1">
                <a:latin typeface="Verdana" pitchFamily="34" charset="0"/>
              </a:rPr>
              <a:t> (MENU DLM SPSS)</a:t>
            </a:r>
          </a:p>
          <a:p>
            <a:pPr>
              <a:spcBef>
                <a:spcPct val="50000"/>
              </a:spcBef>
            </a:pPr>
            <a:r>
              <a:rPr lang="en-US" sz="2000">
                <a:latin typeface="Verdana" pitchFamily="34" charset="0"/>
              </a:rPr>
              <a:t>FREQUENCIES,mendeskripsikan data yang terdiri atas satu variabel saja.</a:t>
            </a:r>
          </a:p>
          <a:p>
            <a:pPr>
              <a:spcBef>
                <a:spcPct val="50000"/>
              </a:spcBef>
            </a:pPr>
            <a:r>
              <a:rPr lang="en-US" sz="2000">
                <a:latin typeface="Verdana" pitchFamily="34" charset="0"/>
              </a:rPr>
              <a:t>DESCRIPTIVES, menampilkan  besaran statistik mean, standard deviasi, varians </a:t>
            </a:r>
          </a:p>
          <a:p>
            <a:pPr>
              <a:spcBef>
                <a:spcPct val="50000"/>
              </a:spcBef>
            </a:pPr>
            <a:r>
              <a:rPr lang="en-US" sz="2000">
                <a:latin typeface="Verdana" pitchFamily="34" charset="0"/>
              </a:rPr>
              <a:t>EXPLORE, lanjutan descriptives dilengkapi dengan cara pengujian kenormalan sebuah data yang dapat diukur dengan uji tertentu atau ditampilkan dalam bentuk </a:t>
            </a:r>
            <a:r>
              <a:rPr lang="en-US" sz="2000" b="1" i="1">
                <a:latin typeface="Verdana" pitchFamily="34" charset="0"/>
              </a:rPr>
              <a:t>Box-Plot atau Steam and Leaf</a:t>
            </a:r>
          </a:p>
          <a:p>
            <a:pPr>
              <a:spcBef>
                <a:spcPct val="50000"/>
              </a:spcBef>
            </a:pPr>
            <a:r>
              <a:rPr lang="en-US" sz="2000">
                <a:latin typeface="Verdana" pitchFamily="34" charset="0"/>
              </a:rPr>
              <a:t>CROSS-TAB, jika dalam frequencies data ditampilkan dalam satu kolom, maka pada crosstab data ditampilkan dalam bentuk tabulasi silang. Dilengkapi dengan perhitungan Chi-Square untuk uji independensi.</a:t>
            </a:r>
          </a:p>
        </p:txBody>
      </p:sp>
    </p:spTree>
    <p:extLst>
      <p:ext uri="{BB962C8B-B14F-4D97-AF65-F5344CB8AC3E}">
        <p14:creationId xmlns:p14="http://schemas.microsoft.com/office/powerpoint/2010/main" val="483087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id-ID" sz="3600" dirty="0" smtClean="0"/>
              <a:t>BEST RESEARCH </a:t>
            </a:r>
            <a:br>
              <a:rPr lang="id-ID" sz="3600" dirty="0" smtClean="0"/>
            </a:br>
            <a:r>
              <a:rPr lang="id-ID" sz="3600" dirty="0" smtClean="0"/>
              <a:t>CONSIDERATIONS</a:t>
            </a:r>
            <a:endParaRPr lang="id-ID" sz="3600" dirty="0"/>
          </a:p>
        </p:txBody>
      </p:sp>
      <p:pic>
        <p:nvPicPr>
          <p:cNvPr id="5122" name="Picture 2" descr="GRIT50word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5472608" cy="498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581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E7F397-BE71-4C8B-8A02-2B4E11D94CF3}" type="slidenum">
              <a:rPr lang="en-US" smtClean="0"/>
              <a:pPr/>
              <a:t>20</a:t>
            </a:fld>
            <a:endParaRPr lang="en-US" smtClean="0"/>
          </a:p>
        </p:txBody>
      </p:sp>
      <p:sp>
        <p:nvSpPr>
          <p:cNvPr id="26627" name="Rectangle 2"/>
          <p:cNvSpPr>
            <a:spLocks noGrp="1" noChangeArrowheads="1"/>
          </p:cNvSpPr>
          <p:nvPr>
            <p:ph type="title" idx="4294967295"/>
          </p:nvPr>
        </p:nvSpPr>
        <p:spPr>
          <a:xfrm>
            <a:off x="1066800" y="381000"/>
            <a:ext cx="7696200" cy="1143000"/>
          </a:xfrm>
        </p:spPr>
        <p:txBody>
          <a:bodyPr/>
          <a:lstStyle/>
          <a:p>
            <a:pPr algn="ctr" eaLnBrk="1" hangingPunct="1"/>
            <a:r>
              <a:rPr lang="en-US" sz="2400" smtClean="0"/>
              <a:t>Tabel Distribusi Frekuensi Mengenai </a:t>
            </a:r>
            <a:br>
              <a:rPr lang="en-US" sz="2400" smtClean="0"/>
            </a:br>
            <a:r>
              <a:rPr lang="en-US" sz="2400" smtClean="0"/>
              <a:t>“Tingkat Pengenalan terhadap Internet”</a:t>
            </a:r>
          </a:p>
        </p:txBody>
      </p:sp>
      <p:pic>
        <p:nvPicPr>
          <p:cNvPr id="169987" name="Picture 3"/>
          <p:cNvPicPr>
            <a:picLocks noChangeAspect="1" noChangeArrowheads="1"/>
          </p:cNvPicPr>
          <p:nvPr/>
        </p:nvPicPr>
        <p:blipFill>
          <a:blip r:embed="rId3"/>
          <a:srcRect/>
          <a:stretch>
            <a:fillRect/>
          </a:stretch>
        </p:blipFill>
        <p:spPr bwMode="auto">
          <a:xfrm>
            <a:off x="457200" y="1955800"/>
            <a:ext cx="8493125" cy="414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33867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US" sz="2800" smtClean="0"/>
              <a:t>Tabulasi Silang : “Tingkat Pengenalan dan Jenis Kelamin Responden”</a:t>
            </a:r>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5BDD11-2F5F-4E7E-9452-19042A760B9E}" type="slidenum">
              <a:rPr lang="en-US" smtClean="0"/>
              <a:pPr/>
              <a:t>21</a:t>
            </a:fld>
            <a:endParaRPr lang="en-US" smtClean="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828800"/>
            <a:ext cx="75025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444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73D2B3-7D84-4FD9-8A11-97BE86FFC8D3}" type="slidenum">
              <a:rPr lang="en-US" smtClean="0"/>
              <a:pPr/>
              <a:t>22</a:t>
            </a:fld>
            <a:endParaRPr lang="en-US" smtClean="0"/>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00225"/>
            <a:ext cx="6705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title"/>
          </p:nvPr>
        </p:nvSpPr>
        <p:spPr>
          <a:xfrm>
            <a:off x="574675" y="76200"/>
            <a:ext cx="8001000" cy="1216025"/>
          </a:xfrm>
        </p:spPr>
        <p:txBody>
          <a:bodyPr/>
          <a:lstStyle/>
          <a:p>
            <a:pPr algn="ctr" eaLnBrk="1" hangingPunct="1"/>
            <a:r>
              <a:rPr lang="en-US" sz="2800" smtClean="0"/>
              <a:t>Statistik Deskriptif </a:t>
            </a:r>
            <a:br>
              <a:rPr lang="en-US" sz="2800" smtClean="0"/>
            </a:br>
            <a:r>
              <a:rPr lang="en-US" sz="2800" smtClean="0"/>
              <a:t>“Tingkat Pengenalan terhadap Internet”</a:t>
            </a:r>
          </a:p>
        </p:txBody>
      </p:sp>
      <p:sp>
        <p:nvSpPr>
          <p:cNvPr id="28677" name="Oval 4"/>
          <p:cNvSpPr>
            <a:spLocks noChangeArrowheads="1"/>
          </p:cNvSpPr>
          <p:nvPr/>
        </p:nvSpPr>
        <p:spPr bwMode="auto">
          <a:xfrm>
            <a:off x="6705600" y="3124200"/>
            <a:ext cx="838200" cy="304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8678" name="Oval 5"/>
          <p:cNvSpPr>
            <a:spLocks noChangeArrowheads="1"/>
          </p:cNvSpPr>
          <p:nvPr/>
        </p:nvSpPr>
        <p:spPr bwMode="auto">
          <a:xfrm>
            <a:off x="6756400" y="3733800"/>
            <a:ext cx="838200" cy="30480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8679" name="Oval 6"/>
          <p:cNvSpPr>
            <a:spLocks noChangeArrowheads="1"/>
          </p:cNvSpPr>
          <p:nvPr/>
        </p:nvSpPr>
        <p:spPr bwMode="auto">
          <a:xfrm>
            <a:off x="1447800" y="3733800"/>
            <a:ext cx="838200" cy="304800"/>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8680" name="Oval 7"/>
          <p:cNvSpPr>
            <a:spLocks noChangeArrowheads="1"/>
          </p:cNvSpPr>
          <p:nvPr/>
        </p:nvSpPr>
        <p:spPr bwMode="auto">
          <a:xfrm>
            <a:off x="1460500" y="3149600"/>
            <a:ext cx="838200" cy="304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cxnSp>
        <p:nvCxnSpPr>
          <p:cNvPr id="28681" name="Straight Connector 9"/>
          <p:cNvCxnSpPr>
            <a:cxnSpLocks noChangeShapeType="1"/>
            <a:stCxn id="28680" idx="6"/>
            <a:endCxn id="28677" idx="2"/>
          </p:cNvCxnSpPr>
          <p:nvPr/>
        </p:nvCxnSpPr>
        <p:spPr bwMode="auto">
          <a:xfrm flipV="1">
            <a:off x="2298700" y="3276600"/>
            <a:ext cx="4406900" cy="254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8682" name="Straight Connector 10"/>
          <p:cNvCxnSpPr>
            <a:cxnSpLocks noChangeShapeType="1"/>
            <a:endCxn id="28678" idx="2"/>
          </p:cNvCxnSpPr>
          <p:nvPr/>
        </p:nvCxnSpPr>
        <p:spPr bwMode="auto">
          <a:xfrm>
            <a:off x="2286000" y="3886200"/>
            <a:ext cx="4470400" cy="1588"/>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sp>
        <p:nvSpPr>
          <p:cNvPr id="28683" name="Oval 16"/>
          <p:cNvSpPr>
            <a:spLocks noChangeArrowheads="1"/>
          </p:cNvSpPr>
          <p:nvPr/>
        </p:nvSpPr>
        <p:spPr bwMode="auto">
          <a:xfrm>
            <a:off x="6743700" y="4038600"/>
            <a:ext cx="838200" cy="304800"/>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8684" name="Oval 17"/>
          <p:cNvSpPr>
            <a:spLocks noChangeArrowheads="1"/>
          </p:cNvSpPr>
          <p:nvPr/>
        </p:nvSpPr>
        <p:spPr bwMode="auto">
          <a:xfrm>
            <a:off x="1460500" y="3987800"/>
            <a:ext cx="1574800" cy="381000"/>
          </a:xfrm>
          <a:prstGeom prst="ellipse">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cxnSp>
        <p:nvCxnSpPr>
          <p:cNvPr id="28685" name="Straight Connector 18"/>
          <p:cNvCxnSpPr>
            <a:cxnSpLocks noChangeShapeType="1"/>
            <a:stCxn id="28684" idx="6"/>
            <a:endCxn id="28683" idx="2"/>
          </p:cNvCxnSpPr>
          <p:nvPr/>
        </p:nvCxnSpPr>
        <p:spPr bwMode="auto">
          <a:xfrm>
            <a:off x="3035300" y="4178300"/>
            <a:ext cx="3708400" cy="12700"/>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3803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1828800" y="228600"/>
            <a:ext cx="5486400" cy="685800"/>
          </a:xfrm>
          <a:prstGeom prst="ellipse">
            <a:avLst/>
          </a:prstGeom>
          <a:solidFill>
            <a:srgbClr val="FFFF99">
              <a:alpha val="39999"/>
            </a:srgbClr>
          </a:solidFill>
          <a:ln w="25400">
            <a:solidFill>
              <a:srgbClr val="008080"/>
            </a:solidFill>
            <a:round/>
            <a:headEnd type="none" w="sm" len="sm"/>
            <a:tailEnd type="none" w="sm" len="sm"/>
          </a:ln>
        </p:spPr>
        <p:txBody>
          <a:bodyPr wrap="none" anchor="ctr"/>
          <a:lstStyle/>
          <a:p>
            <a:pPr algn="ctr"/>
            <a:r>
              <a:rPr lang="en-US" sz="2400" b="1">
                <a:latin typeface="Verdana" pitchFamily="34" charset="0"/>
              </a:rPr>
              <a:t>STATISTIK DESKRIPTIF</a:t>
            </a:r>
          </a:p>
        </p:txBody>
      </p:sp>
      <p:sp>
        <p:nvSpPr>
          <p:cNvPr id="29699" name="Text Box 3"/>
          <p:cNvSpPr txBox="1">
            <a:spLocks noChangeArrowheads="1"/>
          </p:cNvSpPr>
          <p:nvPr/>
        </p:nvSpPr>
        <p:spPr bwMode="auto">
          <a:xfrm>
            <a:off x="457200" y="1219200"/>
            <a:ext cx="8305800" cy="4689475"/>
          </a:xfrm>
          <a:prstGeom prst="rect">
            <a:avLst/>
          </a:prstGeom>
          <a:solidFill>
            <a:schemeClr val="bg1">
              <a:alpha val="39999"/>
            </a:schemeClr>
          </a:solidFill>
          <a:ln w="25400">
            <a:solidFill>
              <a:srgbClr val="008080"/>
            </a:solidFill>
            <a:miter lim="800000"/>
            <a:headEnd type="none" w="sm" len="sm"/>
            <a:tailEnd type="none" w="sm" len="sm"/>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rgbClr val="FF0000"/>
                </a:solidFill>
                <a:latin typeface="Verdana" pitchFamily="34" charset="0"/>
              </a:rPr>
              <a:t>DESKRIPSI DENGAN GRAFIK</a:t>
            </a:r>
            <a:r>
              <a:rPr lang="en-US" sz="2000" b="1">
                <a:latin typeface="Verdana" pitchFamily="34" charset="0"/>
              </a:rPr>
              <a:t> (MENU DLM SPSS)</a:t>
            </a:r>
          </a:p>
          <a:p>
            <a:pPr>
              <a:spcBef>
                <a:spcPct val="50000"/>
              </a:spcBef>
            </a:pPr>
            <a:r>
              <a:rPr lang="en-US" sz="2000">
                <a:latin typeface="Verdana" pitchFamily="34" charset="0"/>
              </a:rPr>
              <a:t>BAR, grafik dengan tipe bar (batang) pada dasarnya digunakan untuk menampilkan data kualitatif.</a:t>
            </a:r>
          </a:p>
          <a:p>
            <a:pPr>
              <a:spcBef>
                <a:spcPct val="50000"/>
              </a:spcBef>
            </a:pPr>
            <a:r>
              <a:rPr lang="en-US" sz="2000">
                <a:latin typeface="Verdana" pitchFamily="34" charset="0"/>
              </a:rPr>
              <a:t>HISTOGRAM, sejenis grafik tipe bar yang digunakan untuk menggambarkan suatu distribusi frekuensi dan juga dipakai untuk melihat apakah sebuah data terdistribusi normal atau tidak.</a:t>
            </a:r>
          </a:p>
          <a:p>
            <a:pPr>
              <a:spcBef>
                <a:spcPct val="50000"/>
              </a:spcBef>
            </a:pPr>
            <a:r>
              <a:rPr lang="en-US" sz="2000">
                <a:latin typeface="Verdana" pitchFamily="34" charset="0"/>
              </a:rPr>
              <a:t>SCATTER PLOT,  digunakan untuk memperlihatkan pola hubungan antara dua variabel. Pilihan ini biasanya untuk melengkapi analisis korelasi antar dua variabel.</a:t>
            </a:r>
          </a:p>
          <a:p>
            <a:pPr>
              <a:spcBef>
                <a:spcPct val="50000"/>
              </a:spcBef>
            </a:pPr>
            <a:r>
              <a:rPr lang="en-US" sz="2000">
                <a:latin typeface="Verdana" pitchFamily="34" charset="0"/>
              </a:rPr>
              <a:t>PIE CHART,  grafik berbentuk lingkaran (pie) digunakan untuk menggambarkan data yang bersifat kualitatif (misalnya komposisi orientasi reponden pada parpol, dsb.)</a:t>
            </a:r>
          </a:p>
        </p:txBody>
      </p:sp>
    </p:spTree>
    <p:extLst>
      <p:ext uri="{BB962C8B-B14F-4D97-AF65-F5344CB8AC3E}">
        <p14:creationId xmlns:p14="http://schemas.microsoft.com/office/powerpoint/2010/main" val="4212516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259D4D-D441-48E6-87AB-5DDB18AF1661}" type="slidenum">
              <a:rPr lang="en-US" smtClean="0"/>
              <a:pPr/>
              <a:t>24</a:t>
            </a:fld>
            <a:endParaRPr lang="en-US" smtClean="0"/>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543800" cy="45196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4" name="Rectangle 2"/>
          <p:cNvSpPr>
            <a:spLocks noGrp="1" noChangeArrowheads="1"/>
          </p:cNvSpPr>
          <p:nvPr>
            <p:ph type="title"/>
          </p:nvPr>
        </p:nvSpPr>
        <p:spPr>
          <a:xfrm>
            <a:off x="574675" y="76200"/>
            <a:ext cx="8001000" cy="1216025"/>
          </a:xfrm>
        </p:spPr>
        <p:txBody>
          <a:bodyPr/>
          <a:lstStyle/>
          <a:p>
            <a:pPr algn="ctr" eaLnBrk="1" hangingPunct="1"/>
            <a:r>
              <a:rPr lang="en-US" sz="2800" smtClean="0"/>
              <a:t>Bar Chart : </a:t>
            </a:r>
            <a:br>
              <a:rPr lang="en-US" sz="2800" smtClean="0"/>
            </a:br>
            <a:r>
              <a:rPr lang="en-US" sz="2800" smtClean="0"/>
              <a:t>“Tingkat Pengenalan terhadap Internet”</a:t>
            </a:r>
          </a:p>
        </p:txBody>
      </p:sp>
    </p:spTree>
    <p:extLst>
      <p:ext uri="{BB962C8B-B14F-4D97-AF65-F5344CB8AC3E}">
        <p14:creationId xmlns:p14="http://schemas.microsoft.com/office/powerpoint/2010/main" val="1347471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7C3DF1-76BE-46BB-BC5A-BE71ABB0D398}" type="slidenum">
              <a:rPr lang="en-US" smtClean="0"/>
              <a:pPr/>
              <a:t>25</a:t>
            </a:fld>
            <a:endParaRPr lang="en-US" smtClean="0"/>
          </a:p>
        </p:txBody>
      </p:sp>
      <p:sp>
        <p:nvSpPr>
          <p:cNvPr id="31747" name="Rectangle 2"/>
          <p:cNvSpPr>
            <a:spLocks noGrp="1" noChangeArrowheads="1"/>
          </p:cNvSpPr>
          <p:nvPr>
            <p:ph type="title"/>
          </p:nvPr>
        </p:nvSpPr>
        <p:spPr>
          <a:xfrm>
            <a:off x="574675" y="76200"/>
            <a:ext cx="8001000" cy="1216025"/>
          </a:xfrm>
        </p:spPr>
        <p:txBody>
          <a:bodyPr/>
          <a:lstStyle/>
          <a:p>
            <a:pPr algn="ctr" eaLnBrk="1" hangingPunct="1"/>
            <a:r>
              <a:rPr lang="en-US" sz="2800" smtClean="0"/>
              <a:t>Histogram: </a:t>
            </a:r>
            <a:br>
              <a:rPr lang="en-US" sz="2800" smtClean="0"/>
            </a:br>
            <a:r>
              <a:rPr lang="en-US" sz="2800" smtClean="0"/>
              <a:t>“Tingkat Pengenalan terhadap Internet”</a:t>
            </a:r>
          </a:p>
        </p:txBody>
      </p:sp>
      <p:pic>
        <p:nvPicPr>
          <p:cNvPr id="317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7086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845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p:cNvSpPr>
            <a:spLocks noChangeArrowheads="1"/>
          </p:cNvSpPr>
          <p:nvPr/>
        </p:nvSpPr>
        <p:spPr bwMode="auto">
          <a:xfrm>
            <a:off x="685800" y="457200"/>
            <a:ext cx="7772400" cy="990600"/>
          </a:xfrm>
          <a:prstGeom prst="ellipse">
            <a:avLst/>
          </a:prstGeom>
          <a:solidFill>
            <a:srgbClr val="FFFF99">
              <a:alpha val="39999"/>
            </a:srgbClr>
          </a:solidFill>
          <a:ln w="25400">
            <a:solidFill>
              <a:srgbClr val="008080"/>
            </a:solidFill>
            <a:round/>
            <a:headEnd type="none" w="sm" len="sm"/>
            <a:tailEnd type="none" w="sm" len="sm"/>
          </a:ln>
        </p:spPr>
        <p:txBody>
          <a:bodyPr wrap="none" anchor="ctr"/>
          <a:lstStyle/>
          <a:p>
            <a:pPr algn="ctr"/>
            <a:r>
              <a:rPr lang="en-US" sz="2400" b="1">
                <a:latin typeface="Verdana" pitchFamily="34" charset="0"/>
              </a:rPr>
              <a:t>STATISTIK INDUKTIF/INFERENSI</a:t>
            </a:r>
          </a:p>
        </p:txBody>
      </p:sp>
      <p:sp>
        <p:nvSpPr>
          <p:cNvPr id="32771" name="Text Box 4"/>
          <p:cNvSpPr txBox="1">
            <a:spLocks noChangeArrowheads="1"/>
          </p:cNvSpPr>
          <p:nvPr/>
        </p:nvSpPr>
        <p:spPr bwMode="auto">
          <a:xfrm>
            <a:off x="914400" y="1938338"/>
            <a:ext cx="7315200" cy="4098925"/>
          </a:xfrm>
          <a:prstGeom prst="rect">
            <a:avLst/>
          </a:prstGeom>
          <a:solidFill>
            <a:schemeClr val="bg1">
              <a:alpha val="39999"/>
            </a:schemeClr>
          </a:solidFill>
          <a:ln w="19050">
            <a:solidFill>
              <a:srgbClr val="008080"/>
            </a:solidFill>
            <a:miter lim="800000"/>
            <a:headEnd type="none" w="sm" len="sm"/>
            <a:tailEnd type="none" w="sm" len="sm"/>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spcBef>
                <a:spcPct val="50000"/>
              </a:spcBef>
            </a:pPr>
            <a:r>
              <a:rPr lang="en-US" sz="2800">
                <a:latin typeface="Verdana" pitchFamily="34" charset="0"/>
              </a:rPr>
              <a:t>Berusaha membuat </a:t>
            </a:r>
            <a:r>
              <a:rPr lang="en-US" sz="2800" b="1">
                <a:latin typeface="Verdana" pitchFamily="34" charset="0"/>
              </a:rPr>
              <a:t>inferensi </a:t>
            </a:r>
            <a:r>
              <a:rPr lang="en-US" sz="2800">
                <a:latin typeface="Verdana" pitchFamily="34" charset="0"/>
              </a:rPr>
              <a:t>terhadap</a:t>
            </a:r>
            <a:r>
              <a:rPr lang="en-US" sz="2800" b="1">
                <a:latin typeface="Verdana" pitchFamily="34" charset="0"/>
              </a:rPr>
              <a:t> sekumpulan data </a:t>
            </a:r>
            <a:r>
              <a:rPr lang="en-US" sz="2800">
                <a:latin typeface="Verdana" pitchFamily="34" charset="0"/>
              </a:rPr>
              <a:t>yang berasal dari suatu</a:t>
            </a:r>
            <a:r>
              <a:rPr lang="en-US" sz="2800" b="1">
                <a:latin typeface="Verdana" pitchFamily="34" charset="0"/>
              </a:rPr>
              <a:t> sampel</a:t>
            </a:r>
            <a:r>
              <a:rPr lang="en-US" sz="2800">
                <a:latin typeface="Verdana" pitchFamily="34" charset="0"/>
              </a:rPr>
              <a:t>. </a:t>
            </a:r>
          </a:p>
          <a:p>
            <a:pPr>
              <a:lnSpc>
                <a:spcPct val="150000"/>
              </a:lnSpc>
              <a:spcBef>
                <a:spcPct val="50000"/>
              </a:spcBef>
            </a:pPr>
            <a:r>
              <a:rPr lang="en-US" sz="2800">
                <a:latin typeface="Verdana" pitchFamily="34" charset="0"/>
              </a:rPr>
              <a:t>Tindakan inferensi tersebut seperti melakukan </a:t>
            </a:r>
            <a:r>
              <a:rPr lang="en-US" sz="2800" b="1">
                <a:latin typeface="Verdana" pitchFamily="34" charset="0"/>
              </a:rPr>
              <a:t>perkiraan</a:t>
            </a:r>
            <a:r>
              <a:rPr lang="en-US" sz="2800">
                <a:latin typeface="Verdana" pitchFamily="34" charset="0"/>
              </a:rPr>
              <a:t>, </a:t>
            </a:r>
            <a:r>
              <a:rPr lang="en-US" sz="2800" b="1">
                <a:latin typeface="Verdana" pitchFamily="34" charset="0"/>
              </a:rPr>
              <a:t>peramalan</a:t>
            </a:r>
            <a:r>
              <a:rPr lang="en-US" sz="2800">
                <a:latin typeface="Verdana" pitchFamily="34" charset="0"/>
              </a:rPr>
              <a:t>, </a:t>
            </a:r>
            <a:r>
              <a:rPr lang="en-US" sz="2800" b="1">
                <a:latin typeface="Verdana" pitchFamily="34" charset="0"/>
              </a:rPr>
              <a:t>pengambilan</a:t>
            </a:r>
            <a:r>
              <a:rPr lang="en-US" sz="2800">
                <a:latin typeface="Verdana" pitchFamily="34" charset="0"/>
              </a:rPr>
              <a:t> </a:t>
            </a:r>
            <a:r>
              <a:rPr lang="en-US" sz="2800" b="1">
                <a:latin typeface="Verdana" pitchFamily="34" charset="0"/>
              </a:rPr>
              <a:t>keputusan</a:t>
            </a:r>
            <a:r>
              <a:rPr lang="en-US" sz="2800">
                <a:latin typeface="Verdana" pitchFamily="34" charset="0"/>
              </a:rPr>
              <a:t>.</a:t>
            </a:r>
          </a:p>
        </p:txBody>
      </p:sp>
    </p:spTree>
    <p:extLst>
      <p:ext uri="{BB962C8B-B14F-4D97-AF65-F5344CB8AC3E}">
        <p14:creationId xmlns:p14="http://schemas.microsoft.com/office/powerpoint/2010/main" val="1744371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838200" y="228600"/>
            <a:ext cx="7696200" cy="1143000"/>
          </a:xfrm>
          <a:prstGeom prst="ellipse">
            <a:avLst/>
          </a:prstGeom>
          <a:solidFill>
            <a:srgbClr val="FFFF99">
              <a:alpha val="14117"/>
            </a:srgbClr>
          </a:solidFill>
          <a:ln w="25400">
            <a:solidFill>
              <a:srgbClr val="008080"/>
            </a:solidFill>
            <a:round/>
            <a:headEnd type="none" w="sm" len="sm"/>
            <a:tailEnd type="none" w="sm" len="sm"/>
          </a:ln>
        </p:spPr>
        <p:txBody>
          <a:bodyPr wrap="none" anchor="ctr"/>
          <a:lstStyle/>
          <a:p>
            <a:pPr algn="ctr"/>
            <a:r>
              <a:rPr lang="en-US" sz="2400" b="1">
                <a:latin typeface="Verdana" pitchFamily="34" charset="0"/>
              </a:rPr>
              <a:t>TAHAPAN SECARA UMUM DALAM </a:t>
            </a:r>
          </a:p>
          <a:p>
            <a:pPr algn="ctr"/>
            <a:r>
              <a:rPr lang="en-US" sz="2400" b="1">
                <a:latin typeface="Verdana" pitchFamily="34" charset="0"/>
              </a:rPr>
              <a:t>STATISTIK INFERENSI</a:t>
            </a:r>
          </a:p>
        </p:txBody>
      </p:sp>
      <p:sp>
        <p:nvSpPr>
          <p:cNvPr id="33795" name="Text Box 3"/>
          <p:cNvSpPr txBox="1">
            <a:spLocks noChangeArrowheads="1"/>
          </p:cNvSpPr>
          <p:nvPr/>
        </p:nvSpPr>
        <p:spPr bwMode="auto">
          <a:xfrm>
            <a:off x="457200" y="1697038"/>
            <a:ext cx="8229600" cy="4246562"/>
          </a:xfrm>
          <a:prstGeom prst="rect">
            <a:avLst/>
          </a:prstGeom>
          <a:solidFill>
            <a:schemeClr val="bg1">
              <a:alpha val="39999"/>
            </a:schemeClr>
          </a:solidFill>
          <a:ln w="25400">
            <a:solidFill>
              <a:srgbClr val="008080"/>
            </a:solidFill>
            <a:miter lim="800000"/>
            <a:headEnd type="none" w="sm" len="sm"/>
            <a:tailEnd type="none" w="sm" len="sm"/>
          </a:ln>
        </p:spPr>
        <p:txBody>
          <a:bodyPr>
            <a:spAutoFit/>
          </a:bodyPr>
          <a:lstStyle>
            <a:lvl1pPr marL="228600" indent="-2286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FF0000"/>
                </a:solidFill>
                <a:latin typeface="Verdana" pitchFamily="34" charset="0"/>
              </a:rPr>
              <a:t>1.MENENTUKAN Hipotesis Null (Ho) &amp; Alternatif (Ha). </a:t>
            </a:r>
          </a:p>
          <a:p>
            <a:pPr>
              <a:spcBef>
                <a:spcPct val="50000"/>
              </a:spcBef>
            </a:pPr>
            <a:r>
              <a:rPr lang="en-US" sz="2000">
                <a:latin typeface="Verdana" pitchFamily="34" charset="0"/>
              </a:rPr>
              <a:t>	Hal ini berkaitan dengan rumusan masalah penelitian, yang kemudian dirinci dalam berbagai tujuan penelitian dan hipotesis yang akan diuji.</a:t>
            </a:r>
          </a:p>
          <a:p>
            <a:pPr>
              <a:spcBef>
                <a:spcPct val="50000"/>
              </a:spcBef>
            </a:pPr>
            <a:r>
              <a:rPr lang="en-US" sz="2000" b="1">
                <a:solidFill>
                  <a:srgbClr val="FF0000"/>
                </a:solidFill>
                <a:latin typeface="Verdana" pitchFamily="34" charset="0"/>
              </a:rPr>
              <a:t>2.MENENTUKAN STATISTIK HITUNG DAN STATISTIK TABEL. </a:t>
            </a:r>
          </a:p>
          <a:p>
            <a:pPr>
              <a:spcBef>
                <a:spcPct val="50000"/>
              </a:spcBef>
            </a:pPr>
            <a:r>
              <a:rPr lang="en-US" sz="2000">
                <a:latin typeface="Verdana" pitchFamily="34" charset="0"/>
              </a:rPr>
              <a:t>	Untuk menguji hipotesis, pada umumnya kita akan membandingkan statistik hitung dengan statistik tabel, atau dapat juga dilihat pada tingkat signifikansinya.</a:t>
            </a:r>
          </a:p>
          <a:p>
            <a:pPr>
              <a:spcBef>
                <a:spcPct val="50000"/>
              </a:spcBef>
            </a:pPr>
            <a:r>
              <a:rPr lang="en-US" sz="2000" b="1">
                <a:solidFill>
                  <a:srgbClr val="FF0000"/>
                </a:solidFill>
                <a:latin typeface="Verdana" pitchFamily="34" charset="0"/>
              </a:rPr>
              <a:t>3.MENGAMBIL KEPUTUSAN SESUAI DENGAN HASIL </a:t>
            </a:r>
          </a:p>
          <a:p>
            <a:pPr>
              <a:spcBef>
                <a:spcPct val="50000"/>
              </a:spcBef>
            </a:pPr>
            <a:r>
              <a:rPr lang="en-US" sz="2000">
                <a:latin typeface="Verdana" pitchFamily="34" charset="0"/>
              </a:rPr>
              <a:t>	(Statistik hitung dan statistik tabel) yang ada.</a:t>
            </a:r>
          </a:p>
        </p:txBody>
      </p:sp>
    </p:spTree>
    <p:extLst>
      <p:ext uri="{BB962C8B-B14F-4D97-AF65-F5344CB8AC3E}">
        <p14:creationId xmlns:p14="http://schemas.microsoft.com/office/powerpoint/2010/main" val="360412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ChangeArrowheads="1"/>
          </p:cNvSpPr>
          <p:nvPr/>
        </p:nvSpPr>
        <p:spPr bwMode="auto">
          <a:xfrm>
            <a:off x="611560" y="908720"/>
            <a:ext cx="8077200" cy="5632953"/>
          </a:xfrm>
          <a:prstGeom prst="rect">
            <a:avLst/>
          </a:prstGeom>
          <a:solidFill>
            <a:schemeClr val="bg1">
              <a:alpha val="50000"/>
            </a:schemeClr>
          </a:solidFill>
          <a:ln w="12700">
            <a:solidFill>
              <a:srgbClr val="008080"/>
            </a:solidFill>
            <a:miter lim="800000"/>
            <a:headEnd/>
            <a:tailEnd/>
          </a:ln>
          <a:effectLst/>
        </p:spPr>
        <p:txBody>
          <a:bodyPr lIns="92075" tIns="46038" rIns="92075" bIns="46038">
            <a:spAutoFit/>
          </a:bodyPr>
          <a:lstStyle/>
          <a:p>
            <a:pPr>
              <a:spcBef>
                <a:spcPct val="50000"/>
              </a:spcBef>
              <a:defRPr/>
            </a:pPr>
            <a:r>
              <a:rPr lang="en-US" sz="2000" b="1" i="1" dirty="0" err="1"/>
              <a:t>Hipotesis</a:t>
            </a:r>
            <a:r>
              <a:rPr lang="en-US" sz="2000" b="1" i="1" dirty="0"/>
              <a:t> </a:t>
            </a:r>
            <a:r>
              <a:rPr lang="en-US" sz="2000" dirty="0" err="1"/>
              <a:t>adalah</a:t>
            </a:r>
            <a:r>
              <a:rPr lang="en-US" sz="2000" dirty="0"/>
              <a:t> </a:t>
            </a:r>
            <a:r>
              <a:rPr lang="en-US" sz="2000" dirty="0" err="1"/>
              <a:t>statemen</a:t>
            </a:r>
            <a:r>
              <a:rPr lang="en-US" sz="2000" dirty="0"/>
              <a:t>/</a:t>
            </a:r>
            <a:r>
              <a:rPr lang="en-US" sz="2000" dirty="0" err="1"/>
              <a:t>pernyataan</a:t>
            </a:r>
            <a:r>
              <a:rPr lang="en-US" sz="2000" dirty="0"/>
              <a:t> </a:t>
            </a:r>
            <a:r>
              <a:rPr lang="en-US" sz="2000" dirty="0" err="1"/>
              <a:t>tentang</a:t>
            </a:r>
            <a:r>
              <a:rPr lang="en-US" sz="2000" dirty="0"/>
              <a:t> </a:t>
            </a:r>
            <a:r>
              <a:rPr lang="en-US" sz="2000" dirty="0" err="1"/>
              <a:t>hubungan</a:t>
            </a:r>
            <a:r>
              <a:rPr lang="en-US" sz="2000" dirty="0"/>
              <a:t> </a:t>
            </a:r>
            <a:r>
              <a:rPr lang="en-US" sz="2000" dirty="0" err="1"/>
              <a:t>antara</a:t>
            </a:r>
            <a:r>
              <a:rPr lang="en-US" sz="2000" dirty="0"/>
              <a:t> </a:t>
            </a:r>
            <a:r>
              <a:rPr lang="en-US" sz="2000" dirty="0" err="1"/>
              <a:t>dua</a:t>
            </a:r>
            <a:r>
              <a:rPr lang="en-US" sz="2000" dirty="0"/>
              <a:t> </a:t>
            </a:r>
            <a:r>
              <a:rPr lang="en-US" sz="2000" dirty="0" err="1"/>
              <a:t>atau</a:t>
            </a:r>
            <a:r>
              <a:rPr lang="en-US" sz="2000" dirty="0"/>
              <a:t> </a:t>
            </a:r>
            <a:r>
              <a:rPr lang="en-US" sz="2000" dirty="0" err="1"/>
              <a:t>lebih</a:t>
            </a:r>
            <a:r>
              <a:rPr lang="en-US" sz="2000" dirty="0"/>
              <a:t> </a:t>
            </a:r>
            <a:r>
              <a:rPr lang="en-US" sz="2000" dirty="0" err="1"/>
              <a:t>konsep</a:t>
            </a:r>
            <a:r>
              <a:rPr lang="en-US" sz="2000" dirty="0"/>
              <a:t> (K) </a:t>
            </a:r>
            <a:r>
              <a:rPr lang="en-US" sz="2000" dirty="0" err="1"/>
              <a:t>atau</a:t>
            </a:r>
            <a:r>
              <a:rPr lang="en-US" sz="2000" dirty="0"/>
              <a:t> </a:t>
            </a:r>
            <a:r>
              <a:rPr lang="en-US" sz="2000" dirty="0" err="1"/>
              <a:t>variabel</a:t>
            </a:r>
            <a:r>
              <a:rPr lang="en-US" sz="2000" dirty="0"/>
              <a:t>(v)/</a:t>
            </a:r>
            <a:r>
              <a:rPr lang="en-US" sz="2000" dirty="0" err="1"/>
              <a:t>indikator</a:t>
            </a:r>
            <a:r>
              <a:rPr lang="en-US" sz="2000" dirty="0"/>
              <a:t> </a:t>
            </a:r>
            <a:r>
              <a:rPr lang="en-US" sz="2000" dirty="0" err="1"/>
              <a:t>empirik</a:t>
            </a:r>
            <a:r>
              <a:rPr lang="en-US" sz="2000" dirty="0"/>
              <a:t>(i.e.) yang </a:t>
            </a:r>
            <a:r>
              <a:rPr lang="en-US" sz="2000" dirty="0" err="1"/>
              <a:t>masih</a:t>
            </a:r>
            <a:r>
              <a:rPr lang="en-US" sz="2000" dirty="0"/>
              <a:t> </a:t>
            </a:r>
            <a:r>
              <a:rPr lang="en-US" sz="2000" dirty="0" err="1"/>
              <a:t>memerlukan</a:t>
            </a:r>
            <a:r>
              <a:rPr lang="en-US" sz="2000" dirty="0"/>
              <a:t> </a:t>
            </a:r>
            <a:r>
              <a:rPr lang="en-US" sz="2000" dirty="0" err="1"/>
              <a:t>dukungan</a:t>
            </a:r>
            <a:r>
              <a:rPr lang="en-US" sz="2000" dirty="0"/>
              <a:t> </a:t>
            </a:r>
            <a:r>
              <a:rPr lang="en-US" sz="2000" dirty="0" err="1"/>
              <a:t>secara</a:t>
            </a:r>
            <a:r>
              <a:rPr lang="en-US" sz="2000" dirty="0"/>
              <a:t> </a:t>
            </a:r>
            <a:r>
              <a:rPr lang="en-US" sz="2000" dirty="0" err="1"/>
              <a:t>empirik</a:t>
            </a:r>
            <a:r>
              <a:rPr lang="en-US" sz="2000" dirty="0"/>
              <a:t> (</a:t>
            </a:r>
            <a:r>
              <a:rPr lang="en-US" sz="2000" dirty="0" err="1"/>
              <a:t>diuji</a:t>
            </a:r>
            <a:r>
              <a:rPr lang="en-US" sz="2000" dirty="0"/>
              <a:t> </a:t>
            </a:r>
            <a:r>
              <a:rPr lang="en-US" sz="2000" dirty="0" err="1"/>
              <a:t>kebenarannya</a:t>
            </a:r>
            <a:r>
              <a:rPr lang="en-US" sz="2000" dirty="0"/>
              <a:t>).</a:t>
            </a:r>
          </a:p>
          <a:p>
            <a:pPr>
              <a:spcBef>
                <a:spcPct val="50000"/>
              </a:spcBef>
              <a:defRPr/>
            </a:pPr>
            <a:r>
              <a:rPr lang="en-US" sz="2000" b="1" i="1" dirty="0" err="1"/>
              <a:t>Hipotesis</a:t>
            </a:r>
            <a:r>
              <a:rPr lang="en-US" sz="2000" b="1" i="1" dirty="0"/>
              <a:t> mayor</a:t>
            </a:r>
            <a:r>
              <a:rPr lang="en-US" sz="2000" dirty="0"/>
              <a:t> </a:t>
            </a:r>
            <a:r>
              <a:rPr lang="en-US" sz="2000" dirty="0" err="1"/>
              <a:t>adalah</a:t>
            </a:r>
            <a:r>
              <a:rPr lang="en-US" sz="2000" dirty="0"/>
              <a:t> </a:t>
            </a:r>
            <a:r>
              <a:rPr lang="en-US" sz="2000" dirty="0" err="1"/>
              <a:t>pernyataan</a:t>
            </a:r>
            <a:r>
              <a:rPr lang="en-US" sz="2000" dirty="0"/>
              <a:t> </a:t>
            </a:r>
            <a:r>
              <a:rPr lang="en-US" sz="2000" dirty="0" err="1"/>
              <a:t>tentang</a:t>
            </a:r>
            <a:r>
              <a:rPr lang="en-US" sz="2000" dirty="0"/>
              <a:t> </a:t>
            </a:r>
            <a:r>
              <a:rPr lang="en-US" sz="2000" dirty="0" err="1"/>
              <a:t>hubungan</a:t>
            </a:r>
            <a:r>
              <a:rPr lang="en-US" sz="2000" dirty="0"/>
              <a:t> </a:t>
            </a:r>
            <a:r>
              <a:rPr lang="en-US" sz="2000" dirty="0" err="1"/>
              <a:t>antara</a:t>
            </a:r>
            <a:r>
              <a:rPr lang="en-US" sz="2000" dirty="0"/>
              <a:t> </a:t>
            </a:r>
            <a:r>
              <a:rPr lang="en-US" sz="2000" dirty="0" err="1"/>
              <a:t>dua</a:t>
            </a:r>
            <a:r>
              <a:rPr lang="en-US" sz="2000" dirty="0"/>
              <a:t> </a:t>
            </a:r>
            <a:r>
              <a:rPr lang="en-US" sz="2000" dirty="0" err="1"/>
              <a:t>atau</a:t>
            </a:r>
            <a:r>
              <a:rPr lang="en-US" sz="2000" dirty="0"/>
              <a:t> </a:t>
            </a:r>
            <a:r>
              <a:rPr lang="en-US" sz="2000" dirty="0" err="1"/>
              <a:t>lebih</a:t>
            </a:r>
            <a:r>
              <a:rPr lang="en-US" sz="2000" dirty="0"/>
              <a:t> </a:t>
            </a:r>
            <a:r>
              <a:rPr lang="en-US" sz="2000" b="1" dirty="0" err="1">
                <a:solidFill>
                  <a:srgbClr val="FF0000"/>
                </a:solidFill>
              </a:rPr>
              <a:t>konsep</a:t>
            </a:r>
            <a:r>
              <a:rPr lang="en-US" sz="2000" b="1" dirty="0">
                <a:solidFill>
                  <a:srgbClr val="FF0000"/>
                </a:solidFill>
              </a:rPr>
              <a:t> (K) </a:t>
            </a:r>
            <a:r>
              <a:rPr lang="en-US" sz="2000" dirty="0"/>
              <a:t>yang </a:t>
            </a:r>
            <a:r>
              <a:rPr lang="en-US" sz="2000" dirty="0" err="1"/>
              <a:t>masih</a:t>
            </a:r>
            <a:r>
              <a:rPr lang="en-US" sz="2000" dirty="0"/>
              <a:t> </a:t>
            </a:r>
            <a:r>
              <a:rPr lang="en-US" sz="2000" dirty="0" err="1"/>
              <a:t>memerlukan</a:t>
            </a:r>
            <a:r>
              <a:rPr lang="en-US" sz="2000" dirty="0"/>
              <a:t> </a:t>
            </a:r>
            <a:r>
              <a:rPr lang="en-US" sz="2000" dirty="0" err="1"/>
              <a:t>dukungan</a:t>
            </a:r>
            <a:r>
              <a:rPr lang="en-US" sz="2000" dirty="0"/>
              <a:t> </a:t>
            </a:r>
            <a:r>
              <a:rPr lang="en-US" sz="2000" dirty="0" err="1"/>
              <a:t>secara</a:t>
            </a:r>
            <a:r>
              <a:rPr lang="en-US" sz="2000" dirty="0"/>
              <a:t> </a:t>
            </a:r>
            <a:r>
              <a:rPr lang="en-US" sz="2000" dirty="0" err="1"/>
              <a:t>empirik</a:t>
            </a:r>
            <a:r>
              <a:rPr lang="en-US" sz="2000" dirty="0"/>
              <a:t>. </a:t>
            </a:r>
          </a:p>
          <a:p>
            <a:pPr>
              <a:spcBef>
                <a:spcPct val="50000"/>
              </a:spcBef>
              <a:defRPr/>
            </a:pPr>
            <a:r>
              <a:rPr lang="en-US" sz="2000" dirty="0" err="1"/>
              <a:t>Contoh</a:t>
            </a:r>
            <a:r>
              <a:rPr lang="en-US" sz="2000" dirty="0"/>
              <a:t>: Ada </a:t>
            </a:r>
            <a:r>
              <a:rPr lang="en-US" sz="2000" dirty="0" err="1"/>
              <a:t>hubungan</a:t>
            </a:r>
            <a:r>
              <a:rPr lang="en-US" sz="2000" dirty="0"/>
              <a:t> </a:t>
            </a:r>
            <a:r>
              <a:rPr lang="en-US" sz="2000" dirty="0" err="1"/>
              <a:t>positif</a:t>
            </a:r>
            <a:r>
              <a:rPr lang="en-US" sz="2000" dirty="0"/>
              <a:t> </a:t>
            </a:r>
            <a:r>
              <a:rPr lang="en-US" sz="2000" dirty="0" err="1"/>
              <a:t>dan</a:t>
            </a:r>
            <a:r>
              <a:rPr lang="en-US" sz="2000" dirty="0"/>
              <a:t> </a:t>
            </a:r>
            <a:r>
              <a:rPr lang="en-US" sz="2000" dirty="0" err="1"/>
              <a:t>signifikan</a:t>
            </a:r>
            <a:r>
              <a:rPr lang="en-US" sz="2000" dirty="0"/>
              <a:t> </a:t>
            </a:r>
            <a:r>
              <a:rPr lang="en-US" sz="2000" dirty="0" err="1"/>
              <a:t>antara</a:t>
            </a:r>
            <a:r>
              <a:rPr lang="en-US" sz="2000" dirty="0"/>
              <a:t> </a:t>
            </a:r>
            <a:r>
              <a:rPr lang="en-US" sz="2000" b="1" i="1" dirty="0"/>
              <a:t>parental style (K1)</a:t>
            </a:r>
            <a:r>
              <a:rPr lang="en-US" sz="2000" dirty="0"/>
              <a:t> </a:t>
            </a:r>
            <a:r>
              <a:rPr lang="en-US" sz="2000" dirty="0" err="1"/>
              <a:t>dengan</a:t>
            </a:r>
            <a:r>
              <a:rPr lang="en-US" sz="2000" dirty="0"/>
              <a:t> </a:t>
            </a:r>
            <a:r>
              <a:rPr lang="en-US" sz="2000" b="1" i="1" dirty="0"/>
              <a:t>consumer socialization (K2</a:t>
            </a:r>
            <a:r>
              <a:rPr lang="en-US" sz="2000" b="1" i="1" dirty="0" smtClean="0"/>
              <a:t>)</a:t>
            </a:r>
            <a:endParaRPr lang="id-ID" sz="2000" b="1" i="1" dirty="0"/>
          </a:p>
          <a:p>
            <a:pPr>
              <a:spcBef>
                <a:spcPct val="50000"/>
              </a:spcBef>
              <a:defRPr/>
            </a:pPr>
            <a:r>
              <a:rPr lang="en-US" sz="2000" b="1" i="1" dirty="0" err="1"/>
              <a:t>Hipotesis</a:t>
            </a:r>
            <a:r>
              <a:rPr lang="en-US" sz="2000" b="1" i="1" dirty="0"/>
              <a:t> </a:t>
            </a:r>
            <a:r>
              <a:rPr lang="en-US" sz="2000" b="1" i="1" dirty="0" smtClean="0"/>
              <a:t>m</a:t>
            </a:r>
            <a:r>
              <a:rPr lang="id-ID" sz="2000" b="1" i="1" dirty="0" smtClean="0"/>
              <a:t>in</a:t>
            </a:r>
            <a:r>
              <a:rPr lang="en-US" sz="2000" b="1" i="1" dirty="0" smtClean="0"/>
              <a:t>or</a:t>
            </a:r>
            <a:r>
              <a:rPr lang="en-US" sz="2000" dirty="0" smtClean="0"/>
              <a:t> </a:t>
            </a:r>
            <a:r>
              <a:rPr lang="en-US" sz="2000" dirty="0" err="1"/>
              <a:t>adalah</a:t>
            </a:r>
            <a:r>
              <a:rPr lang="en-US" sz="2000" dirty="0"/>
              <a:t> </a:t>
            </a:r>
            <a:r>
              <a:rPr lang="en-US" sz="2000" dirty="0" err="1"/>
              <a:t>pernyataan</a:t>
            </a:r>
            <a:r>
              <a:rPr lang="en-US" sz="2000" dirty="0"/>
              <a:t> </a:t>
            </a:r>
            <a:r>
              <a:rPr lang="en-US" sz="2000" dirty="0" err="1"/>
              <a:t>tentang</a:t>
            </a:r>
            <a:r>
              <a:rPr lang="en-US" sz="2000" dirty="0"/>
              <a:t> </a:t>
            </a:r>
            <a:r>
              <a:rPr lang="id-ID" sz="2000" dirty="0" smtClean="0"/>
              <a:t>bagian dari </a:t>
            </a:r>
            <a:r>
              <a:rPr lang="en-US" sz="2000" dirty="0" err="1" smtClean="0"/>
              <a:t>hubungan</a:t>
            </a:r>
            <a:r>
              <a:rPr lang="en-US" sz="2000" dirty="0" smtClean="0"/>
              <a:t> </a:t>
            </a:r>
            <a:r>
              <a:rPr lang="en-US" sz="2000" dirty="0" err="1"/>
              <a:t>antara</a:t>
            </a:r>
            <a:r>
              <a:rPr lang="en-US" sz="2000" dirty="0"/>
              <a:t> </a:t>
            </a:r>
            <a:r>
              <a:rPr lang="en-US" sz="2000" dirty="0" err="1"/>
              <a:t>dua</a:t>
            </a:r>
            <a:r>
              <a:rPr lang="en-US" sz="2000" dirty="0"/>
              <a:t> </a:t>
            </a:r>
            <a:r>
              <a:rPr lang="en-US" sz="2000" dirty="0" err="1"/>
              <a:t>atau</a:t>
            </a:r>
            <a:r>
              <a:rPr lang="en-US" sz="2000" dirty="0"/>
              <a:t> </a:t>
            </a:r>
            <a:r>
              <a:rPr lang="en-US" sz="2000" dirty="0" err="1"/>
              <a:t>lebih</a:t>
            </a:r>
            <a:r>
              <a:rPr lang="en-US" sz="2000" dirty="0"/>
              <a:t> </a:t>
            </a:r>
            <a:r>
              <a:rPr lang="en-US" sz="2000" b="1" dirty="0" err="1">
                <a:solidFill>
                  <a:srgbClr val="FF0000"/>
                </a:solidFill>
              </a:rPr>
              <a:t>konsep</a:t>
            </a:r>
            <a:r>
              <a:rPr lang="en-US" sz="2000" b="1" dirty="0">
                <a:solidFill>
                  <a:srgbClr val="FF0000"/>
                </a:solidFill>
              </a:rPr>
              <a:t> (K) </a:t>
            </a:r>
            <a:r>
              <a:rPr lang="en-US" sz="2000" dirty="0"/>
              <a:t>yang </a:t>
            </a:r>
            <a:r>
              <a:rPr lang="en-US" sz="2000" dirty="0" err="1"/>
              <a:t>masih</a:t>
            </a:r>
            <a:r>
              <a:rPr lang="en-US" sz="2000" dirty="0"/>
              <a:t> </a:t>
            </a:r>
            <a:r>
              <a:rPr lang="en-US" sz="2000" dirty="0" err="1"/>
              <a:t>memerlukan</a:t>
            </a:r>
            <a:r>
              <a:rPr lang="en-US" sz="2000" dirty="0"/>
              <a:t> </a:t>
            </a:r>
            <a:r>
              <a:rPr lang="en-US" sz="2000" dirty="0" err="1"/>
              <a:t>dukungan</a:t>
            </a:r>
            <a:r>
              <a:rPr lang="en-US" sz="2000" dirty="0"/>
              <a:t> </a:t>
            </a:r>
            <a:r>
              <a:rPr lang="en-US" sz="2000" dirty="0" err="1"/>
              <a:t>secara</a:t>
            </a:r>
            <a:r>
              <a:rPr lang="en-US" sz="2000" dirty="0"/>
              <a:t> </a:t>
            </a:r>
            <a:r>
              <a:rPr lang="en-US" sz="2000" dirty="0" err="1"/>
              <a:t>empirik</a:t>
            </a:r>
            <a:r>
              <a:rPr lang="en-US" sz="2000" dirty="0" smtClean="0"/>
              <a:t>.</a:t>
            </a:r>
            <a:endParaRPr lang="id-ID" sz="2000" dirty="0" smtClean="0"/>
          </a:p>
          <a:p>
            <a:pPr>
              <a:spcBef>
                <a:spcPct val="50000"/>
              </a:spcBef>
              <a:defRPr/>
            </a:pPr>
            <a:r>
              <a:rPr lang="en-US" sz="2000" dirty="0" err="1"/>
              <a:t>Contoh</a:t>
            </a:r>
            <a:r>
              <a:rPr lang="en-US" sz="2000" dirty="0"/>
              <a:t>: </a:t>
            </a:r>
            <a:endParaRPr lang="id-ID" sz="2000" dirty="0" smtClean="0"/>
          </a:p>
          <a:p>
            <a:pPr marL="457200" indent="-457200">
              <a:spcBef>
                <a:spcPct val="50000"/>
              </a:spcBef>
              <a:buAutoNum type="arabicPeriod"/>
              <a:defRPr/>
            </a:pPr>
            <a:r>
              <a:rPr lang="en-US" sz="2000" dirty="0" smtClean="0"/>
              <a:t>Ada </a:t>
            </a:r>
            <a:r>
              <a:rPr lang="en-US" sz="2000" dirty="0" err="1"/>
              <a:t>hubungan</a:t>
            </a:r>
            <a:r>
              <a:rPr lang="en-US" sz="2000" dirty="0"/>
              <a:t> </a:t>
            </a:r>
            <a:r>
              <a:rPr lang="en-US" sz="2000" dirty="0" err="1"/>
              <a:t>positif</a:t>
            </a:r>
            <a:r>
              <a:rPr lang="en-US" sz="2000" dirty="0"/>
              <a:t> </a:t>
            </a:r>
            <a:r>
              <a:rPr lang="en-US" sz="2000" dirty="0" err="1"/>
              <a:t>dan</a:t>
            </a:r>
            <a:r>
              <a:rPr lang="en-US" sz="2000" dirty="0"/>
              <a:t> </a:t>
            </a:r>
            <a:r>
              <a:rPr lang="en-US" sz="2000" dirty="0" err="1"/>
              <a:t>signifikan</a:t>
            </a:r>
            <a:r>
              <a:rPr lang="en-US" sz="2000" dirty="0"/>
              <a:t> </a:t>
            </a:r>
            <a:r>
              <a:rPr lang="en-US" sz="2000" dirty="0" err="1"/>
              <a:t>antara</a:t>
            </a:r>
            <a:r>
              <a:rPr lang="en-US" sz="2000" dirty="0"/>
              <a:t> </a:t>
            </a:r>
            <a:r>
              <a:rPr lang="en-US" sz="2000" b="1" i="1" dirty="0"/>
              <a:t>parental style (K1)</a:t>
            </a:r>
            <a:r>
              <a:rPr lang="en-US" sz="2000" dirty="0"/>
              <a:t> </a:t>
            </a:r>
            <a:r>
              <a:rPr lang="en-US" sz="2000" dirty="0" err="1"/>
              <a:t>dengan</a:t>
            </a:r>
            <a:r>
              <a:rPr lang="en-US" sz="2000" dirty="0"/>
              <a:t> </a:t>
            </a:r>
            <a:r>
              <a:rPr lang="en-US" sz="2000" b="1" i="1" dirty="0"/>
              <a:t>consumer socialization (K2</a:t>
            </a:r>
            <a:r>
              <a:rPr lang="en-US" sz="2000" b="1" i="1" dirty="0" smtClean="0"/>
              <a:t>)</a:t>
            </a:r>
            <a:r>
              <a:rPr lang="id-ID" sz="2000" b="1" i="1" dirty="0" smtClean="0"/>
              <a:t> pada perusahaan properti di Indonesia</a:t>
            </a:r>
          </a:p>
          <a:p>
            <a:pPr marL="457200" indent="-457200">
              <a:spcBef>
                <a:spcPct val="50000"/>
              </a:spcBef>
              <a:buFontTx/>
              <a:buAutoNum type="arabicPeriod"/>
              <a:defRPr/>
            </a:pPr>
            <a:r>
              <a:rPr lang="en-US" sz="2000" dirty="0"/>
              <a:t> Ada </a:t>
            </a:r>
            <a:r>
              <a:rPr lang="en-US" sz="2000" dirty="0" err="1"/>
              <a:t>hubungan</a:t>
            </a:r>
            <a:r>
              <a:rPr lang="en-US" sz="2000" dirty="0"/>
              <a:t> </a:t>
            </a:r>
            <a:r>
              <a:rPr lang="en-US" sz="2000" dirty="0" err="1"/>
              <a:t>positif</a:t>
            </a:r>
            <a:r>
              <a:rPr lang="en-US" sz="2000" dirty="0"/>
              <a:t> </a:t>
            </a:r>
            <a:r>
              <a:rPr lang="en-US" sz="2000" dirty="0" err="1"/>
              <a:t>dan</a:t>
            </a:r>
            <a:r>
              <a:rPr lang="en-US" sz="2000" dirty="0"/>
              <a:t> </a:t>
            </a:r>
            <a:r>
              <a:rPr lang="en-US" sz="2000" dirty="0" err="1"/>
              <a:t>signifikan</a:t>
            </a:r>
            <a:r>
              <a:rPr lang="en-US" sz="2000" dirty="0"/>
              <a:t> </a:t>
            </a:r>
            <a:r>
              <a:rPr lang="en-US" sz="2000" dirty="0" err="1"/>
              <a:t>antara</a:t>
            </a:r>
            <a:r>
              <a:rPr lang="en-US" sz="2000" dirty="0"/>
              <a:t> </a:t>
            </a:r>
            <a:r>
              <a:rPr lang="en-US" sz="2000" b="1" i="1" dirty="0"/>
              <a:t>parental style (K1)</a:t>
            </a:r>
            <a:r>
              <a:rPr lang="en-US" sz="2000" dirty="0"/>
              <a:t> </a:t>
            </a:r>
            <a:r>
              <a:rPr lang="en-US" sz="2000" dirty="0" err="1"/>
              <a:t>dengan</a:t>
            </a:r>
            <a:r>
              <a:rPr lang="en-US" sz="2000" dirty="0"/>
              <a:t> </a:t>
            </a:r>
            <a:r>
              <a:rPr lang="en-US" sz="2000" b="1" i="1" dirty="0"/>
              <a:t>consumer socialization (K2)</a:t>
            </a:r>
            <a:r>
              <a:rPr lang="id-ID" sz="2000" b="1" i="1" dirty="0"/>
              <a:t> pada perusahaan </a:t>
            </a:r>
            <a:r>
              <a:rPr lang="id-ID" sz="2000" b="1" i="1" dirty="0" smtClean="0"/>
              <a:t>perbankan </a:t>
            </a:r>
            <a:r>
              <a:rPr lang="id-ID" sz="2000" b="1" i="1" dirty="0"/>
              <a:t>di </a:t>
            </a:r>
            <a:r>
              <a:rPr lang="id-ID" sz="2000" b="1" i="1" dirty="0" smtClean="0"/>
              <a:t>Indonesia</a:t>
            </a:r>
            <a:endParaRPr lang="id-ID" sz="2000" b="1" i="1" dirty="0"/>
          </a:p>
        </p:txBody>
      </p:sp>
      <p:sp>
        <p:nvSpPr>
          <p:cNvPr id="34819" name="Rectangle 1027"/>
          <p:cNvSpPr>
            <a:spLocks noChangeArrowheads="1"/>
          </p:cNvSpPr>
          <p:nvPr/>
        </p:nvSpPr>
        <p:spPr bwMode="auto">
          <a:xfrm>
            <a:off x="971600" y="260648"/>
            <a:ext cx="7239000" cy="461963"/>
          </a:xfrm>
          <a:prstGeom prst="rect">
            <a:avLst/>
          </a:prstGeom>
          <a:solidFill>
            <a:srgbClr val="FFFF99">
              <a:alpha val="50195"/>
            </a:srgbClr>
          </a:solidFill>
          <a:ln w="12700">
            <a:solidFill>
              <a:srgbClr val="008080"/>
            </a:solidFill>
            <a:miter lim="800000"/>
            <a:headEnd/>
            <a:tailEnd/>
          </a:ln>
        </p:spPr>
        <p:txBody>
          <a:bodyPr lIns="92075" tIns="46038" rIns="92075" bIns="46038">
            <a:spAutoFit/>
          </a:bodyPr>
          <a:lstStyle/>
          <a:p>
            <a:pPr algn="ctr">
              <a:spcBef>
                <a:spcPct val="50000"/>
              </a:spcBef>
            </a:pPr>
            <a:r>
              <a:rPr lang="en-US" sz="2400" b="1">
                <a:latin typeface="Comic Sans MS" pitchFamily="66" charset="0"/>
              </a:rPr>
              <a:t>HIPOTESIS</a:t>
            </a:r>
          </a:p>
        </p:txBody>
      </p:sp>
    </p:spTree>
    <p:extLst>
      <p:ext uri="{BB962C8B-B14F-4D97-AF65-F5344CB8AC3E}">
        <p14:creationId xmlns:p14="http://schemas.microsoft.com/office/powerpoint/2010/main" val="4267227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Mind Map</a:t>
            </a:r>
            <a:endParaRPr lang="en-US" dirty="0"/>
          </a:p>
        </p:txBody>
      </p:sp>
      <p:pic>
        <p:nvPicPr>
          <p:cNvPr id="4" name="Picture 3" descr="image002.png"/>
          <p:cNvPicPr>
            <a:picLocks/>
          </p:cNvPicPr>
          <p:nvPr/>
        </p:nvPicPr>
        <p:blipFill>
          <a:blip r:embed="rId2" cstate="print"/>
          <a:srcRect/>
          <a:stretch>
            <a:fillRect/>
          </a:stretch>
        </p:blipFill>
        <p:spPr bwMode="auto">
          <a:xfrm>
            <a:off x="4267200" y="2655888"/>
            <a:ext cx="1838325" cy="2006600"/>
          </a:xfrm>
          <a:prstGeom prst="rect">
            <a:avLst/>
          </a:prstGeom>
          <a:noFill/>
          <a:ln w="9525">
            <a:noFill/>
            <a:miter lim="800000"/>
            <a:headEnd/>
            <a:tailEnd/>
          </a:ln>
        </p:spPr>
      </p:pic>
      <p:pic>
        <p:nvPicPr>
          <p:cNvPr id="5" name="Picture 4" descr="image003.png"/>
          <p:cNvPicPr>
            <a:picLocks/>
          </p:cNvPicPr>
          <p:nvPr/>
        </p:nvPicPr>
        <p:blipFill>
          <a:blip r:embed="rId3" cstate="print"/>
          <a:srcRect/>
          <a:stretch>
            <a:fillRect/>
          </a:stretch>
        </p:blipFill>
        <p:spPr bwMode="auto">
          <a:xfrm>
            <a:off x="5591175" y="2144713"/>
            <a:ext cx="1168400" cy="1025525"/>
          </a:xfrm>
          <a:prstGeom prst="rect">
            <a:avLst/>
          </a:prstGeom>
          <a:noFill/>
          <a:ln w="9525">
            <a:noFill/>
            <a:miter lim="800000"/>
            <a:headEnd/>
            <a:tailEnd/>
          </a:ln>
        </p:spPr>
      </p:pic>
      <p:pic>
        <p:nvPicPr>
          <p:cNvPr id="6" name="Picture 5" descr="image004.png"/>
          <p:cNvPicPr>
            <a:picLocks/>
          </p:cNvPicPr>
          <p:nvPr/>
        </p:nvPicPr>
        <p:blipFill>
          <a:blip r:embed="rId4" cstate="print"/>
          <a:srcRect/>
          <a:stretch>
            <a:fillRect/>
          </a:stretch>
        </p:blipFill>
        <p:spPr bwMode="auto">
          <a:xfrm>
            <a:off x="6343650" y="1708150"/>
            <a:ext cx="1033463" cy="852488"/>
          </a:xfrm>
          <a:prstGeom prst="rect">
            <a:avLst/>
          </a:prstGeom>
          <a:noFill/>
          <a:ln w="9525">
            <a:noFill/>
            <a:miter lim="800000"/>
            <a:headEnd/>
            <a:tailEnd/>
          </a:ln>
        </p:spPr>
      </p:pic>
      <p:pic>
        <p:nvPicPr>
          <p:cNvPr id="7" name="Picture 6" descr="image005.png"/>
          <p:cNvPicPr>
            <a:picLocks/>
          </p:cNvPicPr>
          <p:nvPr/>
        </p:nvPicPr>
        <p:blipFill>
          <a:blip r:embed="rId5" cstate="print"/>
          <a:srcRect/>
          <a:stretch>
            <a:fillRect/>
          </a:stretch>
        </p:blipFill>
        <p:spPr bwMode="auto">
          <a:xfrm>
            <a:off x="5591175" y="2508250"/>
            <a:ext cx="1258888" cy="661988"/>
          </a:xfrm>
          <a:prstGeom prst="rect">
            <a:avLst/>
          </a:prstGeom>
          <a:noFill/>
          <a:ln w="9525">
            <a:noFill/>
            <a:miter lim="800000"/>
            <a:headEnd/>
            <a:tailEnd/>
          </a:ln>
        </p:spPr>
      </p:pic>
      <p:pic>
        <p:nvPicPr>
          <p:cNvPr id="8" name="Picture 7" descr="image006.png"/>
          <p:cNvPicPr>
            <a:picLocks/>
          </p:cNvPicPr>
          <p:nvPr/>
        </p:nvPicPr>
        <p:blipFill>
          <a:blip r:embed="rId6" cstate="print"/>
          <a:srcRect/>
          <a:stretch>
            <a:fillRect/>
          </a:stretch>
        </p:blipFill>
        <p:spPr bwMode="auto">
          <a:xfrm>
            <a:off x="6434138" y="2281238"/>
            <a:ext cx="1190625" cy="642937"/>
          </a:xfrm>
          <a:prstGeom prst="rect">
            <a:avLst/>
          </a:prstGeom>
          <a:noFill/>
          <a:ln w="9525">
            <a:noFill/>
            <a:miter lim="800000"/>
            <a:headEnd/>
            <a:tailEnd/>
          </a:ln>
        </p:spPr>
      </p:pic>
      <p:pic>
        <p:nvPicPr>
          <p:cNvPr id="9" name="Picture 8" descr="image007.png"/>
          <p:cNvPicPr>
            <a:picLocks/>
          </p:cNvPicPr>
          <p:nvPr/>
        </p:nvPicPr>
        <p:blipFill>
          <a:blip r:embed="rId7" cstate="print"/>
          <a:srcRect/>
          <a:stretch>
            <a:fillRect/>
          </a:stretch>
        </p:blipFill>
        <p:spPr bwMode="auto">
          <a:xfrm>
            <a:off x="4267200" y="4005263"/>
            <a:ext cx="2517775" cy="657225"/>
          </a:xfrm>
          <a:prstGeom prst="rect">
            <a:avLst/>
          </a:prstGeom>
          <a:noFill/>
          <a:ln w="9525">
            <a:noFill/>
            <a:miter lim="800000"/>
            <a:headEnd/>
            <a:tailEnd/>
          </a:ln>
        </p:spPr>
      </p:pic>
      <p:pic>
        <p:nvPicPr>
          <p:cNvPr id="10" name="Picture 9" descr="image008.png"/>
          <p:cNvPicPr>
            <a:picLocks/>
          </p:cNvPicPr>
          <p:nvPr/>
        </p:nvPicPr>
        <p:blipFill>
          <a:blip r:embed="rId8" cstate="print"/>
          <a:srcRect/>
          <a:stretch>
            <a:fillRect/>
          </a:stretch>
        </p:blipFill>
        <p:spPr bwMode="auto">
          <a:xfrm>
            <a:off x="6278563" y="3751263"/>
            <a:ext cx="1203325" cy="760412"/>
          </a:xfrm>
          <a:prstGeom prst="rect">
            <a:avLst/>
          </a:prstGeom>
          <a:noFill/>
          <a:ln w="9525">
            <a:noFill/>
            <a:miter lim="800000"/>
            <a:headEnd/>
            <a:tailEnd/>
          </a:ln>
        </p:spPr>
      </p:pic>
      <p:pic>
        <p:nvPicPr>
          <p:cNvPr id="11" name="Picture 10" descr="image009.png"/>
          <p:cNvPicPr>
            <a:picLocks/>
          </p:cNvPicPr>
          <p:nvPr/>
        </p:nvPicPr>
        <p:blipFill>
          <a:blip r:embed="rId9" cstate="print"/>
          <a:srcRect/>
          <a:stretch>
            <a:fillRect/>
          </a:stretch>
        </p:blipFill>
        <p:spPr bwMode="auto">
          <a:xfrm>
            <a:off x="7072313" y="3498850"/>
            <a:ext cx="927100" cy="661988"/>
          </a:xfrm>
          <a:prstGeom prst="rect">
            <a:avLst/>
          </a:prstGeom>
          <a:noFill/>
          <a:ln w="9525">
            <a:noFill/>
            <a:miter lim="800000"/>
            <a:headEnd/>
            <a:tailEnd/>
          </a:ln>
        </p:spPr>
      </p:pic>
      <p:pic>
        <p:nvPicPr>
          <p:cNvPr id="12" name="Picture 11" descr="image010.png"/>
          <p:cNvPicPr>
            <a:picLocks/>
          </p:cNvPicPr>
          <p:nvPr/>
        </p:nvPicPr>
        <p:blipFill>
          <a:blip r:embed="rId10" cstate="print"/>
          <a:srcRect/>
          <a:stretch>
            <a:fillRect/>
          </a:stretch>
        </p:blipFill>
        <p:spPr bwMode="auto">
          <a:xfrm>
            <a:off x="6278563" y="4089400"/>
            <a:ext cx="1306512" cy="604838"/>
          </a:xfrm>
          <a:prstGeom prst="rect">
            <a:avLst/>
          </a:prstGeom>
          <a:noFill/>
          <a:ln w="9525">
            <a:noFill/>
            <a:miter lim="800000"/>
            <a:headEnd/>
            <a:tailEnd/>
          </a:ln>
        </p:spPr>
      </p:pic>
      <p:pic>
        <p:nvPicPr>
          <p:cNvPr id="13" name="Picture 12" descr="image011.png"/>
          <p:cNvPicPr>
            <a:picLocks/>
          </p:cNvPicPr>
          <p:nvPr/>
        </p:nvPicPr>
        <p:blipFill>
          <a:blip r:embed="rId11" cstate="print"/>
          <a:srcRect/>
          <a:stretch>
            <a:fillRect/>
          </a:stretch>
        </p:blipFill>
        <p:spPr bwMode="auto">
          <a:xfrm>
            <a:off x="7175500" y="4284663"/>
            <a:ext cx="1317625" cy="612775"/>
          </a:xfrm>
          <a:prstGeom prst="rect">
            <a:avLst/>
          </a:prstGeom>
          <a:noFill/>
          <a:ln w="9525">
            <a:noFill/>
            <a:miter lim="800000"/>
            <a:headEnd/>
            <a:tailEnd/>
          </a:ln>
        </p:spPr>
      </p:pic>
      <p:pic>
        <p:nvPicPr>
          <p:cNvPr id="14" name="Picture 13" descr="image012.png"/>
          <p:cNvPicPr>
            <a:picLocks/>
          </p:cNvPicPr>
          <p:nvPr/>
        </p:nvPicPr>
        <p:blipFill>
          <a:blip r:embed="rId12" cstate="print"/>
          <a:srcRect/>
          <a:stretch>
            <a:fillRect/>
          </a:stretch>
        </p:blipFill>
        <p:spPr bwMode="auto">
          <a:xfrm>
            <a:off x="4267200" y="4070350"/>
            <a:ext cx="2012950" cy="2309813"/>
          </a:xfrm>
          <a:prstGeom prst="rect">
            <a:avLst/>
          </a:prstGeom>
          <a:noFill/>
          <a:ln w="9525">
            <a:noFill/>
            <a:miter lim="800000"/>
            <a:headEnd/>
            <a:tailEnd/>
          </a:ln>
        </p:spPr>
      </p:pic>
      <p:pic>
        <p:nvPicPr>
          <p:cNvPr id="15" name="Picture 14" descr="image013.png"/>
          <p:cNvPicPr>
            <a:picLocks/>
          </p:cNvPicPr>
          <p:nvPr/>
        </p:nvPicPr>
        <p:blipFill>
          <a:blip r:embed="rId13" cstate="print"/>
          <a:srcRect/>
          <a:stretch>
            <a:fillRect/>
          </a:stretch>
        </p:blipFill>
        <p:spPr bwMode="auto">
          <a:xfrm>
            <a:off x="5767388" y="5422900"/>
            <a:ext cx="1395412" cy="879475"/>
          </a:xfrm>
          <a:prstGeom prst="rect">
            <a:avLst/>
          </a:prstGeom>
          <a:noFill/>
          <a:ln w="9525">
            <a:noFill/>
            <a:miter lim="800000"/>
            <a:headEnd/>
            <a:tailEnd/>
          </a:ln>
        </p:spPr>
      </p:pic>
      <p:pic>
        <p:nvPicPr>
          <p:cNvPr id="16" name="Picture 15" descr="image014.png"/>
          <p:cNvPicPr>
            <a:picLocks/>
          </p:cNvPicPr>
          <p:nvPr/>
        </p:nvPicPr>
        <p:blipFill>
          <a:blip r:embed="rId14" cstate="print"/>
          <a:srcRect/>
          <a:stretch>
            <a:fillRect/>
          </a:stretch>
        </p:blipFill>
        <p:spPr bwMode="auto">
          <a:xfrm>
            <a:off x="6746875" y="5102225"/>
            <a:ext cx="1262063" cy="736600"/>
          </a:xfrm>
          <a:prstGeom prst="rect">
            <a:avLst/>
          </a:prstGeom>
          <a:noFill/>
          <a:ln w="9525">
            <a:noFill/>
            <a:miter lim="800000"/>
            <a:headEnd/>
            <a:tailEnd/>
          </a:ln>
        </p:spPr>
      </p:pic>
      <p:pic>
        <p:nvPicPr>
          <p:cNvPr id="17" name="Picture 16" descr="image015.png"/>
          <p:cNvPicPr>
            <a:picLocks/>
          </p:cNvPicPr>
          <p:nvPr/>
        </p:nvPicPr>
        <p:blipFill>
          <a:blip r:embed="rId15" cstate="print"/>
          <a:srcRect/>
          <a:stretch>
            <a:fillRect/>
          </a:stretch>
        </p:blipFill>
        <p:spPr bwMode="auto">
          <a:xfrm>
            <a:off x="6746875" y="5441950"/>
            <a:ext cx="1336675" cy="519113"/>
          </a:xfrm>
          <a:prstGeom prst="rect">
            <a:avLst/>
          </a:prstGeom>
          <a:noFill/>
          <a:ln w="9525">
            <a:noFill/>
            <a:miter lim="800000"/>
            <a:headEnd/>
            <a:tailEnd/>
          </a:ln>
        </p:spPr>
      </p:pic>
      <p:pic>
        <p:nvPicPr>
          <p:cNvPr id="18" name="Picture 17" descr="image016.png"/>
          <p:cNvPicPr>
            <a:picLocks/>
          </p:cNvPicPr>
          <p:nvPr/>
        </p:nvPicPr>
        <p:blipFill>
          <a:blip r:embed="rId16" cstate="print"/>
          <a:srcRect/>
          <a:stretch>
            <a:fillRect/>
          </a:stretch>
        </p:blipFill>
        <p:spPr bwMode="auto">
          <a:xfrm>
            <a:off x="5767388" y="5867400"/>
            <a:ext cx="1435100" cy="863600"/>
          </a:xfrm>
          <a:prstGeom prst="rect">
            <a:avLst/>
          </a:prstGeom>
          <a:noFill/>
          <a:ln w="9525">
            <a:noFill/>
            <a:miter lim="800000"/>
            <a:headEnd/>
            <a:tailEnd/>
          </a:ln>
        </p:spPr>
      </p:pic>
      <p:pic>
        <p:nvPicPr>
          <p:cNvPr id="19" name="Picture 18" descr="image017.png"/>
          <p:cNvPicPr>
            <a:picLocks/>
          </p:cNvPicPr>
          <p:nvPr/>
        </p:nvPicPr>
        <p:blipFill>
          <a:blip r:embed="rId17" cstate="print"/>
          <a:srcRect/>
          <a:stretch>
            <a:fillRect/>
          </a:stretch>
        </p:blipFill>
        <p:spPr bwMode="auto">
          <a:xfrm>
            <a:off x="6784975" y="5964238"/>
            <a:ext cx="1263650" cy="746125"/>
          </a:xfrm>
          <a:prstGeom prst="rect">
            <a:avLst/>
          </a:prstGeom>
          <a:noFill/>
          <a:ln w="9525">
            <a:noFill/>
            <a:miter lim="800000"/>
            <a:headEnd/>
            <a:tailEnd/>
          </a:ln>
        </p:spPr>
      </p:pic>
      <p:pic>
        <p:nvPicPr>
          <p:cNvPr id="20" name="Picture 19" descr="image018.png"/>
          <p:cNvPicPr>
            <a:picLocks/>
          </p:cNvPicPr>
          <p:nvPr/>
        </p:nvPicPr>
        <p:blipFill>
          <a:blip r:embed="rId18" cstate="print"/>
          <a:srcRect/>
          <a:stretch>
            <a:fillRect/>
          </a:stretch>
        </p:blipFill>
        <p:spPr bwMode="auto">
          <a:xfrm>
            <a:off x="6784975" y="6313488"/>
            <a:ext cx="1327150" cy="554037"/>
          </a:xfrm>
          <a:prstGeom prst="rect">
            <a:avLst/>
          </a:prstGeom>
          <a:noFill/>
          <a:ln w="9525">
            <a:noFill/>
            <a:miter lim="800000"/>
            <a:headEnd/>
            <a:tailEnd/>
          </a:ln>
        </p:spPr>
      </p:pic>
      <p:pic>
        <p:nvPicPr>
          <p:cNvPr id="21" name="Picture 20" descr="image019.png"/>
          <p:cNvPicPr>
            <a:picLocks/>
          </p:cNvPicPr>
          <p:nvPr/>
        </p:nvPicPr>
        <p:blipFill>
          <a:blip r:embed="rId19" cstate="print"/>
          <a:srcRect/>
          <a:stretch>
            <a:fillRect/>
          </a:stretch>
        </p:blipFill>
        <p:spPr bwMode="auto">
          <a:xfrm>
            <a:off x="2784475" y="4070350"/>
            <a:ext cx="2074863" cy="1992313"/>
          </a:xfrm>
          <a:prstGeom prst="rect">
            <a:avLst/>
          </a:prstGeom>
          <a:noFill/>
          <a:ln w="9525">
            <a:noFill/>
            <a:miter lim="800000"/>
            <a:headEnd/>
            <a:tailEnd/>
          </a:ln>
        </p:spPr>
      </p:pic>
      <p:pic>
        <p:nvPicPr>
          <p:cNvPr id="22" name="Picture 21" descr="image020.png"/>
          <p:cNvPicPr>
            <a:picLocks/>
          </p:cNvPicPr>
          <p:nvPr/>
        </p:nvPicPr>
        <p:blipFill>
          <a:blip r:embed="rId20" cstate="print"/>
          <a:srcRect/>
          <a:stretch>
            <a:fillRect/>
          </a:stretch>
        </p:blipFill>
        <p:spPr bwMode="auto">
          <a:xfrm>
            <a:off x="2011363" y="5549900"/>
            <a:ext cx="1285875" cy="842963"/>
          </a:xfrm>
          <a:prstGeom prst="rect">
            <a:avLst/>
          </a:prstGeom>
          <a:noFill/>
          <a:ln w="9525">
            <a:noFill/>
            <a:miter lim="800000"/>
            <a:headEnd/>
            <a:tailEnd/>
          </a:ln>
        </p:spPr>
      </p:pic>
      <p:pic>
        <p:nvPicPr>
          <p:cNvPr id="23" name="Picture 22" descr="image021.png"/>
          <p:cNvPicPr>
            <a:picLocks/>
          </p:cNvPicPr>
          <p:nvPr/>
        </p:nvPicPr>
        <p:blipFill>
          <a:blip r:embed="rId21" cstate="print"/>
          <a:srcRect/>
          <a:stretch>
            <a:fillRect/>
          </a:stretch>
        </p:blipFill>
        <p:spPr bwMode="auto">
          <a:xfrm>
            <a:off x="1144588" y="5627688"/>
            <a:ext cx="1282700" cy="746125"/>
          </a:xfrm>
          <a:prstGeom prst="rect">
            <a:avLst/>
          </a:prstGeom>
          <a:noFill/>
          <a:ln w="9525">
            <a:noFill/>
            <a:miter lim="800000"/>
            <a:headEnd/>
            <a:tailEnd/>
          </a:ln>
        </p:spPr>
      </p:pic>
      <p:pic>
        <p:nvPicPr>
          <p:cNvPr id="24" name="Picture 23" descr="image022.png"/>
          <p:cNvPicPr>
            <a:picLocks/>
          </p:cNvPicPr>
          <p:nvPr/>
        </p:nvPicPr>
        <p:blipFill>
          <a:blip r:embed="rId22" cstate="print"/>
          <a:srcRect/>
          <a:stretch>
            <a:fillRect/>
          </a:stretch>
        </p:blipFill>
        <p:spPr bwMode="auto">
          <a:xfrm>
            <a:off x="985838" y="5976938"/>
            <a:ext cx="1441450" cy="566737"/>
          </a:xfrm>
          <a:prstGeom prst="rect">
            <a:avLst/>
          </a:prstGeom>
          <a:noFill/>
          <a:ln w="9525">
            <a:noFill/>
            <a:miter lim="800000"/>
            <a:headEnd/>
            <a:tailEnd/>
          </a:ln>
        </p:spPr>
      </p:pic>
      <p:pic>
        <p:nvPicPr>
          <p:cNvPr id="25" name="Picture 24" descr="image023.png"/>
          <p:cNvPicPr>
            <a:picLocks/>
          </p:cNvPicPr>
          <p:nvPr/>
        </p:nvPicPr>
        <p:blipFill>
          <a:blip r:embed="rId23" cstate="print"/>
          <a:srcRect/>
          <a:stretch>
            <a:fillRect/>
          </a:stretch>
        </p:blipFill>
        <p:spPr bwMode="auto">
          <a:xfrm>
            <a:off x="852488" y="5976938"/>
            <a:ext cx="1574800" cy="1033462"/>
          </a:xfrm>
          <a:prstGeom prst="rect">
            <a:avLst/>
          </a:prstGeom>
          <a:noFill/>
          <a:ln w="9525">
            <a:noFill/>
            <a:miter lim="800000"/>
            <a:headEnd/>
            <a:tailEnd/>
          </a:ln>
        </p:spPr>
      </p:pic>
      <p:pic>
        <p:nvPicPr>
          <p:cNvPr id="26" name="Picture 25" descr="image024.png"/>
          <p:cNvPicPr>
            <a:picLocks/>
          </p:cNvPicPr>
          <p:nvPr/>
        </p:nvPicPr>
        <p:blipFill>
          <a:blip r:embed="rId24" cstate="print"/>
          <a:srcRect/>
          <a:stretch>
            <a:fillRect/>
          </a:stretch>
        </p:blipFill>
        <p:spPr bwMode="auto">
          <a:xfrm>
            <a:off x="2263775" y="4076700"/>
            <a:ext cx="2589213" cy="596900"/>
          </a:xfrm>
          <a:prstGeom prst="rect">
            <a:avLst/>
          </a:prstGeom>
          <a:noFill/>
          <a:ln w="9525">
            <a:noFill/>
            <a:miter lim="800000"/>
            <a:headEnd/>
            <a:tailEnd/>
          </a:ln>
        </p:spPr>
      </p:pic>
      <p:pic>
        <p:nvPicPr>
          <p:cNvPr id="27" name="Picture 26" descr="image025.png"/>
          <p:cNvPicPr>
            <a:picLocks/>
          </p:cNvPicPr>
          <p:nvPr/>
        </p:nvPicPr>
        <p:blipFill>
          <a:blip r:embed="rId25" cstate="print"/>
          <a:srcRect/>
          <a:stretch>
            <a:fillRect/>
          </a:stretch>
        </p:blipFill>
        <p:spPr bwMode="auto">
          <a:xfrm>
            <a:off x="1431925" y="4167188"/>
            <a:ext cx="1339850" cy="690562"/>
          </a:xfrm>
          <a:prstGeom prst="rect">
            <a:avLst/>
          </a:prstGeom>
          <a:noFill/>
          <a:ln w="9525">
            <a:noFill/>
            <a:miter lim="800000"/>
            <a:headEnd/>
            <a:tailEnd/>
          </a:ln>
        </p:spPr>
      </p:pic>
      <p:pic>
        <p:nvPicPr>
          <p:cNvPr id="28" name="Picture 27" descr="image026.png"/>
          <p:cNvPicPr>
            <a:picLocks/>
          </p:cNvPicPr>
          <p:nvPr/>
        </p:nvPicPr>
        <p:blipFill>
          <a:blip r:embed="rId26" cstate="print"/>
          <a:srcRect/>
          <a:stretch>
            <a:fillRect/>
          </a:stretch>
        </p:blipFill>
        <p:spPr bwMode="auto">
          <a:xfrm>
            <a:off x="869950" y="4189413"/>
            <a:ext cx="965200" cy="635000"/>
          </a:xfrm>
          <a:prstGeom prst="rect">
            <a:avLst/>
          </a:prstGeom>
          <a:noFill/>
          <a:ln w="9525">
            <a:noFill/>
            <a:miter lim="800000"/>
            <a:headEnd/>
            <a:tailEnd/>
          </a:ln>
        </p:spPr>
      </p:pic>
      <p:pic>
        <p:nvPicPr>
          <p:cNvPr id="29" name="Picture 28" descr="image027.png"/>
          <p:cNvPicPr>
            <a:picLocks/>
          </p:cNvPicPr>
          <p:nvPr/>
        </p:nvPicPr>
        <p:blipFill>
          <a:blip r:embed="rId27" cstate="print"/>
          <a:srcRect/>
          <a:stretch>
            <a:fillRect/>
          </a:stretch>
        </p:blipFill>
        <p:spPr bwMode="auto">
          <a:xfrm>
            <a:off x="787400" y="4440238"/>
            <a:ext cx="1060450" cy="644525"/>
          </a:xfrm>
          <a:prstGeom prst="rect">
            <a:avLst/>
          </a:prstGeom>
          <a:noFill/>
          <a:ln w="9525">
            <a:noFill/>
            <a:miter lim="800000"/>
            <a:headEnd/>
            <a:tailEnd/>
          </a:ln>
        </p:spPr>
      </p:pic>
      <p:pic>
        <p:nvPicPr>
          <p:cNvPr id="30" name="Picture 29" descr="image028.png"/>
          <p:cNvPicPr>
            <a:picLocks/>
          </p:cNvPicPr>
          <p:nvPr/>
        </p:nvPicPr>
        <p:blipFill>
          <a:blip r:embed="rId28" cstate="print"/>
          <a:srcRect/>
          <a:stretch>
            <a:fillRect/>
          </a:stretch>
        </p:blipFill>
        <p:spPr bwMode="auto">
          <a:xfrm>
            <a:off x="2573338" y="2809875"/>
            <a:ext cx="2286000" cy="1852613"/>
          </a:xfrm>
          <a:prstGeom prst="rect">
            <a:avLst/>
          </a:prstGeom>
          <a:noFill/>
          <a:ln w="9525">
            <a:noFill/>
            <a:miter lim="800000"/>
            <a:headEnd/>
            <a:tailEnd/>
          </a:ln>
        </p:spPr>
      </p:pic>
      <p:pic>
        <p:nvPicPr>
          <p:cNvPr id="31" name="Picture 30" descr="image029.png"/>
          <p:cNvPicPr>
            <a:picLocks/>
          </p:cNvPicPr>
          <p:nvPr/>
        </p:nvPicPr>
        <p:blipFill>
          <a:blip r:embed="rId29" cstate="print"/>
          <a:srcRect/>
          <a:stretch>
            <a:fillRect/>
          </a:stretch>
        </p:blipFill>
        <p:spPr bwMode="auto">
          <a:xfrm>
            <a:off x="1287463" y="1884363"/>
            <a:ext cx="1787525" cy="1427162"/>
          </a:xfrm>
          <a:prstGeom prst="rect">
            <a:avLst/>
          </a:prstGeom>
          <a:noFill/>
          <a:ln w="9525">
            <a:noFill/>
            <a:miter lim="800000"/>
            <a:headEnd/>
            <a:tailEnd/>
          </a:ln>
        </p:spPr>
      </p:pic>
      <p:pic>
        <p:nvPicPr>
          <p:cNvPr id="32" name="Picture 31" descr="image030.png"/>
          <p:cNvPicPr>
            <a:picLocks/>
          </p:cNvPicPr>
          <p:nvPr/>
        </p:nvPicPr>
        <p:blipFill>
          <a:blip r:embed="rId30" cstate="print"/>
          <a:srcRect/>
          <a:stretch>
            <a:fillRect/>
          </a:stretch>
        </p:blipFill>
        <p:spPr bwMode="auto">
          <a:xfrm>
            <a:off x="1041400" y="2352675"/>
            <a:ext cx="2033588" cy="958850"/>
          </a:xfrm>
          <a:prstGeom prst="rect">
            <a:avLst/>
          </a:prstGeom>
          <a:noFill/>
          <a:ln w="9525">
            <a:noFill/>
            <a:miter lim="800000"/>
            <a:headEnd/>
            <a:tailEnd/>
          </a:ln>
        </p:spPr>
      </p:pic>
      <p:pic>
        <p:nvPicPr>
          <p:cNvPr id="33" name="Picture 32" descr="image031.png"/>
          <p:cNvPicPr>
            <a:picLocks/>
          </p:cNvPicPr>
          <p:nvPr/>
        </p:nvPicPr>
        <p:blipFill>
          <a:blip r:embed="rId31" cstate="print"/>
          <a:srcRect/>
          <a:stretch>
            <a:fillRect/>
          </a:stretch>
        </p:blipFill>
        <p:spPr bwMode="auto">
          <a:xfrm>
            <a:off x="669925" y="2774950"/>
            <a:ext cx="2438400" cy="568325"/>
          </a:xfrm>
          <a:prstGeom prst="rect">
            <a:avLst/>
          </a:prstGeom>
          <a:noFill/>
          <a:ln w="9525">
            <a:noFill/>
            <a:miter lim="800000"/>
            <a:headEnd/>
            <a:tailEnd/>
          </a:ln>
        </p:spPr>
      </p:pic>
      <p:pic>
        <p:nvPicPr>
          <p:cNvPr id="34" name="Picture 33" descr="image032.png"/>
          <p:cNvPicPr>
            <a:picLocks/>
          </p:cNvPicPr>
          <p:nvPr/>
        </p:nvPicPr>
        <p:blipFill>
          <a:blip r:embed="rId32" cstate="print"/>
          <a:srcRect/>
          <a:stretch>
            <a:fillRect/>
          </a:stretch>
        </p:blipFill>
        <p:spPr bwMode="auto">
          <a:xfrm>
            <a:off x="877888" y="2868613"/>
            <a:ext cx="2230437" cy="823912"/>
          </a:xfrm>
          <a:prstGeom prst="rect">
            <a:avLst/>
          </a:prstGeom>
          <a:noFill/>
          <a:ln w="9525">
            <a:noFill/>
            <a:miter lim="800000"/>
            <a:headEnd/>
            <a:tailEnd/>
          </a:ln>
        </p:spPr>
      </p:pic>
      <p:pic>
        <p:nvPicPr>
          <p:cNvPr id="35" name="Picture 34" descr="image033.png"/>
          <p:cNvPicPr>
            <a:picLocks/>
          </p:cNvPicPr>
          <p:nvPr/>
        </p:nvPicPr>
        <p:blipFill>
          <a:blip r:embed="rId33" cstate="print"/>
          <a:srcRect/>
          <a:stretch>
            <a:fillRect/>
          </a:stretch>
        </p:blipFill>
        <p:spPr bwMode="auto">
          <a:xfrm>
            <a:off x="650875" y="2900363"/>
            <a:ext cx="2424113" cy="1201737"/>
          </a:xfrm>
          <a:prstGeom prst="rect">
            <a:avLst/>
          </a:prstGeom>
          <a:noFill/>
          <a:ln w="9525">
            <a:noFill/>
            <a:miter lim="800000"/>
            <a:headEnd/>
            <a:tailEnd/>
          </a:ln>
        </p:spPr>
      </p:pic>
      <p:pic>
        <p:nvPicPr>
          <p:cNvPr id="36" name="Picture 35" descr="image001.png"/>
          <p:cNvPicPr>
            <a:picLocks/>
          </p:cNvPicPr>
          <p:nvPr/>
        </p:nvPicPr>
        <p:blipFill>
          <a:blip r:embed="rId34" cstate="print"/>
          <a:srcRect/>
          <a:stretch>
            <a:fillRect/>
          </a:stretch>
        </p:blipFill>
        <p:spPr bwMode="auto">
          <a:xfrm>
            <a:off x="4030663" y="4011613"/>
            <a:ext cx="1073150" cy="715962"/>
          </a:xfrm>
          <a:prstGeom prst="rect">
            <a:avLst/>
          </a:prstGeom>
          <a:noFill/>
          <a:ln w="9525">
            <a:noFill/>
            <a:miter lim="800000"/>
            <a:headEnd/>
            <a:tailEnd/>
          </a:ln>
        </p:spPr>
      </p:pic>
      <p:sp>
        <p:nvSpPr>
          <p:cNvPr id="37" name="Slide Number Placeholder 36"/>
          <p:cNvSpPr>
            <a:spLocks noGrp="1"/>
          </p:cNvSpPr>
          <p:nvPr>
            <p:ph type="sldNum" sz="quarter" idx="12"/>
          </p:nvPr>
        </p:nvSpPr>
        <p:spPr/>
        <p:txBody>
          <a:bodyPr/>
          <a:lstStyle/>
          <a:p>
            <a:fld id="{3AED4E4F-B7B5-4425-876F-C32BAB3ADBE2}" type="slidenum">
              <a:rPr lang="en-US" smtClean="0"/>
              <a:pPr/>
              <a:t>29</a:t>
            </a:fld>
            <a:endParaRPr lang="en-US"/>
          </a:p>
        </p:txBody>
      </p:sp>
    </p:spTree>
    <p:extLst>
      <p:ext uri="{BB962C8B-B14F-4D97-AF65-F5344CB8AC3E}">
        <p14:creationId xmlns:p14="http://schemas.microsoft.com/office/powerpoint/2010/main" val="101812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ou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right)">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right)">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right)">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ipe(right)">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right)">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wipe(down)">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wipe(right)">
                                      <p:cBhvr>
                                        <p:cTn id="127" dur="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wipe(right)">
                                      <p:cBhvr>
                                        <p:cTn id="132" dur="5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wipe(right)">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nodeType="click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wipe(down)">
                                      <p:cBhvr>
                                        <p:cTn id="142" dur="500"/>
                                        <p:tgtEl>
                                          <p:spTgt spid="30"/>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wipe(down)">
                                      <p:cBhvr>
                                        <p:cTn id="147" dur="500"/>
                                        <p:tgtEl>
                                          <p:spTgt spid="3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32"/>
                                        </p:tgtEl>
                                        <p:attrNameLst>
                                          <p:attrName>style.visibility</p:attrName>
                                        </p:attrNameLst>
                                      </p:cBhvr>
                                      <p:to>
                                        <p:strVal val="visible"/>
                                      </p:to>
                                    </p:set>
                                    <p:animEffect transition="in" filter="wipe(down)">
                                      <p:cBhvr>
                                        <p:cTn id="152" dur="500"/>
                                        <p:tgtEl>
                                          <p:spTgt spid="32"/>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2" fill="hold" nodeType="click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wipe(right)">
                                      <p:cBhvr>
                                        <p:cTn id="157" dur="500"/>
                                        <p:tgtEl>
                                          <p:spTgt spid="33"/>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2" fill="hold" nodeType="clickEffect">
                                  <p:stCondLst>
                                    <p:cond delay="0"/>
                                  </p:stCondLst>
                                  <p:childTnLst>
                                    <p:set>
                                      <p:cBhvr>
                                        <p:cTn id="161" dur="1" fill="hold">
                                          <p:stCondLst>
                                            <p:cond delay="0"/>
                                          </p:stCondLst>
                                        </p:cTn>
                                        <p:tgtEl>
                                          <p:spTgt spid="34"/>
                                        </p:tgtEl>
                                        <p:attrNameLst>
                                          <p:attrName>style.visibility</p:attrName>
                                        </p:attrNameLst>
                                      </p:cBhvr>
                                      <p:to>
                                        <p:strVal val="visible"/>
                                      </p:to>
                                    </p:set>
                                    <p:animEffect transition="in" filter="wipe(right)">
                                      <p:cBhvr>
                                        <p:cTn id="162" dur="500"/>
                                        <p:tgtEl>
                                          <p:spTgt spid="34"/>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35"/>
                                        </p:tgtEl>
                                        <p:attrNameLst>
                                          <p:attrName>style.visibility</p:attrName>
                                        </p:attrNameLst>
                                      </p:cBhvr>
                                      <p:to>
                                        <p:strVal val="visible"/>
                                      </p:to>
                                    </p:set>
                                    <p:animEffect transition="in" filter="wipe(right)">
                                      <p:cBhvr>
                                        <p:cTn id="1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277813"/>
            <a:ext cx="7772400" cy="293687"/>
          </a:xfrm>
        </p:spPr>
        <p:txBody>
          <a:bodyPr>
            <a:normAutofit fontScale="90000"/>
          </a:bodyPr>
          <a:lstStyle/>
          <a:p>
            <a:pPr algn="ctr"/>
            <a:r>
              <a:rPr lang="en-AU" smtClean="0"/>
              <a:t>Quali and Quanti</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914400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981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Arah</a:t>
            </a:r>
            <a:r>
              <a:rPr lang="en-US" dirty="0" smtClean="0"/>
              <a:t> </a:t>
            </a:r>
            <a:r>
              <a:rPr lang="en-US" dirty="0" err="1" smtClean="0"/>
              <a:t>Uji</a:t>
            </a:r>
            <a:endParaRPr lang="en-US" dirty="0"/>
          </a:p>
        </p:txBody>
      </p:sp>
      <p:sp>
        <p:nvSpPr>
          <p:cNvPr id="3" name="Content Placeholder 2"/>
          <p:cNvSpPr>
            <a:spLocks noGrp="1"/>
          </p:cNvSpPr>
          <p:nvPr>
            <p:ph idx="1"/>
          </p:nvPr>
        </p:nvSpPr>
        <p:spPr>
          <a:xfrm>
            <a:off x="533400" y="1196752"/>
            <a:ext cx="8229600" cy="5173568"/>
          </a:xfrm>
        </p:spPr>
        <p:txBody>
          <a:bodyPr>
            <a:normAutofit/>
          </a:bodyPr>
          <a:lstStyle/>
          <a:p>
            <a:r>
              <a:rPr lang="en-US" sz="2400" dirty="0" err="1" smtClean="0"/>
              <a:t>Uji</a:t>
            </a:r>
            <a:r>
              <a:rPr lang="en-US" sz="2400" dirty="0" smtClean="0"/>
              <a:t> </a:t>
            </a:r>
            <a:r>
              <a:rPr lang="id-ID" sz="2400" dirty="0" smtClean="0"/>
              <a:t>Dua</a:t>
            </a:r>
            <a:r>
              <a:rPr lang="en-US" sz="2400" dirty="0" smtClean="0"/>
              <a:t> </a:t>
            </a:r>
            <a:r>
              <a:rPr lang="en-US" sz="2400" dirty="0" err="1" smtClean="0"/>
              <a:t>Arah</a:t>
            </a:r>
            <a:endParaRPr lang="id-ID" sz="2400" dirty="0" smtClean="0"/>
          </a:p>
          <a:p>
            <a:pPr lvl="1"/>
            <a:r>
              <a:rPr lang="en-US" sz="2000" b="1" dirty="0"/>
              <a:t>H0: </a:t>
            </a:r>
            <a:r>
              <a:rPr lang="el-GR" sz="2000" b="1" dirty="0"/>
              <a:t>θ</a:t>
            </a:r>
            <a:r>
              <a:rPr lang="en-US" sz="2000" b="1" dirty="0"/>
              <a:t>1 = </a:t>
            </a:r>
            <a:r>
              <a:rPr lang="el-GR" sz="2000" b="1" dirty="0"/>
              <a:t>θ</a:t>
            </a:r>
            <a:r>
              <a:rPr lang="en-US" sz="2000" b="1" dirty="0"/>
              <a:t>0</a:t>
            </a:r>
          </a:p>
          <a:p>
            <a:pPr lvl="1"/>
            <a:r>
              <a:rPr lang="en-US" sz="2000" b="1" dirty="0"/>
              <a:t>Ha: </a:t>
            </a:r>
            <a:r>
              <a:rPr lang="el-GR" sz="2000" b="1" dirty="0"/>
              <a:t>θ</a:t>
            </a:r>
            <a:r>
              <a:rPr lang="en-US" sz="2000" b="1" dirty="0"/>
              <a:t>1</a:t>
            </a:r>
            <a:r>
              <a:rPr lang="el-GR" sz="2000" b="1" dirty="0"/>
              <a:t> </a:t>
            </a:r>
            <a:r>
              <a:rPr lang="en-US" sz="2000" b="1" dirty="0"/>
              <a:t>≠ </a:t>
            </a:r>
            <a:r>
              <a:rPr lang="el-GR" sz="2000" b="1" dirty="0"/>
              <a:t>θ</a:t>
            </a:r>
            <a:r>
              <a:rPr lang="en-US" sz="2000" b="1" dirty="0" smtClean="0"/>
              <a:t>0</a:t>
            </a:r>
            <a:endParaRPr lang="id-ID" sz="2000" b="1" dirty="0" smtClean="0"/>
          </a:p>
          <a:p>
            <a:pPr marL="457200" lvl="1" indent="0">
              <a:buNone/>
            </a:pPr>
            <a:endParaRPr lang="en-US" sz="2000" b="1" dirty="0"/>
          </a:p>
          <a:p>
            <a:r>
              <a:rPr lang="id-ID" sz="2400" dirty="0" smtClean="0"/>
              <a:t>Uji Satu Arah</a:t>
            </a:r>
            <a:endParaRPr lang="en-US" sz="2400" dirty="0" smtClean="0"/>
          </a:p>
          <a:p>
            <a:endParaRPr lang="en-US" sz="2400" b="1" dirty="0" smtClean="0"/>
          </a:p>
          <a:p>
            <a:pPr>
              <a:buNone/>
            </a:pPr>
            <a:endParaRPr lang="en-US" sz="2400" dirty="0"/>
          </a:p>
        </p:txBody>
      </p:sp>
      <p:sp>
        <p:nvSpPr>
          <p:cNvPr id="4" name="Slide Number Placeholder 3"/>
          <p:cNvSpPr>
            <a:spLocks noGrp="1"/>
          </p:cNvSpPr>
          <p:nvPr>
            <p:ph type="sldNum" sz="quarter" idx="12"/>
          </p:nvPr>
        </p:nvSpPr>
        <p:spPr/>
        <p:txBody>
          <a:bodyPr/>
          <a:lstStyle/>
          <a:p>
            <a:fld id="{3AED4E4F-B7B5-4425-876F-C32BAB3ADBE2}" type="slidenum">
              <a:rPr lang="en-US" smtClean="0"/>
              <a:pPr/>
              <a:t>30</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33400" y="4362450"/>
            <a:ext cx="8001000" cy="2343150"/>
          </a:xfrm>
          <a:prstGeom prst="rect">
            <a:avLst/>
          </a:prstGeom>
          <a:noFill/>
          <a:ln w="9525">
            <a:noFill/>
            <a:miter lim="800000"/>
            <a:headEnd/>
            <a:tailEnd/>
          </a:ln>
        </p:spPr>
      </p:pic>
      <p:graphicFrame>
        <p:nvGraphicFramePr>
          <p:cNvPr id="6" name="Table 5"/>
          <p:cNvGraphicFramePr>
            <a:graphicFrameLocks noGrp="1"/>
          </p:cNvGraphicFramePr>
          <p:nvPr/>
        </p:nvGraphicFramePr>
        <p:xfrm>
          <a:off x="533400" y="3276600"/>
          <a:ext cx="4038600" cy="1005840"/>
        </p:xfrm>
        <a:graphic>
          <a:graphicData uri="http://schemas.openxmlformats.org/drawingml/2006/table">
            <a:tbl>
              <a:tblPr firstRow="1" bandRow="1">
                <a:tableStyleId>{5C22544A-7EE6-4342-B048-85BDC9FD1C3A}</a:tableStyleId>
              </a:tblPr>
              <a:tblGrid>
                <a:gridCol w="1981200"/>
                <a:gridCol w="2057400"/>
              </a:tblGrid>
              <a:tr h="370840">
                <a:tc>
                  <a:txBody>
                    <a:bodyPr/>
                    <a:lstStyle/>
                    <a:p>
                      <a:r>
                        <a:rPr lang="en-US" sz="2000" dirty="0" err="1" smtClean="0">
                          <a:solidFill>
                            <a:schemeClr val="tx1"/>
                          </a:solidFill>
                        </a:rPr>
                        <a:t>Uji</a:t>
                      </a:r>
                      <a:r>
                        <a:rPr lang="en-US" sz="2000" dirty="0" smtClean="0">
                          <a:solidFill>
                            <a:schemeClr val="tx1"/>
                          </a:solidFill>
                        </a:rPr>
                        <a:t> </a:t>
                      </a:r>
                      <a:r>
                        <a:rPr lang="en-US" sz="2000" dirty="0" err="1" smtClean="0">
                          <a:solidFill>
                            <a:schemeClr val="tx1"/>
                          </a:solidFill>
                        </a:rPr>
                        <a:t>Arah</a:t>
                      </a:r>
                      <a:r>
                        <a:rPr lang="en-US" sz="2000" dirty="0" smtClean="0">
                          <a:solidFill>
                            <a:schemeClr val="tx1"/>
                          </a:solidFill>
                        </a:rPr>
                        <a:t> </a:t>
                      </a:r>
                      <a:r>
                        <a:rPr lang="en-US" sz="2000" dirty="0" err="1" smtClean="0">
                          <a:solidFill>
                            <a:schemeClr val="tx1"/>
                          </a:solidFill>
                        </a:rPr>
                        <a:t>Kiri</a:t>
                      </a:r>
                      <a:endParaRPr lang="en-US" sz="2000" dirty="0" smtClean="0">
                        <a:solidFill>
                          <a:schemeClr val="tx1"/>
                        </a:solidFill>
                      </a:endParaRPr>
                    </a:p>
                    <a:p>
                      <a:pPr lvl="1"/>
                      <a:r>
                        <a:rPr lang="en-US" sz="2000" b="1" dirty="0" smtClean="0">
                          <a:solidFill>
                            <a:schemeClr val="tx1"/>
                          </a:solidFill>
                        </a:rPr>
                        <a:t>H0: </a:t>
                      </a:r>
                      <a:r>
                        <a:rPr lang="el-GR" sz="2000" b="1" dirty="0" smtClean="0">
                          <a:solidFill>
                            <a:schemeClr val="tx1"/>
                          </a:solidFill>
                        </a:rPr>
                        <a:t>θ</a:t>
                      </a:r>
                      <a:r>
                        <a:rPr lang="en-US" sz="2000" b="1" dirty="0" smtClean="0">
                          <a:solidFill>
                            <a:schemeClr val="tx1"/>
                          </a:solidFill>
                        </a:rPr>
                        <a:t>1 ≥ </a:t>
                      </a:r>
                      <a:r>
                        <a:rPr lang="el-GR" sz="2000" b="1" dirty="0" smtClean="0">
                          <a:solidFill>
                            <a:schemeClr val="tx1"/>
                          </a:solidFill>
                        </a:rPr>
                        <a:t>θ</a:t>
                      </a:r>
                      <a:r>
                        <a:rPr lang="en-US" sz="2000" b="1" dirty="0" smtClean="0">
                          <a:solidFill>
                            <a:schemeClr val="tx1"/>
                          </a:solidFill>
                        </a:rPr>
                        <a:t>0</a:t>
                      </a:r>
                    </a:p>
                    <a:p>
                      <a:pPr lvl="1"/>
                      <a:r>
                        <a:rPr lang="en-US" sz="2000" b="1" dirty="0" smtClean="0">
                          <a:solidFill>
                            <a:schemeClr val="tx1"/>
                          </a:solidFill>
                        </a:rPr>
                        <a:t>Ha: </a:t>
                      </a:r>
                      <a:r>
                        <a:rPr lang="el-GR" sz="2000" b="1" dirty="0" smtClean="0">
                          <a:solidFill>
                            <a:schemeClr val="tx1"/>
                          </a:solidFill>
                        </a:rPr>
                        <a:t>θ</a:t>
                      </a:r>
                      <a:r>
                        <a:rPr lang="en-US" sz="2000" b="1" dirty="0" smtClean="0">
                          <a:solidFill>
                            <a:schemeClr val="tx1"/>
                          </a:solidFill>
                        </a:rPr>
                        <a:t>1</a:t>
                      </a:r>
                      <a:r>
                        <a:rPr lang="el-GR" sz="2000" b="1" dirty="0" smtClean="0">
                          <a:solidFill>
                            <a:schemeClr val="tx1"/>
                          </a:solidFill>
                        </a:rPr>
                        <a:t> </a:t>
                      </a:r>
                      <a:r>
                        <a:rPr lang="en-US" sz="2000" b="1" dirty="0" smtClean="0">
                          <a:solidFill>
                            <a:schemeClr val="tx1"/>
                          </a:solidFill>
                        </a:rPr>
                        <a:t>&lt; </a:t>
                      </a:r>
                      <a:r>
                        <a:rPr lang="el-GR" sz="2000" b="1" dirty="0" smtClean="0">
                          <a:solidFill>
                            <a:schemeClr val="tx1"/>
                          </a:solidFill>
                        </a:rPr>
                        <a:t>θ</a:t>
                      </a:r>
                      <a:r>
                        <a:rPr lang="en-US" sz="2000" b="1" dirty="0" smtClean="0">
                          <a:solidFill>
                            <a:schemeClr val="tx1"/>
                          </a:solidFill>
                        </a:rPr>
                        <a:t>0</a:t>
                      </a:r>
                      <a:endParaRPr lang="en-US" sz="2000" dirty="0" smtClean="0">
                        <a:solidFill>
                          <a:schemeClr val="tx1"/>
                        </a:solidFill>
                      </a:endParaRPr>
                    </a:p>
                  </a:txBody>
                  <a:tcPr>
                    <a:solidFill>
                      <a:schemeClr val="bg2"/>
                    </a:solidFill>
                  </a:tcPr>
                </a:tc>
                <a:tc>
                  <a:txBody>
                    <a:bodyPr/>
                    <a:lstStyle/>
                    <a:p>
                      <a:r>
                        <a:rPr lang="en-US" sz="2000" dirty="0" err="1" smtClean="0">
                          <a:solidFill>
                            <a:schemeClr val="tx1"/>
                          </a:solidFill>
                        </a:rPr>
                        <a:t>Uji</a:t>
                      </a:r>
                      <a:r>
                        <a:rPr lang="en-US" sz="2000" dirty="0" smtClean="0">
                          <a:solidFill>
                            <a:schemeClr val="tx1"/>
                          </a:solidFill>
                        </a:rPr>
                        <a:t> </a:t>
                      </a:r>
                      <a:r>
                        <a:rPr lang="en-US" sz="2000" dirty="0" err="1" smtClean="0">
                          <a:solidFill>
                            <a:schemeClr val="tx1"/>
                          </a:solidFill>
                        </a:rPr>
                        <a:t>Arah</a:t>
                      </a:r>
                      <a:r>
                        <a:rPr lang="en-US" sz="2000" dirty="0" smtClean="0">
                          <a:solidFill>
                            <a:schemeClr val="tx1"/>
                          </a:solidFill>
                        </a:rPr>
                        <a:t> </a:t>
                      </a:r>
                      <a:r>
                        <a:rPr lang="en-US" sz="2000" dirty="0" err="1" smtClean="0">
                          <a:solidFill>
                            <a:schemeClr val="tx1"/>
                          </a:solidFill>
                        </a:rPr>
                        <a:t>Kanan</a:t>
                      </a:r>
                      <a:endParaRPr lang="en-US" sz="2000" dirty="0" smtClean="0">
                        <a:solidFill>
                          <a:schemeClr val="tx1"/>
                        </a:solidFill>
                      </a:endParaRPr>
                    </a:p>
                    <a:p>
                      <a:pPr lvl="1"/>
                      <a:r>
                        <a:rPr lang="en-US" sz="2000" b="1" dirty="0" smtClean="0">
                          <a:solidFill>
                            <a:schemeClr val="tx1"/>
                          </a:solidFill>
                        </a:rPr>
                        <a:t>H0: </a:t>
                      </a:r>
                      <a:r>
                        <a:rPr lang="el-GR" sz="2000" b="1" dirty="0" smtClean="0">
                          <a:solidFill>
                            <a:schemeClr val="tx1"/>
                          </a:solidFill>
                        </a:rPr>
                        <a:t>θ</a:t>
                      </a:r>
                      <a:r>
                        <a:rPr lang="en-US" sz="2000" b="1" dirty="0" smtClean="0">
                          <a:solidFill>
                            <a:schemeClr val="tx1"/>
                          </a:solidFill>
                        </a:rPr>
                        <a:t>1 ≤ </a:t>
                      </a:r>
                      <a:r>
                        <a:rPr lang="el-GR" sz="2000" b="1" dirty="0" smtClean="0">
                          <a:solidFill>
                            <a:schemeClr val="tx1"/>
                          </a:solidFill>
                        </a:rPr>
                        <a:t>θ</a:t>
                      </a:r>
                      <a:r>
                        <a:rPr lang="en-US" sz="2000" b="1" dirty="0" smtClean="0">
                          <a:solidFill>
                            <a:schemeClr val="tx1"/>
                          </a:solidFill>
                        </a:rPr>
                        <a:t>0</a:t>
                      </a:r>
                    </a:p>
                    <a:p>
                      <a:pPr lvl="1"/>
                      <a:r>
                        <a:rPr lang="en-US" sz="2000" b="1" dirty="0" smtClean="0">
                          <a:solidFill>
                            <a:schemeClr val="tx1"/>
                          </a:solidFill>
                        </a:rPr>
                        <a:t>Ha: </a:t>
                      </a:r>
                      <a:r>
                        <a:rPr lang="el-GR" sz="2000" b="1" dirty="0" smtClean="0">
                          <a:solidFill>
                            <a:schemeClr val="tx1"/>
                          </a:solidFill>
                        </a:rPr>
                        <a:t>θ</a:t>
                      </a:r>
                      <a:r>
                        <a:rPr lang="en-US" sz="2000" b="1" dirty="0" smtClean="0">
                          <a:solidFill>
                            <a:schemeClr val="tx1"/>
                          </a:solidFill>
                        </a:rPr>
                        <a:t>1</a:t>
                      </a:r>
                      <a:r>
                        <a:rPr lang="el-GR" sz="2000" b="1" dirty="0" smtClean="0">
                          <a:solidFill>
                            <a:schemeClr val="tx1"/>
                          </a:solidFill>
                        </a:rPr>
                        <a:t> </a:t>
                      </a:r>
                      <a:r>
                        <a:rPr lang="en-US" sz="2000" b="1" dirty="0" smtClean="0">
                          <a:solidFill>
                            <a:schemeClr val="tx1"/>
                          </a:solidFill>
                        </a:rPr>
                        <a:t>&gt; </a:t>
                      </a:r>
                      <a:r>
                        <a:rPr lang="el-GR" sz="2000" b="1" dirty="0" smtClean="0">
                          <a:solidFill>
                            <a:schemeClr val="tx1"/>
                          </a:solidFill>
                        </a:rPr>
                        <a:t>θ</a:t>
                      </a:r>
                      <a:r>
                        <a:rPr lang="en-US" sz="2000" b="1" dirty="0" smtClean="0">
                          <a:solidFill>
                            <a:schemeClr val="tx1"/>
                          </a:solidFill>
                        </a:rPr>
                        <a:t>0</a:t>
                      </a:r>
                      <a:endParaRPr lang="en-US" sz="2000" dirty="0" smtClean="0">
                        <a:solidFill>
                          <a:schemeClr val="tx1"/>
                        </a:solidFill>
                      </a:endParaRPr>
                    </a:p>
                  </a:txBody>
                  <a:tcPr>
                    <a:solidFill>
                      <a:schemeClr val="bg2"/>
                    </a:solidFill>
                  </a:tcPr>
                </a:tc>
              </a:tr>
            </a:tbl>
          </a:graphicData>
        </a:graphic>
      </p:graphicFrame>
      <p:graphicFrame>
        <p:nvGraphicFramePr>
          <p:cNvPr id="7" name="Table 6"/>
          <p:cNvGraphicFramePr>
            <a:graphicFrameLocks noGrp="1"/>
          </p:cNvGraphicFramePr>
          <p:nvPr/>
        </p:nvGraphicFramePr>
        <p:xfrm>
          <a:off x="4648200" y="3276600"/>
          <a:ext cx="3886200" cy="990600"/>
        </p:xfrm>
        <a:graphic>
          <a:graphicData uri="http://schemas.openxmlformats.org/drawingml/2006/table">
            <a:tbl>
              <a:tblPr firstRow="1" bandRow="1">
                <a:tableStyleId>{5C22544A-7EE6-4342-B048-85BDC9FD1C3A}</a:tableStyleId>
              </a:tblPr>
              <a:tblGrid>
                <a:gridCol w="3886200"/>
              </a:tblGrid>
              <a:tr h="990600">
                <a:tc>
                  <a:txBody>
                    <a:bodyPr/>
                    <a:lstStyle/>
                    <a:p>
                      <a:r>
                        <a:rPr lang="en-US" dirty="0" err="1" smtClean="0"/>
                        <a:t>Menentukan</a:t>
                      </a:r>
                      <a:r>
                        <a:rPr lang="en-US" dirty="0" smtClean="0"/>
                        <a:t> </a:t>
                      </a:r>
                      <a:r>
                        <a:rPr lang="en-US" dirty="0" err="1" smtClean="0"/>
                        <a:t>nilai</a:t>
                      </a:r>
                      <a:r>
                        <a:rPr lang="en-US" dirty="0" smtClean="0"/>
                        <a:t> </a:t>
                      </a:r>
                      <a:r>
                        <a:rPr lang="el-GR" dirty="0" smtClean="0"/>
                        <a:t>α</a:t>
                      </a:r>
                      <a:r>
                        <a:rPr lang="en-US" dirty="0" smtClean="0"/>
                        <a:t> </a:t>
                      </a:r>
                      <a:r>
                        <a:rPr lang="en-US" dirty="0" err="1" smtClean="0"/>
                        <a:t>atau</a:t>
                      </a:r>
                      <a:r>
                        <a:rPr lang="en-US" dirty="0" smtClean="0"/>
                        <a:t> </a:t>
                      </a:r>
                      <a:r>
                        <a:rPr lang="el-GR" dirty="0" smtClean="0"/>
                        <a:t>α</a:t>
                      </a:r>
                      <a:r>
                        <a:rPr lang="en-US" dirty="0" smtClean="0"/>
                        <a:t>/2</a:t>
                      </a:r>
                    </a:p>
                    <a:p>
                      <a:endParaRPr lang="en-US" dirty="0" smtClean="0"/>
                    </a:p>
                    <a:p>
                      <a:r>
                        <a:rPr lang="en-US" dirty="0" err="1" smtClean="0"/>
                        <a:t>Menentukan</a:t>
                      </a:r>
                      <a:r>
                        <a:rPr lang="en-US" dirty="0" smtClean="0"/>
                        <a:t> </a:t>
                      </a:r>
                      <a:r>
                        <a:rPr lang="en-US" dirty="0" err="1" smtClean="0"/>
                        <a:t>nilai</a:t>
                      </a:r>
                      <a:r>
                        <a:rPr lang="en-US" dirty="0" smtClean="0"/>
                        <a:t> F,</a:t>
                      </a:r>
                      <a:r>
                        <a:rPr lang="en-US" baseline="0" dirty="0" smtClean="0"/>
                        <a:t> t, </a:t>
                      </a:r>
                      <a:r>
                        <a:rPr lang="en-US" baseline="0" dirty="0" err="1" smtClean="0"/>
                        <a:t>atau</a:t>
                      </a:r>
                      <a:r>
                        <a:rPr lang="en-US" baseline="0" dirty="0" smtClean="0"/>
                        <a:t> Z </a:t>
                      </a:r>
                      <a:r>
                        <a:rPr lang="en-US" baseline="0" dirty="0" err="1" smtClean="0"/>
                        <a:t>tabel</a:t>
                      </a:r>
                      <a:endParaRPr lang="en-US" dirty="0"/>
                    </a:p>
                  </a:txBody>
                  <a:tcPr>
                    <a:solidFill>
                      <a:schemeClr val="tx2">
                        <a:lumMod val="40000"/>
                        <a:lumOff val="60000"/>
                      </a:schemeClr>
                    </a:solidFill>
                  </a:tcPr>
                </a:tc>
              </a:tr>
            </a:tbl>
          </a:graphicData>
        </a:graphic>
      </p:graphicFrame>
      <p:pic>
        <p:nvPicPr>
          <p:cNvPr id="8" name="Picture 2"/>
          <p:cNvPicPr>
            <a:picLocks noChangeAspect="1" noChangeArrowheads="1"/>
          </p:cNvPicPr>
          <p:nvPr/>
        </p:nvPicPr>
        <p:blipFill>
          <a:blip r:embed="rId3" cstate="print"/>
          <a:srcRect/>
          <a:stretch>
            <a:fillRect/>
          </a:stretch>
        </p:blipFill>
        <p:spPr bwMode="auto">
          <a:xfrm>
            <a:off x="3275856" y="1196752"/>
            <a:ext cx="5410200" cy="1657350"/>
          </a:xfrm>
          <a:prstGeom prst="rect">
            <a:avLst/>
          </a:prstGeom>
          <a:noFill/>
          <a:ln w="9525">
            <a:noFill/>
            <a:miter lim="800000"/>
            <a:headEnd/>
            <a:tailEnd/>
          </a:ln>
        </p:spPr>
      </p:pic>
    </p:spTree>
    <p:extLst>
      <p:ext uri="{BB962C8B-B14F-4D97-AF65-F5344CB8AC3E}">
        <p14:creationId xmlns:p14="http://schemas.microsoft.com/office/powerpoint/2010/main" val="1990988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27584" y="404664"/>
            <a:ext cx="7391400" cy="744537"/>
          </a:xfrm>
        </p:spPr>
        <p:txBody>
          <a:bodyPr/>
          <a:lstStyle/>
          <a:p>
            <a:pPr eaLnBrk="1" hangingPunct="1"/>
            <a:r>
              <a:rPr lang="en-US" sz="2100" dirty="0" smtClean="0">
                <a:latin typeface="Tahoma" pitchFamily="34" charset="0"/>
              </a:rPr>
              <a:t>DALAM SEBUAH PENELITIAN HIPOTESIS DAPAT DINYATAKAN DALAM BEBERAPA BENTUK</a:t>
            </a:r>
            <a:endParaRPr lang="en-US" dirty="0" smtClean="0"/>
          </a:p>
        </p:txBody>
      </p:sp>
      <p:sp>
        <p:nvSpPr>
          <p:cNvPr id="62467" name="Rectangle 3"/>
          <p:cNvSpPr>
            <a:spLocks noGrp="1" noChangeArrowheads="1"/>
          </p:cNvSpPr>
          <p:nvPr>
            <p:ph type="body" idx="1"/>
          </p:nvPr>
        </p:nvSpPr>
        <p:spPr>
          <a:xfrm>
            <a:off x="457200" y="1336675"/>
            <a:ext cx="8229600" cy="5116661"/>
          </a:xfrm>
        </p:spPr>
        <p:txBody>
          <a:bodyPr>
            <a:normAutofit/>
          </a:bodyPr>
          <a:lstStyle/>
          <a:p>
            <a:pPr marL="571500" indent="-571500" eaLnBrk="1" hangingPunct="1">
              <a:buFont typeface="Wingdings" pitchFamily="2" charset="2"/>
              <a:buAutoNum type="arabicPeriod"/>
              <a:defRPr/>
            </a:pPr>
            <a:r>
              <a:rPr lang="en-US" dirty="0" err="1" smtClean="0"/>
              <a:t>Hipotesis</a:t>
            </a:r>
            <a:r>
              <a:rPr lang="en-US" dirty="0" smtClean="0"/>
              <a:t> </a:t>
            </a:r>
            <a:r>
              <a:rPr lang="en-US" dirty="0" err="1" smtClean="0"/>
              <a:t>Nol</a:t>
            </a:r>
            <a:endParaRPr lang="en-US" dirty="0" smtClean="0"/>
          </a:p>
          <a:p>
            <a:pPr marL="571500" indent="-571500" algn="just" eaLnBrk="1" hangingPunct="1">
              <a:buFontTx/>
              <a:buNone/>
              <a:defRPr/>
            </a:pPr>
            <a:r>
              <a:rPr lang="en-US" sz="1700" dirty="0" smtClean="0">
                <a:latin typeface="Tahoma" pitchFamily="34" charset="0"/>
              </a:rPr>
              <a:t>	</a:t>
            </a:r>
            <a:r>
              <a:rPr lang="en-US" sz="1700" dirty="0" err="1" smtClean="0">
                <a:latin typeface="Tahoma" pitchFamily="34" charset="0"/>
              </a:rPr>
              <a:t>Merupakan</a:t>
            </a:r>
            <a:r>
              <a:rPr lang="en-US" sz="1700" dirty="0" smtClean="0">
                <a:latin typeface="Tahoma" pitchFamily="34" charset="0"/>
              </a:rPr>
              <a:t> </a:t>
            </a:r>
            <a:r>
              <a:rPr lang="en-US" sz="1700" dirty="0" err="1" smtClean="0">
                <a:latin typeface="Tahoma" pitchFamily="34" charset="0"/>
              </a:rPr>
              <a:t>hipotesis</a:t>
            </a:r>
            <a:r>
              <a:rPr lang="en-US" sz="1700" dirty="0" smtClean="0">
                <a:latin typeface="Tahoma" pitchFamily="34" charset="0"/>
              </a:rPr>
              <a:t> yang </a:t>
            </a:r>
            <a:r>
              <a:rPr lang="id-ID" sz="1700" dirty="0" smtClean="0">
                <a:latin typeface="Tahoma" pitchFamily="34" charset="0"/>
              </a:rPr>
              <a:t>dirumuskan berdasarkan kajian literatur</a:t>
            </a:r>
            <a:r>
              <a:rPr lang="en-US" sz="1700" dirty="0" smtClean="0">
                <a:latin typeface="Tahoma" pitchFamily="34" charset="0"/>
              </a:rPr>
              <a:t>.</a:t>
            </a:r>
            <a:r>
              <a:rPr lang="id-ID" sz="1700" dirty="0" smtClean="0">
                <a:latin typeface="Tahoma" pitchFamily="34" charset="0"/>
              </a:rPr>
              <a:t> Hipotesis ini bisa berupa hipotesis deskriptif, komparatif, atau asosiatif. Atau kadang H0 diinterpretasikan sebagai hipotesis yang menyatakan tidak ada beda, hubungan atau pengaruh.</a:t>
            </a:r>
            <a:endParaRPr lang="en-US" sz="1700" dirty="0" smtClean="0">
              <a:latin typeface="Tahoma" pitchFamily="34" charset="0"/>
            </a:endParaRPr>
          </a:p>
          <a:p>
            <a:pPr marL="571500" indent="-571500" algn="just" eaLnBrk="1" hangingPunct="1">
              <a:buFontTx/>
              <a:buNone/>
              <a:defRPr/>
            </a:pPr>
            <a:r>
              <a:rPr lang="en-US" sz="1700" dirty="0" smtClean="0">
                <a:latin typeface="Tahoma" pitchFamily="34" charset="0"/>
              </a:rPr>
              <a:t>	</a:t>
            </a:r>
            <a:r>
              <a:rPr lang="en-US" sz="1600" dirty="0" smtClean="0"/>
              <a:t>H0 : r = 0, </a:t>
            </a:r>
            <a:r>
              <a:rPr lang="en-US" sz="1600" dirty="0" err="1" smtClean="0"/>
              <a:t>tidak</a:t>
            </a:r>
            <a:r>
              <a:rPr lang="en-US" sz="1600" dirty="0" smtClean="0"/>
              <a:t> </a:t>
            </a:r>
            <a:r>
              <a:rPr lang="en-US" sz="1600" dirty="0" err="1" smtClean="0"/>
              <a:t>terdapat</a:t>
            </a:r>
            <a:r>
              <a:rPr lang="en-US" sz="1600" dirty="0" smtClean="0"/>
              <a:t> </a:t>
            </a:r>
            <a:r>
              <a:rPr lang="en-US" sz="1600" dirty="0" err="1" smtClean="0"/>
              <a:t>pengaruh</a:t>
            </a:r>
            <a:r>
              <a:rPr lang="en-US" sz="1600" dirty="0" smtClean="0"/>
              <a:t> yang </a:t>
            </a:r>
            <a:r>
              <a:rPr lang="en-US" sz="1600" dirty="0" err="1" smtClean="0"/>
              <a:t>signifikan</a:t>
            </a:r>
            <a:r>
              <a:rPr lang="en-US" sz="1600" dirty="0" smtClean="0"/>
              <a:t> </a:t>
            </a:r>
            <a:r>
              <a:rPr lang="en-US" sz="1600" dirty="0" err="1" smtClean="0"/>
              <a:t>antara</a:t>
            </a:r>
            <a:r>
              <a:rPr lang="en-US" sz="1600" dirty="0" smtClean="0"/>
              <a:t> </a:t>
            </a:r>
            <a:r>
              <a:rPr lang="en-US" sz="1600" dirty="0" err="1" smtClean="0"/>
              <a:t>nilai</a:t>
            </a:r>
            <a:r>
              <a:rPr lang="en-US" sz="1600" dirty="0" smtClean="0"/>
              <a:t> </a:t>
            </a:r>
            <a:r>
              <a:rPr lang="en-US" sz="1600" dirty="0" err="1" smtClean="0"/>
              <a:t>tambah</a:t>
            </a:r>
            <a:r>
              <a:rPr lang="en-US" sz="1600" dirty="0" smtClean="0"/>
              <a:t> </a:t>
            </a:r>
            <a:r>
              <a:rPr lang="en-US" sz="1600" dirty="0" err="1" smtClean="0"/>
              <a:t>ekonomis</a:t>
            </a:r>
            <a:r>
              <a:rPr lang="en-US" sz="1600" dirty="0" smtClean="0"/>
              <a:t> </a:t>
            </a:r>
          </a:p>
          <a:p>
            <a:pPr marL="571500" indent="-571500" algn="just" eaLnBrk="1" hangingPunct="1">
              <a:buFontTx/>
              <a:buNone/>
              <a:defRPr/>
            </a:pPr>
            <a:r>
              <a:rPr lang="en-US" sz="1600" dirty="0" smtClean="0"/>
              <a:t>                           </a:t>
            </a:r>
            <a:r>
              <a:rPr lang="en-US" sz="1600" dirty="0" err="1" smtClean="0"/>
              <a:t>dengan</a:t>
            </a:r>
            <a:r>
              <a:rPr lang="en-US" sz="1600" dirty="0" smtClean="0"/>
              <a:t> </a:t>
            </a:r>
            <a:r>
              <a:rPr lang="en-US" sz="1600" dirty="0" err="1" smtClean="0"/>
              <a:t>harga</a:t>
            </a:r>
            <a:r>
              <a:rPr lang="en-US" sz="1600" dirty="0" smtClean="0"/>
              <a:t> </a:t>
            </a:r>
            <a:r>
              <a:rPr lang="en-US" sz="1600" dirty="0" err="1" smtClean="0"/>
              <a:t>saham</a:t>
            </a:r>
            <a:r>
              <a:rPr lang="en-US" sz="1600" dirty="0" smtClean="0"/>
              <a:t>.</a:t>
            </a:r>
            <a:endParaRPr lang="en-US" sz="1300" dirty="0" smtClean="0"/>
          </a:p>
          <a:p>
            <a:pPr marL="571500" indent="-571500" algn="just" eaLnBrk="1" hangingPunct="1">
              <a:buFontTx/>
              <a:buNone/>
              <a:defRPr/>
            </a:pPr>
            <a:endParaRPr lang="en-US" sz="1700" dirty="0" smtClean="0">
              <a:latin typeface="Tahoma" pitchFamily="34" charset="0"/>
            </a:endParaRPr>
          </a:p>
          <a:p>
            <a:pPr marL="571500" indent="-571500" eaLnBrk="1" hangingPunct="1">
              <a:buFont typeface="Wingdings" pitchFamily="2" charset="2"/>
              <a:buAutoNum type="arabicPeriod" startAt="2"/>
              <a:defRPr/>
            </a:pPr>
            <a:r>
              <a:rPr lang="en-US" dirty="0" err="1" smtClean="0"/>
              <a:t>Hipotesis</a:t>
            </a:r>
            <a:r>
              <a:rPr lang="en-US" dirty="0" smtClean="0"/>
              <a:t> </a:t>
            </a:r>
            <a:r>
              <a:rPr lang="en-US" dirty="0" err="1" smtClean="0"/>
              <a:t>Alternatif</a:t>
            </a:r>
            <a:endParaRPr lang="en-US" dirty="0" smtClean="0"/>
          </a:p>
          <a:p>
            <a:pPr marL="571500" indent="-571500" algn="just" eaLnBrk="1" hangingPunct="1">
              <a:buFontTx/>
              <a:buNone/>
              <a:defRPr/>
            </a:pPr>
            <a:r>
              <a:rPr lang="en-US" sz="1700" dirty="0" smtClean="0">
                <a:latin typeface="Tahoma" pitchFamily="34" charset="0"/>
              </a:rPr>
              <a:t>	</a:t>
            </a:r>
            <a:r>
              <a:rPr lang="en-US" sz="1700" dirty="0" err="1" smtClean="0">
                <a:latin typeface="Tahoma" pitchFamily="34" charset="0"/>
              </a:rPr>
              <a:t>Merupakan</a:t>
            </a:r>
            <a:r>
              <a:rPr lang="en-US" sz="1700" dirty="0" smtClean="0">
                <a:latin typeface="Tahoma" pitchFamily="34" charset="0"/>
              </a:rPr>
              <a:t> </a:t>
            </a:r>
            <a:r>
              <a:rPr lang="en-US" sz="1700" dirty="0" err="1" smtClean="0">
                <a:latin typeface="Tahoma" pitchFamily="34" charset="0"/>
              </a:rPr>
              <a:t>hipotesis</a:t>
            </a:r>
            <a:r>
              <a:rPr lang="en-US" sz="1700" dirty="0" smtClean="0">
                <a:latin typeface="Tahoma" pitchFamily="34" charset="0"/>
              </a:rPr>
              <a:t> yang </a:t>
            </a:r>
            <a:r>
              <a:rPr lang="id-ID" sz="1700" dirty="0" smtClean="0">
                <a:latin typeface="Tahoma" pitchFamily="34" charset="0"/>
              </a:rPr>
              <a:t>merupakan lawan dari H0. Hipotesis ini sering pula diinterpretasikan sebagai hipotesis yang menyatakan</a:t>
            </a:r>
            <a:r>
              <a:rPr lang="en-US" sz="1700" dirty="0" smtClean="0">
                <a:latin typeface="Tahoma" pitchFamily="34" charset="0"/>
              </a:rPr>
              <a:t> </a:t>
            </a:r>
            <a:r>
              <a:rPr lang="en-US" sz="1700" dirty="0" err="1" smtClean="0">
                <a:latin typeface="Tahoma" pitchFamily="34" charset="0"/>
              </a:rPr>
              <a:t>adanya</a:t>
            </a:r>
            <a:r>
              <a:rPr lang="en-US" sz="1700" dirty="0" smtClean="0">
                <a:latin typeface="Tahoma" pitchFamily="34" charset="0"/>
              </a:rPr>
              <a:t> </a:t>
            </a:r>
            <a:r>
              <a:rPr lang="en-US" sz="1700" dirty="0" err="1" smtClean="0">
                <a:latin typeface="Tahoma" pitchFamily="34" charset="0"/>
              </a:rPr>
              <a:t>perbedaan</a:t>
            </a:r>
            <a:r>
              <a:rPr lang="en-US" sz="1700" dirty="0" smtClean="0">
                <a:latin typeface="Tahoma" pitchFamily="34" charset="0"/>
              </a:rPr>
              <a:t>, </a:t>
            </a:r>
            <a:r>
              <a:rPr lang="en-US" sz="1700" dirty="0" err="1" smtClean="0">
                <a:latin typeface="Tahoma" pitchFamily="34" charset="0"/>
              </a:rPr>
              <a:t>hubungan</a:t>
            </a:r>
            <a:r>
              <a:rPr lang="en-US" sz="1700" dirty="0" smtClean="0">
                <a:latin typeface="Tahoma" pitchFamily="34" charset="0"/>
              </a:rPr>
              <a:t> </a:t>
            </a:r>
            <a:r>
              <a:rPr lang="en-US" sz="1700" dirty="0" err="1" smtClean="0">
                <a:latin typeface="Tahoma" pitchFamily="34" charset="0"/>
              </a:rPr>
              <a:t>atau</a:t>
            </a:r>
            <a:r>
              <a:rPr lang="en-US" sz="1700" dirty="0" smtClean="0">
                <a:latin typeface="Tahoma" pitchFamily="34" charset="0"/>
              </a:rPr>
              <a:t> </a:t>
            </a:r>
            <a:r>
              <a:rPr lang="en-US" sz="1700" dirty="0" err="1" smtClean="0">
                <a:latin typeface="Tahoma" pitchFamily="34" charset="0"/>
              </a:rPr>
              <a:t>pengaruh</a:t>
            </a:r>
            <a:r>
              <a:rPr lang="en-US" sz="1700" dirty="0" smtClean="0">
                <a:latin typeface="Tahoma" pitchFamily="34" charset="0"/>
              </a:rPr>
              <a:t> </a:t>
            </a:r>
            <a:r>
              <a:rPr lang="en-US" sz="1700" dirty="0" err="1" smtClean="0">
                <a:latin typeface="Tahoma" pitchFamily="34" charset="0"/>
              </a:rPr>
              <a:t>antar</a:t>
            </a:r>
            <a:r>
              <a:rPr lang="en-US" sz="1700" dirty="0" smtClean="0">
                <a:latin typeface="Tahoma" pitchFamily="34" charset="0"/>
              </a:rPr>
              <a:t> </a:t>
            </a:r>
            <a:r>
              <a:rPr lang="en-US" sz="1700" dirty="0" err="1" smtClean="0">
                <a:latin typeface="Tahoma" pitchFamily="34" charset="0"/>
              </a:rPr>
              <a:t>variabel</a:t>
            </a:r>
            <a:r>
              <a:rPr lang="en-US" sz="1700" dirty="0" smtClean="0">
                <a:latin typeface="Tahoma" pitchFamily="34" charset="0"/>
              </a:rPr>
              <a:t> </a:t>
            </a:r>
            <a:r>
              <a:rPr lang="en-US" sz="1700" dirty="0" err="1" smtClean="0">
                <a:latin typeface="Tahoma" pitchFamily="34" charset="0"/>
              </a:rPr>
              <a:t>tidak</a:t>
            </a:r>
            <a:r>
              <a:rPr lang="en-US" sz="1700" dirty="0" smtClean="0">
                <a:latin typeface="Tahoma" pitchFamily="34" charset="0"/>
              </a:rPr>
              <a:t> </a:t>
            </a:r>
            <a:r>
              <a:rPr lang="en-US" sz="1700" dirty="0" err="1" smtClean="0">
                <a:latin typeface="Tahoma" pitchFamily="34" charset="0"/>
              </a:rPr>
              <a:t>sama</a:t>
            </a:r>
            <a:r>
              <a:rPr lang="en-US" sz="1700" dirty="0" smtClean="0">
                <a:latin typeface="Tahoma" pitchFamily="34" charset="0"/>
              </a:rPr>
              <a:t> </a:t>
            </a:r>
            <a:r>
              <a:rPr lang="en-US" sz="1700" dirty="0" err="1" smtClean="0">
                <a:latin typeface="Tahoma" pitchFamily="34" charset="0"/>
              </a:rPr>
              <a:t>dengan</a:t>
            </a:r>
            <a:r>
              <a:rPr lang="en-US" sz="1700" dirty="0" smtClean="0">
                <a:latin typeface="Tahoma" pitchFamily="34" charset="0"/>
              </a:rPr>
              <a:t> nol.  </a:t>
            </a:r>
            <a:r>
              <a:rPr lang="en-US" sz="1700" dirty="0" err="1" smtClean="0">
                <a:latin typeface="Tahoma" pitchFamily="34" charset="0"/>
              </a:rPr>
              <a:t>Atau</a:t>
            </a:r>
            <a:r>
              <a:rPr lang="en-US" sz="1700" dirty="0" smtClean="0">
                <a:latin typeface="Tahoma" pitchFamily="34" charset="0"/>
              </a:rPr>
              <a:t> </a:t>
            </a:r>
            <a:r>
              <a:rPr lang="en-US" sz="1700" dirty="0" err="1" smtClean="0">
                <a:latin typeface="Tahoma" pitchFamily="34" charset="0"/>
              </a:rPr>
              <a:t>dengan</a:t>
            </a:r>
            <a:r>
              <a:rPr lang="en-US" sz="1700" dirty="0" smtClean="0">
                <a:latin typeface="Tahoma" pitchFamily="34" charset="0"/>
              </a:rPr>
              <a:t> </a:t>
            </a:r>
            <a:r>
              <a:rPr lang="en-US" sz="1700" dirty="0" err="1" smtClean="0">
                <a:latin typeface="Tahoma" pitchFamily="34" charset="0"/>
              </a:rPr>
              <a:t>kata</a:t>
            </a:r>
            <a:r>
              <a:rPr lang="en-US" sz="1700" dirty="0" smtClean="0">
                <a:latin typeface="Tahoma" pitchFamily="34" charset="0"/>
              </a:rPr>
              <a:t> lain </a:t>
            </a:r>
            <a:r>
              <a:rPr lang="en-US" sz="1700" dirty="0" err="1" smtClean="0">
                <a:latin typeface="Tahoma" pitchFamily="34" charset="0"/>
              </a:rPr>
              <a:t>terdapat</a:t>
            </a:r>
            <a:r>
              <a:rPr lang="en-US" sz="1700" dirty="0" smtClean="0">
                <a:latin typeface="Tahoma" pitchFamily="34" charset="0"/>
              </a:rPr>
              <a:t> </a:t>
            </a:r>
            <a:r>
              <a:rPr lang="en-US" sz="1700" dirty="0" err="1" smtClean="0">
                <a:latin typeface="Tahoma" pitchFamily="34" charset="0"/>
              </a:rPr>
              <a:t>perbedaan</a:t>
            </a:r>
            <a:r>
              <a:rPr lang="en-US" sz="1700" dirty="0" smtClean="0">
                <a:latin typeface="Tahoma" pitchFamily="34" charset="0"/>
              </a:rPr>
              <a:t>, </a:t>
            </a:r>
            <a:r>
              <a:rPr lang="en-US" sz="1700" dirty="0" err="1" smtClean="0">
                <a:latin typeface="Tahoma" pitchFamily="34" charset="0"/>
              </a:rPr>
              <a:t>hubungan</a:t>
            </a:r>
            <a:r>
              <a:rPr lang="en-US" sz="1700" dirty="0" smtClean="0">
                <a:latin typeface="Tahoma" pitchFamily="34" charset="0"/>
              </a:rPr>
              <a:t> </a:t>
            </a:r>
            <a:r>
              <a:rPr lang="en-US" sz="1700" dirty="0" err="1" smtClean="0">
                <a:latin typeface="Tahoma" pitchFamily="34" charset="0"/>
              </a:rPr>
              <a:t>atau</a:t>
            </a:r>
            <a:r>
              <a:rPr lang="en-US" sz="1700" dirty="0" smtClean="0">
                <a:latin typeface="Tahoma" pitchFamily="34" charset="0"/>
              </a:rPr>
              <a:t> </a:t>
            </a:r>
            <a:r>
              <a:rPr lang="en-US" sz="1700" dirty="0" err="1" smtClean="0">
                <a:latin typeface="Tahoma" pitchFamily="34" charset="0"/>
              </a:rPr>
              <a:t>pengaruh</a:t>
            </a:r>
            <a:r>
              <a:rPr lang="en-US" sz="1700" dirty="0" smtClean="0">
                <a:latin typeface="Tahoma" pitchFamily="34" charset="0"/>
              </a:rPr>
              <a:t> </a:t>
            </a:r>
            <a:r>
              <a:rPr lang="en-US" sz="1700" dirty="0" err="1" smtClean="0">
                <a:latin typeface="Tahoma" pitchFamily="34" charset="0"/>
              </a:rPr>
              <a:t>antar</a:t>
            </a:r>
            <a:r>
              <a:rPr lang="en-US" sz="1700" dirty="0" smtClean="0">
                <a:latin typeface="Tahoma" pitchFamily="34" charset="0"/>
              </a:rPr>
              <a:t> </a:t>
            </a:r>
            <a:r>
              <a:rPr lang="en-US" sz="1700" dirty="0" err="1" smtClean="0">
                <a:latin typeface="Tahoma" pitchFamily="34" charset="0"/>
              </a:rPr>
              <a:t>variabel</a:t>
            </a:r>
            <a:r>
              <a:rPr lang="en-US" sz="1700" dirty="0" smtClean="0">
                <a:latin typeface="Tahoma" pitchFamily="34" charset="0"/>
              </a:rPr>
              <a:t> (</a:t>
            </a:r>
            <a:r>
              <a:rPr lang="en-US" sz="1700" dirty="0" err="1" smtClean="0">
                <a:latin typeface="Tahoma" pitchFamily="34" charset="0"/>
              </a:rPr>
              <a:t>merupakan</a:t>
            </a:r>
            <a:r>
              <a:rPr lang="en-US" sz="1700" dirty="0" smtClean="0">
                <a:latin typeface="Tahoma" pitchFamily="34" charset="0"/>
              </a:rPr>
              <a:t> </a:t>
            </a:r>
            <a:r>
              <a:rPr lang="en-US" sz="1700" dirty="0" err="1" smtClean="0">
                <a:latin typeface="Tahoma" pitchFamily="34" charset="0"/>
              </a:rPr>
              <a:t>kebalikan</a:t>
            </a:r>
            <a:r>
              <a:rPr lang="en-US" sz="1700" dirty="0" smtClean="0">
                <a:latin typeface="Tahoma" pitchFamily="34" charset="0"/>
              </a:rPr>
              <a:t> </a:t>
            </a:r>
            <a:r>
              <a:rPr lang="en-US" sz="1700" dirty="0" err="1" smtClean="0">
                <a:latin typeface="Tahoma" pitchFamily="34" charset="0"/>
              </a:rPr>
              <a:t>dari</a:t>
            </a:r>
            <a:r>
              <a:rPr lang="en-US" sz="1700" dirty="0" smtClean="0">
                <a:latin typeface="Tahoma" pitchFamily="34" charset="0"/>
              </a:rPr>
              <a:t> </a:t>
            </a:r>
            <a:r>
              <a:rPr lang="en-US" sz="1700" dirty="0" err="1" smtClean="0">
                <a:latin typeface="Tahoma" pitchFamily="34" charset="0"/>
              </a:rPr>
              <a:t>hipotesis</a:t>
            </a:r>
            <a:r>
              <a:rPr lang="en-US" sz="1700" dirty="0" smtClean="0">
                <a:latin typeface="Tahoma" pitchFamily="34" charset="0"/>
              </a:rPr>
              <a:t> </a:t>
            </a:r>
            <a:r>
              <a:rPr lang="en-US" sz="1700" dirty="0" err="1" smtClean="0">
                <a:latin typeface="Tahoma" pitchFamily="34" charset="0"/>
              </a:rPr>
              <a:t>alternatif</a:t>
            </a:r>
            <a:r>
              <a:rPr lang="en-US" sz="1700" dirty="0" smtClean="0">
                <a:latin typeface="Tahoma" pitchFamily="34" charset="0"/>
              </a:rPr>
              <a:t>)</a:t>
            </a:r>
          </a:p>
          <a:p>
            <a:pPr marL="0" indent="0" algn="just" fontAlgn="auto">
              <a:spcAft>
                <a:spcPts val="0"/>
              </a:spcAft>
              <a:buFont typeface="Arial" pitchFamily="34" charset="0"/>
              <a:buNone/>
              <a:defRPr/>
            </a:pPr>
            <a:r>
              <a:rPr lang="en-US" sz="1600" dirty="0" smtClean="0"/>
              <a:t>          Ha : r ≠ 0, </a:t>
            </a:r>
            <a:r>
              <a:rPr lang="en-US" sz="1600" dirty="0" err="1" smtClean="0"/>
              <a:t>terdapat</a:t>
            </a:r>
            <a:r>
              <a:rPr lang="en-US" sz="1600" dirty="0" smtClean="0"/>
              <a:t> </a:t>
            </a:r>
            <a:r>
              <a:rPr lang="en-US" sz="1600" dirty="0" err="1" smtClean="0"/>
              <a:t>pengaruh</a:t>
            </a:r>
            <a:r>
              <a:rPr lang="en-US" sz="1600" dirty="0" smtClean="0"/>
              <a:t> yang </a:t>
            </a:r>
            <a:r>
              <a:rPr lang="en-US" sz="1600" dirty="0" err="1" smtClean="0"/>
              <a:t>signifikan</a:t>
            </a:r>
            <a:r>
              <a:rPr lang="en-US" sz="1600" dirty="0" smtClean="0"/>
              <a:t>  </a:t>
            </a:r>
            <a:r>
              <a:rPr lang="en-US" sz="1600" dirty="0" err="1" smtClean="0"/>
              <a:t>antara</a:t>
            </a:r>
            <a:r>
              <a:rPr lang="en-US" sz="1600" dirty="0" smtClean="0"/>
              <a:t> </a:t>
            </a:r>
            <a:r>
              <a:rPr lang="en-US" sz="1600" dirty="0" err="1" smtClean="0"/>
              <a:t>nilai</a:t>
            </a:r>
            <a:r>
              <a:rPr lang="en-US" sz="1600" dirty="0" smtClean="0"/>
              <a:t> </a:t>
            </a:r>
            <a:r>
              <a:rPr lang="en-US" sz="1600" dirty="0" err="1" smtClean="0"/>
              <a:t>tambah</a:t>
            </a:r>
            <a:r>
              <a:rPr lang="en-US" sz="1600" dirty="0" smtClean="0"/>
              <a:t> </a:t>
            </a:r>
            <a:r>
              <a:rPr lang="en-US" sz="1600" dirty="0" err="1" smtClean="0"/>
              <a:t>ekonomis</a:t>
            </a:r>
            <a:r>
              <a:rPr lang="en-US" sz="1600" dirty="0" smtClean="0"/>
              <a:t> </a:t>
            </a:r>
          </a:p>
          <a:p>
            <a:pPr marL="0" indent="0" algn="just" fontAlgn="auto">
              <a:spcAft>
                <a:spcPts val="0"/>
              </a:spcAft>
              <a:buFont typeface="Arial" pitchFamily="34" charset="0"/>
              <a:buNone/>
              <a:defRPr/>
            </a:pPr>
            <a:r>
              <a:rPr lang="en-US" sz="1600" dirty="0" smtClean="0"/>
              <a:t>                          </a:t>
            </a:r>
            <a:r>
              <a:rPr lang="en-US" sz="1600" dirty="0" err="1" smtClean="0"/>
              <a:t>dengan</a:t>
            </a:r>
            <a:r>
              <a:rPr lang="en-US" sz="1600" dirty="0" smtClean="0"/>
              <a:t> </a:t>
            </a:r>
            <a:r>
              <a:rPr lang="en-US" sz="1600" dirty="0" err="1" smtClean="0"/>
              <a:t>hargan</a:t>
            </a:r>
            <a:r>
              <a:rPr lang="en-US" sz="1600" dirty="0" smtClean="0"/>
              <a:t> </a:t>
            </a:r>
            <a:r>
              <a:rPr lang="en-US" sz="1600" dirty="0" err="1" smtClean="0"/>
              <a:t>saham</a:t>
            </a:r>
            <a:r>
              <a:rPr lang="en-US" sz="1600" dirty="0" smtClean="0"/>
              <a:t>.</a:t>
            </a:r>
          </a:p>
          <a:p>
            <a:pPr marL="571500" indent="-571500" algn="just" eaLnBrk="1" hangingPunct="1">
              <a:buFontTx/>
              <a:buNone/>
              <a:defRPr/>
            </a:pPr>
            <a:endParaRPr lang="en-US" sz="1700" dirty="0" smtClean="0">
              <a:cs typeface="Times New Roman" pitchFamily="18" charset="0"/>
            </a:endParaRPr>
          </a:p>
          <a:p>
            <a:pPr marL="571500" indent="-571500" eaLnBrk="1" hangingPunct="1">
              <a:buFont typeface="Wingdings" pitchFamily="2" charset="2"/>
              <a:buAutoNum type="arabicPeriod" startAt="2"/>
              <a:defRPr/>
            </a:pPr>
            <a:endParaRPr lang="en-US" sz="1700" dirty="0" smtClean="0"/>
          </a:p>
        </p:txBody>
      </p:sp>
    </p:spTree>
    <p:extLst>
      <p:ext uri="{BB962C8B-B14F-4D97-AF65-F5344CB8AC3E}">
        <p14:creationId xmlns:p14="http://schemas.microsoft.com/office/powerpoint/2010/main" val="3954325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p:spPr>
        <p:style>
          <a:lnRef idx="1">
            <a:schemeClr val="accent1"/>
          </a:lnRef>
          <a:fillRef idx="2">
            <a:schemeClr val="accent1"/>
          </a:fillRef>
          <a:effectRef idx="1">
            <a:schemeClr val="accent1"/>
          </a:effectRef>
          <a:fontRef idx="minor">
            <a:schemeClr val="dk1"/>
          </a:fontRef>
        </p:style>
        <p:txBody>
          <a:bodyPr rtlCol="0">
            <a:normAutofit fontScale="92500" lnSpcReduction="10000"/>
          </a:bodyPr>
          <a:lstStyle/>
          <a:p>
            <a:pPr marL="0" indent="0" algn="just" fontAlgn="auto">
              <a:spcAft>
                <a:spcPts val="0"/>
              </a:spcAft>
              <a:buFont typeface="Arial" pitchFamily="34" charset="0"/>
              <a:buNone/>
              <a:defRPr/>
            </a:pPr>
            <a:r>
              <a:rPr lang="id-ID" dirty="0" smtClean="0"/>
              <a:t>Menurut cara mengujinya hipotesis diklasifikasi menjadi 2:</a:t>
            </a:r>
          </a:p>
          <a:p>
            <a:pPr marL="0" indent="0" algn="just" fontAlgn="auto">
              <a:spcAft>
                <a:spcPts val="0"/>
              </a:spcAft>
              <a:buFont typeface="Arial" pitchFamily="34" charset="0"/>
              <a:buNone/>
              <a:defRPr/>
            </a:pPr>
            <a:endParaRPr lang="id-ID" dirty="0"/>
          </a:p>
          <a:p>
            <a:pPr marL="0" indent="0" algn="just" fontAlgn="auto">
              <a:spcAft>
                <a:spcPts val="0"/>
              </a:spcAft>
              <a:buNone/>
              <a:defRPr/>
            </a:pPr>
            <a:r>
              <a:rPr lang="id-ID" dirty="0" smtClean="0"/>
              <a:t>1.  Hipotesis direksional</a:t>
            </a:r>
          </a:p>
          <a:p>
            <a:pPr marL="0" indent="0" algn="just" fontAlgn="auto">
              <a:spcAft>
                <a:spcPts val="0"/>
              </a:spcAft>
              <a:buNone/>
              <a:defRPr/>
            </a:pPr>
            <a:r>
              <a:rPr lang="id-ID" dirty="0" smtClean="0"/>
              <a:t>Hip. yang menyatakan arah pengujian. Pernyataan hipotesis ini menggunakan kata lebih besar / lebih kecil, positif, atau negatif. (Uji satu pihak)</a:t>
            </a:r>
          </a:p>
          <a:p>
            <a:pPr marL="0" indent="0" algn="just" fontAlgn="auto">
              <a:spcAft>
                <a:spcPts val="0"/>
              </a:spcAft>
              <a:buNone/>
              <a:defRPr/>
            </a:pPr>
            <a:endParaRPr lang="id-ID" dirty="0" smtClean="0"/>
          </a:p>
          <a:p>
            <a:pPr marL="0" indent="0" algn="just" fontAlgn="auto">
              <a:spcAft>
                <a:spcPts val="0"/>
              </a:spcAft>
              <a:buNone/>
              <a:defRPr/>
            </a:pPr>
            <a:r>
              <a:rPr lang="id-ID" dirty="0" smtClean="0"/>
              <a:t>2.  Hiptesis undireksional</a:t>
            </a:r>
            <a:endParaRPr lang="en-US" dirty="0" smtClean="0"/>
          </a:p>
          <a:p>
            <a:pPr marL="0" indent="0" algn="just" fontAlgn="auto">
              <a:spcAft>
                <a:spcPts val="0"/>
              </a:spcAft>
              <a:buFont typeface="Arial" pitchFamily="34" charset="0"/>
              <a:buNone/>
              <a:defRPr/>
            </a:pPr>
            <a:r>
              <a:rPr lang="id-ID" dirty="0" smtClean="0"/>
              <a:t>Hip. yang menyatakan tidak menyebutkan arah pengujian. Pernyataan hipotesis ini menggunakan kata sama dengan, tidak sama dengan, berpengaruh, berhubungan (Uji 2 pihak)</a:t>
            </a:r>
            <a:endParaRPr lang="en-US" dirty="0"/>
          </a:p>
        </p:txBody>
      </p:sp>
    </p:spTree>
    <p:extLst>
      <p:ext uri="{BB962C8B-B14F-4D97-AF65-F5344CB8AC3E}">
        <p14:creationId xmlns:p14="http://schemas.microsoft.com/office/powerpoint/2010/main" val="2987917710"/>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style>
          <a:lnRef idx="1">
            <a:schemeClr val="accent1"/>
          </a:lnRef>
          <a:fillRef idx="2">
            <a:schemeClr val="accent1"/>
          </a:fillRef>
          <a:effectRef idx="1">
            <a:schemeClr val="accent1"/>
          </a:effectRef>
          <a:fontRef idx="minor">
            <a:schemeClr val="dk1"/>
          </a:fontRef>
        </p:style>
        <p:txBody>
          <a:bodyPr rtlCol="0">
            <a:normAutofit fontScale="55000" lnSpcReduction="20000"/>
          </a:bodyPr>
          <a:lstStyle/>
          <a:p>
            <a:pPr marL="0" indent="0" algn="just" fontAlgn="auto">
              <a:spcAft>
                <a:spcPts val="0"/>
              </a:spcAft>
              <a:buFont typeface="Arial" pitchFamily="34" charset="0"/>
              <a:buNone/>
              <a:defRPr/>
            </a:pPr>
            <a:r>
              <a:rPr lang="id-ID" sz="5800" dirty="0" smtClean="0">
                <a:effectLst>
                  <a:outerShdw blurRad="38100" dist="38100" dir="2700000" algn="tl">
                    <a:srgbClr val="000000">
                      <a:alpha val="43137"/>
                    </a:srgbClr>
                  </a:outerShdw>
                </a:effectLst>
              </a:rPr>
              <a:t>Pernyataan hipotesis menurut  pola interaksi variabel diklasifikasi menjadi 3</a:t>
            </a:r>
            <a:r>
              <a:rPr lang="en-US" sz="5800" dirty="0" smtClean="0">
                <a:effectLst>
                  <a:outerShdw blurRad="38100" dist="38100" dir="2700000" algn="tl">
                    <a:srgbClr val="000000">
                      <a:alpha val="43137"/>
                    </a:srgbClr>
                  </a:outerShdw>
                </a:effectLst>
              </a:rPr>
              <a:t>:</a:t>
            </a:r>
          </a:p>
          <a:p>
            <a:pPr algn="just" fontAlgn="auto">
              <a:spcAft>
                <a:spcPts val="0"/>
              </a:spcAft>
              <a:buFont typeface="Arial" pitchFamily="34" charset="0"/>
              <a:buNone/>
              <a:defRPr/>
            </a:pPr>
            <a:endParaRPr lang="en-US" dirty="0" smtClean="0"/>
          </a:p>
          <a:p>
            <a:pPr marL="463550" indent="-463550" algn="just" fontAlgn="auto">
              <a:spcAft>
                <a:spcPts val="0"/>
              </a:spcAft>
              <a:buFont typeface="Arial" pitchFamily="34" charset="0"/>
              <a:buAutoNum type="arabicPeriod"/>
              <a:defRPr/>
            </a:pPr>
            <a:r>
              <a:rPr lang="en-US" dirty="0" smtClean="0"/>
              <a:t>Hipotesis deskriptif</a:t>
            </a:r>
          </a:p>
          <a:p>
            <a:pPr marL="514350" indent="-514350" algn="just" fontAlgn="auto">
              <a:spcAft>
                <a:spcPts val="0"/>
              </a:spcAft>
              <a:buFont typeface="Arial" pitchFamily="34" charset="0"/>
              <a:buNone/>
              <a:defRPr/>
            </a:pPr>
            <a:r>
              <a:rPr lang="en-US" dirty="0"/>
              <a:t>	</a:t>
            </a:r>
            <a:r>
              <a:rPr lang="en-US" dirty="0" smtClean="0"/>
              <a:t>Contoh:</a:t>
            </a:r>
          </a:p>
          <a:p>
            <a:pPr marL="804863" indent="-341313" algn="just" fontAlgn="auto">
              <a:spcAft>
                <a:spcPts val="0"/>
              </a:spcAft>
              <a:buFont typeface="Arial" pitchFamily="34" charset="0"/>
              <a:buChar char="•"/>
              <a:defRPr/>
            </a:pPr>
            <a:r>
              <a:rPr lang="en-US" dirty="0" smtClean="0"/>
              <a:t>Efisiensi biaya PT. X paling rendah sebesar 80% dari kriteria ideal yang ditetapkan.</a:t>
            </a:r>
          </a:p>
          <a:p>
            <a:pPr marL="804863" indent="-341313" algn="just" fontAlgn="auto">
              <a:spcAft>
                <a:spcPts val="0"/>
              </a:spcAft>
              <a:buFont typeface="Arial" pitchFamily="34" charset="0"/>
              <a:buChar char="•"/>
              <a:defRPr/>
            </a:pPr>
            <a:r>
              <a:rPr lang="en-US" dirty="0" smtClean="0"/>
              <a:t>Daya tahan auditor dalam melakukan pekerjaannya tidak lebih dari 5 jam per harinya.</a:t>
            </a:r>
          </a:p>
          <a:p>
            <a:pPr marL="514350" indent="-514350" algn="just" fontAlgn="auto">
              <a:spcAft>
                <a:spcPts val="0"/>
              </a:spcAft>
              <a:buFont typeface="Arial" pitchFamily="34" charset="0"/>
              <a:buNone/>
              <a:defRPr/>
            </a:pPr>
            <a:endParaRPr lang="en-US" dirty="0" smtClean="0"/>
          </a:p>
          <a:p>
            <a:pPr marL="463550" indent="-463550" algn="just" fontAlgn="auto">
              <a:spcAft>
                <a:spcPts val="0"/>
              </a:spcAft>
              <a:buFont typeface="Arial" pitchFamily="34" charset="0"/>
              <a:buAutoNum type="arabicPeriod" startAt="2"/>
              <a:defRPr/>
            </a:pPr>
            <a:r>
              <a:rPr lang="en-US" dirty="0" smtClean="0"/>
              <a:t>Hipotesis komparatif</a:t>
            </a:r>
          </a:p>
          <a:p>
            <a:pPr marL="514350" indent="-514350" algn="just" fontAlgn="auto">
              <a:spcAft>
                <a:spcPts val="0"/>
              </a:spcAft>
              <a:buFont typeface="Arial" pitchFamily="34" charset="0"/>
              <a:buNone/>
              <a:defRPr/>
            </a:pPr>
            <a:r>
              <a:rPr lang="en-US" dirty="0" smtClean="0"/>
              <a:t>	Contoh:</a:t>
            </a:r>
          </a:p>
          <a:p>
            <a:pPr marL="804863" indent="-341313" algn="just" fontAlgn="auto">
              <a:spcAft>
                <a:spcPts val="0"/>
              </a:spcAft>
              <a:buFont typeface="Arial" pitchFamily="34" charset="0"/>
              <a:buChar char="•"/>
              <a:defRPr/>
            </a:pPr>
            <a:r>
              <a:rPr lang="en-US" dirty="0" smtClean="0"/>
              <a:t>Pembebanan BOP dengan metode ABC lebih baik dibandingkan dengan metode konvensional.</a:t>
            </a:r>
          </a:p>
          <a:p>
            <a:pPr marL="804863" indent="-341313" algn="just" fontAlgn="auto">
              <a:spcAft>
                <a:spcPts val="0"/>
              </a:spcAft>
              <a:buFont typeface="Arial" pitchFamily="34" charset="0"/>
              <a:buChar char="•"/>
              <a:defRPr/>
            </a:pPr>
            <a:r>
              <a:rPr lang="en-US" dirty="0" smtClean="0"/>
              <a:t>Kualitas hasil auditor yang berpendidikan luar negeri lebih baik daripada auditor yang berpendidikan dalam negeri.</a:t>
            </a:r>
          </a:p>
          <a:p>
            <a:pPr marL="804863" indent="-341313" algn="just" fontAlgn="auto">
              <a:spcAft>
                <a:spcPts val="0"/>
              </a:spcAft>
              <a:buFont typeface="Arial" pitchFamily="34" charset="0"/>
              <a:buNone/>
              <a:defRPr/>
            </a:pPr>
            <a:endParaRPr lang="en-US" dirty="0" smtClean="0"/>
          </a:p>
          <a:p>
            <a:pPr marL="514350" indent="-514350" algn="just" fontAlgn="auto">
              <a:spcAft>
                <a:spcPts val="0"/>
              </a:spcAft>
              <a:buFont typeface="Arial" pitchFamily="34" charset="0"/>
              <a:buAutoNum type="arabicPeriod" startAt="3"/>
              <a:defRPr/>
            </a:pPr>
            <a:r>
              <a:rPr lang="en-US" dirty="0" smtClean="0"/>
              <a:t>Hipotesis </a:t>
            </a:r>
            <a:r>
              <a:rPr lang="en-US" dirty="0" err="1" smtClean="0"/>
              <a:t>asosiatif</a:t>
            </a:r>
            <a:endParaRPr lang="en-US" dirty="0" smtClean="0"/>
          </a:p>
          <a:p>
            <a:pPr marL="514350" indent="-514350" algn="just" fontAlgn="auto">
              <a:spcAft>
                <a:spcPts val="0"/>
              </a:spcAft>
              <a:buFont typeface="Arial" pitchFamily="34" charset="0"/>
              <a:buNone/>
              <a:defRPr/>
            </a:pPr>
            <a:r>
              <a:rPr lang="en-US" dirty="0" smtClean="0"/>
              <a:t>	Contoh: Nilai tambah ekonomi memiliki pengaruh yang signifikan terhadap harga saham</a:t>
            </a:r>
          </a:p>
          <a:p>
            <a:pPr marL="514350" indent="-514350" algn="just"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3348510604"/>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59012" y="764704"/>
            <a:ext cx="7383463" cy="609600"/>
          </a:xfrm>
        </p:spPr>
        <p:txBody>
          <a:bodyPr>
            <a:noAutofit/>
          </a:bodyPr>
          <a:lstStyle/>
          <a:p>
            <a:pPr eaLnBrk="1" hangingPunct="1"/>
            <a:r>
              <a:rPr lang="en-AU" b="1" dirty="0" smtClean="0"/>
              <a:t>UJI HIPOTESIS</a:t>
            </a:r>
          </a:p>
        </p:txBody>
      </p:sp>
      <p:sp>
        <p:nvSpPr>
          <p:cNvPr id="20483" name="Footer Placeholder 3"/>
          <p:cNvSpPr>
            <a:spLocks noGrp="1"/>
          </p:cNvSpPr>
          <p:nvPr>
            <p:ph type="ftr" sz="quarter" idx="11"/>
          </p:nvPr>
        </p:nvSpPr>
        <p:spPr>
          <a:xfrm>
            <a:off x="685800" y="6248400"/>
            <a:ext cx="1905000" cy="457200"/>
          </a:xfrm>
        </p:spPr>
        <p:txBody>
          <a:bodyPr/>
          <a:lstStyle/>
          <a:p>
            <a:pPr algn="l">
              <a:defRPr/>
            </a:pPr>
            <a:r>
              <a:rPr lang="en-US"/>
              <a:t>Statistics for Business and Economics, 6e © 2007 Pearson Education, Inc.</a:t>
            </a:r>
          </a:p>
        </p:txBody>
      </p:sp>
      <p:sp>
        <p:nvSpPr>
          <p:cNvPr id="20484" name="Slide Number Placeholder 4"/>
          <p:cNvSpPr>
            <a:spLocks noGrp="1"/>
          </p:cNvSpPr>
          <p:nvPr>
            <p:ph type="sldNum" sz="quarter" idx="12"/>
          </p:nvPr>
        </p:nvSpPr>
        <p:spPr>
          <a:xfrm>
            <a:off x="3124200" y="6248400"/>
            <a:ext cx="2895600" cy="457200"/>
          </a:xfrm>
        </p:spPr>
        <p:txBody>
          <a:bodyPr/>
          <a:lstStyle/>
          <a:p>
            <a:pPr algn="ctr">
              <a:defRPr/>
            </a:pPr>
            <a:r>
              <a:rPr lang="en-US"/>
              <a:t>Chap 1-</a:t>
            </a:r>
            <a:fld id="{91535B9B-C268-4682-AB30-428038EC89FD}" type="slidenum">
              <a:rPr lang="en-US"/>
              <a:pPr algn="ctr">
                <a:defRPr/>
              </a:pPr>
              <a:t>34</a:t>
            </a:fld>
            <a:endParaRPr lang="en-US"/>
          </a:p>
        </p:txBody>
      </p:sp>
      <p:pic>
        <p:nvPicPr>
          <p:cNvPr id="1126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7025" y="1600200"/>
            <a:ext cx="8435975" cy="4800600"/>
          </a:xfrm>
          <a:noFill/>
          <a:ln w="57150" cap="flat">
            <a:solidFill>
              <a:schemeClr val="tx1"/>
            </a:solidFill>
            <a:miter lim="800000"/>
            <a:headEnd type="none" w="med" len="med"/>
            <a:tailEnd type="none" w="med" len="med"/>
          </a:ln>
        </p:spPr>
      </p:pic>
      <p:sp>
        <p:nvSpPr>
          <p:cNvPr id="2" name="Rectangle 1"/>
          <p:cNvSpPr/>
          <p:nvPr/>
        </p:nvSpPr>
        <p:spPr>
          <a:xfrm flipH="1" flipV="1">
            <a:off x="410284" y="5112948"/>
            <a:ext cx="8280920" cy="1224136"/>
          </a:xfrm>
          <a:prstGeom prst="rect">
            <a:avLst/>
          </a:prstGeom>
          <a:solidFill>
            <a:srgbClr val="C0000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71933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822325" y="5305425"/>
            <a:ext cx="1585913" cy="711200"/>
          </a:xfrm>
          <a:prstGeom prst="rect">
            <a:avLst/>
          </a:prstGeom>
          <a:solidFill>
            <a:schemeClr val="hlink">
              <a:alpha val="10196"/>
            </a:schemeClr>
          </a:solidFill>
          <a:ln w="12700">
            <a:solidFill>
              <a:srgbClr val="000000"/>
            </a:solidFill>
            <a:miter lim="800000"/>
            <a:headEnd/>
            <a:tailEnd/>
          </a:ln>
        </p:spPr>
        <p:txBody>
          <a:bodyPr wrap="none" anchor="ctr"/>
          <a:lstStyle/>
          <a:p>
            <a:endParaRPr lang="id-ID"/>
          </a:p>
        </p:txBody>
      </p:sp>
      <p:sp>
        <p:nvSpPr>
          <p:cNvPr id="36867" name="Line 3"/>
          <p:cNvSpPr>
            <a:spLocks noChangeShapeType="1"/>
          </p:cNvSpPr>
          <p:nvPr/>
        </p:nvSpPr>
        <p:spPr bwMode="auto">
          <a:xfrm flipV="1">
            <a:off x="6700838" y="3927475"/>
            <a:ext cx="0" cy="914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36868" name="Line 4"/>
          <p:cNvSpPr>
            <a:spLocks noChangeShapeType="1"/>
          </p:cNvSpPr>
          <p:nvPr/>
        </p:nvSpPr>
        <p:spPr bwMode="auto">
          <a:xfrm flipH="1">
            <a:off x="4414838" y="2479675"/>
            <a:ext cx="0" cy="3048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36869" name="Rectangle 5"/>
          <p:cNvSpPr>
            <a:spLocks noChangeArrowheads="1"/>
          </p:cNvSpPr>
          <p:nvPr/>
        </p:nvSpPr>
        <p:spPr bwMode="auto">
          <a:xfrm>
            <a:off x="3046413" y="1873250"/>
            <a:ext cx="2882900" cy="593725"/>
          </a:xfrm>
          <a:prstGeom prst="rect">
            <a:avLst/>
          </a:prstGeom>
          <a:solidFill>
            <a:srgbClr val="00AE00">
              <a:alpha val="25098"/>
            </a:srgbClr>
          </a:solidFill>
          <a:ln w="12700">
            <a:solidFill>
              <a:srgbClr val="000000"/>
            </a:solidFill>
            <a:miter lim="800000"/>
            <a:headEnd/>
            <a:tailEnd/>
          </a:ln>
        </p:spPr>
        <p:txBody>
          <a:bodyPr wrap="none" anchor="ctr"/>
          <a:lstStyle/>
          <a:p>
            <a:endParaRPr lang="id-ID"/>
          </a:p>
        </p:txBody>
      </p:sp>
      <p:sp>
        <p:nvSpPr>
          <p:cNvPr id="36870" name="Rectangle 6"/>
          <p:cNvSpPr>
            <a:spLocks noChangeArrowheads="1"/>
          </p:cNvSpPr>
          <p:nvPr/>
        </p:nvSpPr>
        <p:spPr bwMode="auto">
          <a:xfrm>
            <a:off x="2814638" y="1946275"/>
            <a:ext cx="34385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400" b="1">
                <a:solidFill>
                  <a:srgbClr val="000000"/>
                </a:solidFill>
                <a:latin typeface="Times New Roman" pitchFamily="18" charset="0"/>
              </a:rPr>
              <a:t>UJI HIPOTESIS</a:t>
            </a:r>
          </a:p>
        </p:txBody>
      </p:sp>
      <p:sp>
        <p:nvSpPr>
          <p:cNvPr id="36871" name="Line 7"/>
          <p:cNvSpPr>
            <a:spLocks noChangeShapeType="1"/>
          </p:cNvSpPr>
          <p:nvPr/>
        </p:nvSpPr>
        <p:spPr bwMode="auto">
          <a:xfrm flipV="1">
            <a:off x="1595438" y="2784475"/>
            <a:ext cx="5029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36872" name="Rectangle 8"/>
          <p:cNvSpPr>
            <a:spLocks noChangeArrowheads="1"/>
          </p:cNvSpPr>
          <p:nvPr/>
        </p:nvSpPr>
        <p:spPr bwMode="auto">
          <a:xfrm>
            <a:off x="803275" y="5429250"/>
            <a:ext cx="1704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000" b="1">
                <a:solidFill>
                  <a:srgbClr val="000000"/>
                </a:solidFill>
                <a:latin typeface="Times New Roman" pitchFamily="18" charset="0"/>
              </a:rPr>
              <a:t>Distributions</a:t>
            </a:r>
            <a:endParaRPr lang="en-US" sz="2000">
              <a:solidFill>
                <a:srgbClr val="000000"/>
              </a:solidFill>
              <a:latin typeface="Times New Roman" pitchFamily="18" charset="0"/>
            </a:endParaRPr>
          </a:p>
        </p:txBody>
      </p:sp>
      <p:sp>
        <p:nvSpPr>
          <p:cNvPr id="77833" name="Rectangle 9"/>
          <p:cNvSpPr>
            <a:spLocks noChangeArrowheads="1"/>
          </p:cNvSpPr>
          <p:nvPr/>
        </p:nvSpPr>
        <p:spPr bwMode="auto">
          <a:xfrm>
            <a:off x="1104900" y="457200"/>
            <a:ext cx="6591300" cy="1074738"/>
          </a:xfrm>
          <a:prstGeom prst="rect">
            <a:avLst/>
          </a:prstGeom>
          <a:noFill/>
          <a:ln w="12700">
            <a:noFill/>
            <a:miter lim="800000"/>
            <a:headEnd/>
            <a:tailEnd/>
          </a:ln>
          <a:effectLst/>
        </p:spPr>
        <p:txBody>
          <a:bodyPr lIns="90488" tIns="44450" rIns="90488" bIns="44450">
            <a:spAutoFit/>
          </a:bodyPr>
          <a:lstStyle/>
          <a:p>
            <a:pPr algn="ctr">
              <a:defRPr/>
            </a:pPr>
            <a:r>
              <a:rPr lang="en-US" sz="3200" b="1" dirty="0" err="1">
                <a:solidFill>
                  <a:srgbClr val="000000"/>
                </a:solidFill>
                <a:effectLst>
                  <a:outerShdw blurRad="38100" dist="38100" dir="2700000" algn="tl">
                    <a:srgbClr val="FFFFFF"/>
                  </a:outerShdw>
                </a:effectLst>
                <a:latin typeface="Times New Roman" pitchFamily="18" charset="0"/>
              </a:rPr>
              <a:t>Klasifikasi</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umum</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Uji</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Hipotesis</a:t>
            </a:r>
            <a:endParaRPr lang="en-US" sz="3200" b="1" dirty="0">
              <a:solidFill>
                <a:srgbClr val="000000"/>
              </a:solidFill>
              <a:effectLst>
                <a:outerShdw blurRad="38100" dist="38100" dir="2700000" algn="tl">
                  <a:srgbClr val="FFFFFF"/>
                </a:outerShdw>
              </a:effectLst>
              <a:latin typeface="Times New Roman" pitchFamily="18" charset="0"/>
            </a:endParaRPr>
          </a:p>
          <a:p>
            <a:pPr algn="ctr">
              <a:defRPr/>
            </a:pPr>
            <a:r>
              <a:rPr lang="en-US" sz="3200" b="1" dirty="0" err="1">
                <a:solidFill>
                  <a:srgbClr val="000000"/>
                </a:solidFill>
                <a:effectLst>
                  <a:outerShdw blurRad="38100" dist="38100" dir="2700000" algn="tl">
                    <a:srgbClr val="FFFFFF"/>
                  </a:outerShdw>
                </a:effectLst>
                <a:latin typeface="Times New Roman" pitchFamily="18" charset="0"/>
              </a:rPr>
              <a:t>Berdasar</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Tujuan</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Penelitian</a:t>
            </a:r>
            <a:endParaRPr lang="en-US" sz="3200" b="1" dirty="0">
              <a:solidFill>
                <a:srgbClr val="000000"/>
              </a:solidFill>
              <a:effectLst>
                <a:outerShdw blurRad="38100" dist="38100" dir="2700000" algn="tl">
                  <a:srgbClr val="FFFFFF"/>
                </a:outerShdw>
              </a:effectLst>
              <a:latin typeface="Times New Roman" pitchFamily="18" charset="0"/>
            </a:endParaRPr>
          </a:p>
        </p:txBody>
      </p:sp>
      <p:sp>
        <p:nvSpPr>
          <p:cNvPr id="77835" name="Rectangle 11"/>
          <p:cNvSpPr>
            <a:spLocks noChangeArrowheads="1"/>
          </p:cNvSpPr>
          <p:nvPr/>
        </p:nvSpPr>
        <p:spPr bwMode="auto">
          <a:xfrm>
            <a:off x="533400" y="3200400"/>
            <a:ext cx="2438400" cy="704850"/>
          </a:xfrm>
          <a:prstGeom prst="rect">
            <a:avLst/>
          </a:prstGeom>
          <a:solidFill>
            <a:srgbClr val="FFC000"/>
          </a:solidFill>
          <a:ln w="12700">
            <a:solidFill>
              <a:schemeClr val="accent4"/>
            </a:solidFill>
            <a:miter lim="800000"/>
            <a:headEnd/>
            <a:tailEnd/>
          </a:ln>
          <a:effectLst/>
        </p:spPr>
        <p:txBody>
          <a:bodyPr lIns="90488" tIns="44450" rIns="90488" bIns="44450">
            <a:spAutoFit/>
          </a:bodyPr>
          <a:lstStyle/>
          <a:p>
            <a:pPr algn="ctr">
              <a:defRPr/>
            </a:pPr>
            <a:r>
              <a:rPr lang="en-US" sz="2000" b="1" dirty="0">
                <a:solidFill>
                  <a:srgbClr val="000000"/>
                </a:solidFill>
                <a:latin typeface="Times New Roman" pitchFamily="18" charset="0"/>
              </a:rPr>
              <a:t>Tests of Association</a:t>
            </a:r>
          </a:p>
          <a:p>
            <a:pPr algn="ctr">
              <a:defRPr/>
            </a:pPr>
            <a:r>
              <a:rPr lang="en-US" sz="2000" b="1" dirty="0">
                <a:solidFill>
                  <a:srgbClr val="000000"/>
                </a:solidFill>
                <a:latin typeface="Times New Roman" pitchFamily="18" charset="0"/>
              </a:rPr>
              <a:t>(</a:t>
            </a:r>
            <a:r>
              <a:rPr lang="en-US" sz="2000" b="1" dirty="0" err="1">
                <a:solidFill>
                  <a:srgbClr val="000000"/>
                </a:solidFill>
                <a:latin typeface="Times New Roman" pitchFamily="18" charset="0"/>
              </a:rPr>
              <a:t>Uji</a:t>
            </a:r>
            <a:r>
              <a:rPr lang="en-US" sz="2000" b="1" dirty="0">
                <a:solidFill>
                  <a:srgbClr val="000000"/>
                </a:solidFill>
                <a:latin typeface="Times New Roman" pitchFamily="18" charset="0"/>
              </a:rPr>
              <a:t> HUBUNGAN)</a:t>
            </a:r>
          </a:p>
        </p:txBody>
      </p:sp>
      <p:sp>
        <p:nvSpPr>
          <p:cNvPr id="77837" name="Rectangle 13"/>
          <p:cNvSpPr>
            <a:spLocks noChangeArrowheads="1"/>
          </p:cNvSpPr>
          <p:nvPr/>
        </p:nvSpPr>
        <p:spPr bwMode="auto">
          <a:xfrm>
            <a:off x="5378450" y="3181350"/>
            <a:ext cx="2393950" cy="704850"/>
          </a:xfrm>
          <a:prstGeom prst="rect">
            <a:avLst/>
          </a:prstGeom>
          <a:solidFill>
            <a:srgbClr val="92D050"/>
          </a:solidFill>
          <a:ln w="12700">
            <a:solidFill>
              <a:schemeClr val="accent4"/>
            </a:solidFill>
            <a:miter lim="800000"/>
            <a:headEnd/>
            <a:tailEnd/>
          </a:ln>
          <a:effectLst/>
        </p:spPr>
        <p:txBody>
          <a:bodyPr lIns="90488" tIns="44450" rIns="90488" bIns="44450">
            <a:spAutoFit/>
          </a:bodyPr>
          <a:lstStyle/>
          <a:p>
            <a:pPr algn="ctr">
              <a:defRPr/>
            </a:pPr>
            <a:r>
              <a:rPr lang="en-US" sz="2000" b="1" dirty="0">
                <a:solidFill>
                  <a:srgbClr val="000000"/>
                </a:solidFill>
                <a:latin typeface="Times New Roman" pitchFamily="18" charset="0"/>
              </a:rPr>
              <a:t>Tests of Differences</a:t>
            </a:r>
          </a:p>
          <a:p>
            <a:pPr algn="ctr">
              <a:defRPr/>
            </a:pPr>
            <a:r>
              <a:rPr lang="en-US" sz="2000" b="1" dirty="0">
                <a:solidFill>
                  <a:srgbClr val="000000"/>
                </a:solidFill>
                <a:latin typeface="Times New Roman" pitchFamily="18" charset="0"/>
              </a:rPr>
              <a:t>(</a:t>
            </a:r>
            <a:r>
              <a:rPr lang="en-US" sz="2000" b="1" dirty="0" err="1">
                <a:solidFill>
                  <a:srgbClr val="000000"/>
                </a:solidFill>
                <a:latin typeface="Times New Roman" pitchFamily="18" charset="0"/>
              </a:rPr>
              <a:t>Uji</a:t>
            </a:r>
            <a:r>
              <a:rPr lang="en-US" sz="2000" b="1" dirty="0">
                <a:solidFill>
                  <a:srgbClr val="000000"/>
                </a:solidFill>
                <a:latin typeface="Times New Roman" pitchFamily="18" charset="0"/>
              </a:rPr>
              <a:t> PERBEDAAN)</a:t>
            </a:r>
            <a:endParaRPr lang="en-US" sz="2000" dirty="0">
              <a:solidFill>
                <a:srgbClr val="000000"/>
              </a:solidFill>
              <a:latin typeface="Times New Roman" pitchFamily="18" charset="0"/>
            </a:endParaRPr>
          </a:p>
        </p:txBody>
      </p:sp>
      <p:sp>
        <p:nvSpPr>
          <p:cNvPr id="36876" name="Rectangle 14"/>
          <p:cNvSpPr>
            <a:spLocks noChangeArrowheads="1"/>
          </p:cNvSpPr>
          <p:nvPr/>
        </p:nvSpPr>
        <p:spPr bwMode="auto">
          <a:xfrm>
            <a:off x="5000625" y="5308600"/>
            <a:ext cx="1585913" cy="711200"/>
          </a:xfrm>
          <a:prstGeom prst="rect">
            <a:avLst/>
          </a:prstGeom>
          <a:solidFill>
            <a:srgbClr val="6600CC">
              <a:alpha val="10196"/>
            </a:srgbClr>
          </a:solidFill>
          <a:ln w="12700">
            <a:solidFill>
              <a:srgbClr val="000000"/>
            </a:solidFill>
            <a:miter lim="800000"/>
            <a:headEnd/>
            <a:tailEnd/>
          </a:ln>
        </p:spPr>
        <p:txBody>
          <a:bodyPr wrap="none" anchor="ctr"/>
          <a:lstStyle/>
          <a:p>
            <a:endParaRPr lang="id-ID"/>
          </a:p>
        </p:txBody>
      </p:sp>
      <p:sp>
        <p:nvSpPr>
          <p:cNvPr id="36877" name="Line 15"/>
          <p:cNvSpPr>
            <a:spLocks noChangeShapeType="1"/>
          </p:cNvSpPr>
          <p:nvPr/>
        </p:nvSpPr>
        <p:spPr bwMode="auto">
          <a:xfrm>
            <a:off x="6624638" y="2784475"/>
            <a:ext cx="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36878" name="Line 16"/>
          <p:cNvSpPr>
            <a:spLocks noChangeShapeType="1"/>
          </p:cNvSpPr>
          <p:nvPr/>
        </p:nvSpPr>
        <p:spPr bwMode="auto">
          <a:xfrm>
            <a:off x="1595438" y="2784475"/>
            <a:ext cx="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36879" name="Line 17"/>
          <p:cNvSpPr>
            <a:spLocks noChangeShapeType="1"/>
          </p:cNvSpPr>
          <p:nvPr/>
        </p:nvSpPr>
        <p:spPr bwMode="auto">
          <a:xfrm>
            <a:off x="1595438" y="4841875"/>
            <a:ext cx="6248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36880" name="Line 18"/>
          <p:cNvSpPr>
            <a:spLocks noChangeShapeType="1"/>
          </p:cNvSpPr>
          <p:nvPr/>
        </p:nvSpPr>
        <p:spPr bwMode="auto">
          <a:xfrm flipH="1">
            <a:off x="7843838" y="4841875"/>
            <a:ext cx="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36881" name="Rectangle 19"/>
          <p:cNvSpPr>
            <a:spLocks noChangeArrowheads="1"/>
          </p:cNvSpPr>
          <p:nvPr/>
        </p:nvSpPr>
        <p:spPr bwMode="auto">
          <a:xfrm>
            <a:off x="7073900" y="5286375"/>
            <a:ext cx="1585913" cy="711200"/>
          </a:xfrm>
          <a:prstGeom prst="rect">
            <a:avLst/>
          </a:prstGeom>
          <a:solidFill>
            <a:srgbClr val="FFFF99">
              <a:alpha val="50195"/>
            </a:srgbClr>
          </a:solidFill>
          <a:ln w="12700">
            <a:solidFill>
              <a:srgbClr val="000000"/>
            </a:solidFill>
            <a:miter lim="800000"/>
            <a:headEnd/>
            <a:tailEnd/>
          </a:ln>
        </p:spPr>
        <p:txBody>
          <a:bodyPr wrap="none" anchor="ctr"/>
          <a:lstStyle/>
          <a:p>
            <a:endParaRPr lang="id-ID"/>
          </a:p>
        </p:txBody>
      </p:sp>
      <p:sp>
        <p:nvSpPr>
          <p:cNvPr id="36882" name="Rectangle 20"/>
          <p:cNvSpPr>
            <a:spLocks noChangeArrowheads="1"/>
          </p:cNvSpPr>
          <p:nvPr/>
        </p:nvSpPr>
        <p:spPr bwMode="auto">
          <a:xfrm>
            <a:off x="2892425" y="5295900"/>
            <a:ext cx="1585913" cy="711200"/>
          </a:xfrm>
          <a:prstGeom prst="rect">
            <a:avLst/>
          </a:prstGeom>
          <a:solidFill>
            <a:schemeClr val="tx2">
              <a:alpha val="10196"/>
            </a:schemeClr>
          </a:solidFill>
          <a:ln w="12700">
            <a:solidFill>
              <a:srgbClr val="000000"/>
            </a:solidFill>
            <a:miter lim="800000"/>
            <a:headEnd/>
            <a:tailEnd/>
          </a:ln>
        </p:spPr>
        <p:txBody>
          <a:bodyPr wrap="none" anchor="ctr"/>
          <a:lstStyle/>
          <a:p>
            <a:endParaRPr lang="id-ID"/>
          </a:p>
        </p:txBody>
      </p:sp>
      <p:sp>
        <p:nvSpPr>
          <p:cNvPr id="36883" name="Rectangle 21"/>
          <p:cNvSpPr>
            <a:spLocks noChangeArrowheads="1"/>
          </p:cNvSpPr>
          <p:nvPr/>
        </p:nvSpPr>
        <p:spPr bwMode="auto">
          <a:xfrm>
            <a:off x="7013575" y="5273675"/>
            <a:ext cx="17049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000" b="1">
                <a:solidFill>
                  <a:srgbClr val="000000"/>
                </a:solidFill>
                <a:latin typeface="Times New Roman" pitchFamily="18" charset="0"/>
              </a:rPr>
              <a:t>Median/ Rankings</a:t>
            </a:r>
            <a:endParaRPr lang="en-US" sz="2000">
              <a:solidFill>
                <a:srgbClr val="000000"/>
              </a:solidFill>
              <a:latin typeface="Times New Roman" pitchFamily="18" charset="0"/>
            </a:endParaRPr>
          </a:p>
        </p:txBody>
      </p:sp>
      <p:sp>
        <p:nvSpPr>
          <p:cNvPr id="36884" name="Rectangle 22"/>
          <p:cNvSpPr>
            <a:spLocks noChangeArrowheads="1"/>
          </p:cNvSpPr>
          <p:nvPr/>
        </p:nvSpPr>
        <p:spPr bwMode="auto">
          <a:xfrm>
            <a:off x="2781300" y="5422900"/>
            <a:ext cx="1704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000" b="1">
                <a:solidFill>
                  <a:srgbClr val="000000"/>
                </a:solidFill>
                <a:latin typeface="Times New Roman" pitchFamily="18" charset="0"/>
              </a:rPr>
              <a:t>Means</a:t>
            </a:r>
          </a:p>
        </p:txBody>
      </p:sp>
      <p:sp>
        <p:nvSpPr>
          <p:cNvPr id="36885" name="Rectangle 23"/>
          <p:cNvSpPr>
            <a:spLocks noChangeArrowheads="1"/>
          </p:cNvSpPr>
          <p:nvPr/>
        </p:nvSpPr>
        <p:spPr bwMode="auto">
          <a:xfrm>
            <a:off x="4933950" y="5400675"/>
            <a:ext cx="1704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000" b="1">
                <a:solidFill>
                  <a:srgbClr val="000000"/>
                </a:solidFill>
                <a:latin typeface="Times New Roman" pitchFamily="18" charset="0"/>
              </a:rPr>
              <a:t>Proportions</a:t>
            </a:r>
            <a:endParaRPr lang="en-US" sz="2000">
              <a:solidFill>
                <a:srgbClr val="000000"/>
              </a:solidFill>
              <a:latin typeface="Times New Roman" pitchFamily="18" charset="0"/>
            </a:endParaRPr>
          </a:p>
        </p:txBody>
      </p:sp>
      <p:sp>
        <p:nvSpPr>
          <p:cNvPr id="36886" name="Line 24"/>
          <p:cNvSpPr>
            <a:spLocks noChangeShapeType="1"/>
          </p:cNvSpPr>
          <p:nvPr/>
        </p:nvSpPr>
        <p:spPr bwMode="auto">
          <a:xfrm>
            <a:off x="3652838" y="4841875"/>
            <a:ext cx="0" cy="3619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36887" name="Line 25"/>
          <p:cNvSpPr>
            <a:spLocks noChangeShapeType="1"/>
          </p:cNvSpPr>
          <p:nvPr/>
        </p:nvSpPr>
        <p:spPr bwMode="auto">
          <a:xfrm>
            <a:off x="1595438" y="4841875"/>
            <a:ext cx="3175" cy="3651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36888" name="Line 26"/>
          <p:cNvSpPr>
            <a:spLocks noChangeShapeType="1"/>
          </p:cNvSpPr>
          <p:nvPr/>
        </p:nvSpPr>
        <p:spPr bwMode="auto">
          <a:xfrm>
            <a:off x="5786438" y="4841875"/>
            <a:ext cx="3175" cy="3714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36889" name="Rectangle 3"/>
          <p:cNvSpPr>
            <a:spLocks noChangeArrowheads="1"/>
          </p:cNvSpPr>
          <p:nvPr/>
        </p:nvSpPr>
        <p:spPr bwMode="auto">
          <a:xfrm>
            <a:off x="304800" y="4394200"/>
            <a:ext cx="1295400" cy="330200"/>
          </a:xfrm>
          <a:prstGeom prst="rect">
            <a:avLst/>
          </a:prstGeom>
          <a:solidFill>
            <a:srgbClr val="FF0000">
              <a:alpha val="50195"/>
            </a:srgbClr>
          </a:solidFill>
          <a:ln w="12700">
            <a:solidFill>
              <a:srgbClr val="000000"/>
            </a:solidFill>
            <a:miter lim="800000"/>
            <a:headEnd/>
            <a:tailEnd/>
          </a:ln>
        </p:spPr>
        <p:txBody>
          <a:bodyPr wrap="none" anchor="ctr"/>
          <a:lstStyle/>
          <a:p>
            <a:r>
              <a:rPr lang="it-IT" b="1">
                <a:latin typeface="Century Gothic" pitchFamily="34" charset="0"/>
              </a:rPr>
              <a:t>Korelasi</a:t>
            </a:r>
          </a:p>
        </p:txBody>
      </p:sp>
      <p:sp>
        <p:nvSpPr>
          <p:cNvPr id="29" name="Rectangle 29"/>
          <p:cNvSpPr>
            <a:spLocks noChangeArrowheads="1"/>
          </p:cNvSpPr>
          <p:nvPr/>
        </p:nvSpPr>
        <p:spPr bwMode="auto">
          <a:xfrm>
            <a:off x="1752600" y="4343400"/>
            <a:ext cx="3276600" cy="396875"/>
          </a:xfrm>
          <a:prstGeom prst="rect">
            <a:avLst/>
          </a:prstGeom>
          <a:solidFill>
            <a:srgbClr val="00B0F0"/>
          </a:solidFill>
          <a:ln w="12700">
            <a:solidFill>
              <a:schemeClr val="accent4"/>
            </a:solidFill>
            <a:miter lim="800000"/>
            <a:headEnd/>
            <a:tailEnd/>
          </a:ln>
        </p:spPr>
        <p:txBody>
          <a:bodyPr lIns="90488" tIns="44450" rIns="90488" bIns="44450">
            <a:spAutoFit/>
          </a:bodyPr>
          <a:lstStyle/>
          <a:p>
            <a:pPr algn="ctr">
              <a:defRPr/>
            </a:pPr>
            <a:r>
              <a:rPr lang="en-US" sz="2000" b="1" dirty="0" err="1">
                <a:solidFill>
                  <a:srgbClr val="000000"/>
                </a:solidFill>
                <a:latin typeface="Century Gothic" pitchFamily="34" charset="0"/>
              </a:rPr>
              <a:t>Pengaruh</a:t>
            </a:r>
            <a:r>
              <a:rPr lang="en-US" sz="2000" b="1" dirty="0">
                <a:solidFill>
                  <a:srgbClr val="000000"/>
                </a:solidFill>
                <a:latin typeface="Century Gothic" pitchFamily="34" charset="0"/>
              </a:rPr>
              <a:t> </a:t>
            </a:r>
            <a:r>
              <a:rPr lang="en-US" sz="2000" b="1" dirty="0">
                <a:solidFill>
                  <a:srgbClr val="000000"/>
                </a:solidFill>
                <a:latin typeface="Bradley Hand ITC" pitchFamily="66" charset="0"/>
              </a:rPr>
              <a:t>(Cause-effect) </a:t>
            </a:r>
          </a:p>
        </p:txBody>
      </p:sp>
      <p:sp>
        <p:nvSpPr>
          <p:cNvPr id="36891" name="Line 30"/>
          <p:cNvSpPr>
            <a:spLocks noChangeShapeType="1"/>
          </p:cNvSpPr>
          <p:nvPr/>
        </p:nvSpPr>
        <p:spPr bwMode="auto">
          <a:xfrm>
            <a:off x="2600325" y="4140200"/>
            <a:ext cx="0" cy="2492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36892" name="Line 31"/>
          <p:cNvSpPr>
            <a:spLocks noChangeShapeType="1"/>
          </p:cNvSpPr>
          <p:nvPr/>
        </p:nvSpPr>
        <p:spPr bwMode="auto">
          <a:xfrm>
            <a:off x="844550" y="4140200"/>
            <a:ext cx="0" cy="24923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36893" name="Line 32"/>
          <p:cNvSpPr>
            <a:spLocks noChangeShapeType="1"/>
          </p:cNvSpPr>
          <p:nvPr/>
        </p:nvSpPr>
        <p:spPr bwMode="auto">
          <a:xfrm>
            <a:off x="868363" y="4125913"/>
            <a:ext cx="172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6894" name="Line 33"/>
          <p:cNvSpPr>
            <a:spLocks noChangeShapeType="1"/>
          </p:cNvSpPr>
          <p:nvPr/>
        </p:nvSpPr>
        <p:spPr bwMode="auto">
          <a:xfrm>
            <a:off x="1636713" y="38862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18485070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Rectangle 9"/>
          <p:cNvSpPr>
            <a:spLocks noChangeArrowheads="1"/>
          </p:cNvSpPr>
          <p:nvPr/>
        </p:nvSpPr>
        <p:spPr bwMode="auto">
          <a:xfrm>
            <a:off x="876300" y="685800"/>
            <a:ext cx="6591300" cy="582613"/>
          </a:xfrm>
          <a:prstGeom prst="rect">
            <a:avLst/>
          </a:prstGeom>
          <a:noFill/>
          <a:ln w="12700">
            <a:noFill/>
            <a:miter lim="800000"/>
            <a:headEnd/>
            <a:tailEnd/>
          </a:ln>
          <a:effectLst/>
        </p:spPr>
        <p:txBody>
          <a:bodyPr lIns="90488" tIns="44450" rIns="90488" bIns="44450">
            <a:spAutoFit/>
          </a:bodyPr>
          <a:lstStyle/>
          <a:p>
            <a:pPr algn="ctr">
              <a:defRPr/>
            </a:pPr>
            <a:r>
              <a:rPr lang="en-US" sz="3200" b="1" dirty="0" err="1">
                <a:solidFill>
                  <a:srgbClr val="000000"/>
                </a:solidFill>
                <a:effectLst>
                  <a:outerShdw blurRad="38100" dist="38100" dir="2700000" algn="tl">
                    <a:srgbClr val="FFFFFF"/>
                  </a:outerShdw>
                </a:effectLst>
                <a:latin typeface="Times New Roman" pitchFamily="18" charset="0"/>
              </a:rPr>
              <a:t>Klasifikasi</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umum</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Uji</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Hipotesis</a:t>
            </a:r>
            <a:endParaRPr lang="en-US" sz="3200" b="1" dirty="0">
              <a:solidFill>
                <a:srgbClr val="000000"/>
              </a:solidFill>
              <a:effectLst>
                <a:outerShdw blurRad="38100" dist="38100" dir="2700000" algn="tl">
                  <a:srgbClr val="FFFFFF"/>
                </a:outerShdw>
              </a:effectLst>
              <a:latin typeface="Times New Roman" pitchFamily="18" charset="0"/>
            </a:endParaRPr>
          </a:p>
        </p:txBody>
      </p:sp>
      <p:sp>
        <p:nvSpPr>
          <p:cNvPr id="37891" name="Rectangle 34"/>
          <p:cNvSpPr>
            <a:spLocks noChangeArrowheads="1"/>
          </p:cNvSpPr>
          <p:nvPr/>
        </p:nvSpPr>
        <p:spPr bwMode="auto">
          <a:xfrm>
            <a:off x="342900" y="2346325"/>
            <a:ext cx="8153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lnSpc>
                <a:spcPct val="90000"/>
              </a:lnSpc>
              <a:buFont typeface="Wingdings" pitchFamily="2" charset="2"/>
              <a:buNone/>
            </a:pPr>
            <a:r>
              <a:rPr lang="en-US" sz="3200"/>
              <a:t>a. analisis univariat</a:t>
            </a:r>
          </a:p>
          <a:p>
            <a:pPr marL="342900" indent="-342900" eaLnBrk="1" hangingPunct="1">
              <a:lnSpc>
                <a:spcPct val="90000"/>
              </a:lnSpc>
              <a:buFont typeface="Wingdings" pitchFamily="2" charset="2"/>
              <a:buNone/>
            </a:pPr>
            <a:r>
              <a:rPr lang="en-US" sz="3200"/>
              <a:t>b. analisis bivariat (2 variabel)</a:t>
            </a:r>
          </a:p>
          <a:p>
            <a:pPr marL="342900" indent="-342900" eaLnBrk="1" hangingPunct="1">
              <a:lnSpc>
                <a:spcPct val="90000"/>
              </a:lnSpc>
              <a:buFont typeface="Wingdings" pitchFamily="2" charset="2"/>
              <a:buNone/>
            </a:pPr>
            <a:r>
              <a:rPr lang="en-US" sz="3200"/>
              <a:t>c. analisis multivariat (lebih dari 2 variabel)</a:t>
            </a:r>
          </a:p>
        </p:txBody>
      </p:sp>
      <p:sp>
        <p:nvSpPr>
          <p:cNvPr id="36" name="Rectangle 9"/>
          <p:cNvSpPr>
            <a:spLocks noChangeArrowheads="1"/>
          </p:cNvSpPr>
          <p:nvPr/>
        </p:nvSpPr>
        <p:spPr bwMode="auto">
          <a:xfrm>
            <a:off x="1562100" y="1603375"/>
            <a:ext cx="6591300" cy="1063625"/>
          </a:xfrm>
          <a:prstGeom prst="rect">
            <a:avLst/>
          </a:prstGeom>
          <a:noFill/>
          <a:ln w="12700">
            <a:noFill/>
            <a:miter lim="800000"/>
            <a:headEnd/>
            <a:tailEnd/>
          </a:ln>
          <a:effectLst/>
        </p:spPr>
        <p:txBody>
          <a:bodyPr lIns="90488" tIns="44450" rIns="90488" bIns="44450">
            <a:spAutoFit/>
          </a:bodyPr>
          <a:lstStyle/>
          <a:p>
            <a:pPr algn="ctr">
              <a:defRPr/>
            </a:pPr>
            <a:r>
              <a:rPr lang="en-US" sz="3200" b="1" dirty="0" err="1">
                <a:solidFill>
                  <a:srgbClr val="000000"/>
                </a:solidFill>
                <a:effectLst>
                  <a:outerShdw blurRad="38100" dist="38100" dir="2700000" algn="tl">
                    <a:srgbClr val="FFFFFF"/>
                  </a:outerShdw>
                </a:effectLst>
                <a:latin typeface="Times New Roman" pitchFamily="18" charset="0"/>
              </a:rPr>
              <a:t>Berdasar</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Jumlah</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Variabel</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yg</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Diteliti</a:t>
            </a:r>
            <a:endParaRPr lang="en-US" sz="3200" b="1" dirty="0">
              <a:solidFill>
                <a:srgbClr val="000000"/>
              </a:solidFill>
              <a:effectLst>
                <a:outerShdw blurRad="38100" dist="38100" dir="2700000" algn="tl">
                  <a:srgbClr val="FFFFFF"/>
                </a:outerShdw>
              </a:effectLst>
              <a:latin typeface="Times New Roman" pitchFamily="18" charset="0"/>
            </a:endParaRPr>
          </a:p>
        </p:txBody>
      </p:sp>
      <p:sp>
        <p:nvSpPr>
          <p:cNvPr id="37" name="Rectangle 9"/>
          <p:cNvSpPr>
            <a:spLocks noChangeArrowheads="1"/>
          </p:cNvSpPr>
          <p:nvPr/>
        </p:nvSpPr>
        <p:spPr bwMode="auto">
          <a:xfrm>
            <a:off x="0" y="4024313"/>
            <a:ext cx="9372600" cy="2071687"/>
          </a:xfrm>
          <a:prstGeom prst="rect">
            <a:avLst/>
          </a:prstGeom>
          <a:noFill/>
          <a:ln w="12700">
            <a:noFill/>
            <a:miter lim="800000"/>
            <a:headEnd/>
            <a:tailEnd/>
          </a:ln>
          <a:effectLst/>
        </p:spPr>
        <p:txBody>
          <a:bodyPr lIns="90488" tIns="44450" rIns="90488" bIns="44450">
            <a:spAutoFit/>
          </a:bodyPr>
          <a:lstStyle/>
          <a:p>
            <a:pPr>
              <a:defRPr/>
            </a:pP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Berdasar</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Skala</a:t>
            </a:r>
            <a:r>
              <a:rPr lang="en-US" sz="3200" b="1" dirty="0">
                <a:solidFill>
                  <a:srgbClr val="000000"/>
                </a:solidFill>
                <a:effectLst>
                  <a:outerShdw blurRad="38100" dist="38100" dir="2700000" algn="tl">
                    <a:srgbClr val="FFFFFF"/>
                  </a:outerShdw>
                </a:effectLst>
                <a:latin typeface="Times New Roman" pitchFamily="18" charset="0"/>
              </a:rPr>
              <a:t> </a:t>
            </a:r>
            <a:r>
              <a:rPr lang="en-US" sz="3200" b="1" dirty="0" err="1">
                <a:solidFill>
                  <a:srgbClr val="000000"/>
                </a:solidFill>
                <a:effectLst>
                  <a:outerShdw blurRad="38100" dist="38100" dir="2700000" algn="tl">
                    <a:srgbClr val="FFFFFF"/>
                  </a:outerShdw>
                </a:effectLst>
                <a:latin typeface="Times New Roman" pitchFamily="18" charset="0"/>
              </a:rPr>
              <a:t>Pengukuran</a:t>
            </a:r>
            <a:r>
              <a:rPr lang="en-US" sz="3200" b="1" dirty="0">
                <a:solidFill>
                  <a:srgbClr val="000000"/>
                </a:solidFill>
                <a:effectLst>
                  <a:outerShdw blurRad="38100" dist="38100" dir="2700000" algn="tl">
                    <a:srgbClr val="FFFFFF"/>
                  </a:outerShdw>
                </a:effectLst>
                <a:latin typeface="Times New Roman" pitchFamily="18" charset="0"/>
              </a:rPr>
              <a:t> Data</a:t>
            </a:r>
          </a:p>
          <a:p>
            <a:pPr marL="342900" indent="-342900" eaLnBrk="1" hangingPunct="1">
              <a:lnSpc>
                <a:spcPct val="90000"/>
              </a:lnSpc>
              <a:buFont typeface="Wingdings" pitchFamily="2" charset="2"/>
              <a:buNone/>
              <a:defRPr/>
            </a:pPr>
            <a:r>
              <a:rPr lang="en-US" sz="3200" dirty="0"/>
              <a:t>	a. Nominal &amp; ordinal </a:t>
            </a:r>
            <a:r>
              <a:rPr lang="en-US" sz="3200" dirty="0">
                <a:sym typeface="Wingdings" pitchFamily="2" charset="2"/>
              </a:rPr>
              <a:t> </a:t>
            </a:r>
            <a:r>
              <a:rPr lang="en-US" sz="3600" dirty="0" err="1">
                <a:latin typeface="Staccato222 BT" pitchFamily="66" charset="0"/>
                <a:sym typeface="Wingdings" pitchFamily="2" charset="2"/>
              </a:rPr>
              <a:t>statistik</a:t>
            </a:r>
            <a:r>
              <a:rPr lang="en-US" sz="3600" dirty="0">
                <a:latin typeface="Staccato222 BT" pitchFamily="66" charset="0"/>
                <a:sym typeface="Wingdings" pitchFamily="2" charset="2"/>
              </a:rPr>
              <a:t> non-</a:t>
            </a:r>
            <a:r>
              <a:rPr lang="en-US" sz="3600" dirty="0" err="1">
                <a:latin typeface="Staccato222 BT" pitchFamily="66" charset="0"/>
                <a:sym typeface="Wingdings" pitchFamily="2" charset="2"/>
              </a:rPr>
              <a:t>parametrik</a:t>
            </a:r>
            <a:endParaRPr lang="en-US" sz="3200" dirty="0">
              <a:latin typeface="Staccato222 BT" pitchFamily="66" charset="0"/>
            </a:endParaRPr>
          </a:p>
          <a:p>
            <a:pPr marL="342900" indent="-342900" eaLnBrk="1" hangingPunct="1">
              <a:lnSpc>
                <a:spcPct val="90000"/>
              </a:lnSpc>
              <a:buFont typeface="Wingdings" pitchFamily="2" charset="2"/>
              <a:buNone/>
              <a:defRPr/>
            </a:pPr>
            <a:r>
              <a:rPr lang="en-US" sz="3200" dirty="0"/>
              <a:t>	b. Interval &amp; </a:t>
            </a:r>
            <a:r>
              <a:rPr lang="en-US" sz="3200" dirty="0" err="1"/>
              <a:t>Rasio</a:t>
            </a:r>
            <a:r>
              <a:rPr lang="en-US" sz="3200" dirty="0"/>
              <a:t>    </a:t>
            </a:r>
            <a:r>
              <a:rPr lang="en-US" sz="3200" dirty="0">
                <a:sym typeface="Wingdings" pitchFamily="2" charset="2"/>
              </a:rPr>
              <a:t> </a:t>
            </a:r>
            <a:r>
              <a:rPr lang="en-US" sz="3600" dirty="0" err="1">
                <a:latin typeface="Staccato222 BT" pitchFamily="66" charset="0"/>
                <a:sym typeface="Wingdings" pitchFamily="2" charset="2"/>
              </a:rPr>
              <a:t>statistik</a:t>
            </a:r>
            <a:r>
              <a:rPr lang="en-US" sz="3600" dirty="0">
                <a:latin typeface="Staccato222 BT" pitchFamily="66" charset="0"/>
                <a:sym typeface="Wingdings" pitchFamily="2" charset="2"/>
              </a:rPr>
              <a:t> </a:t>
            </a:r>
            <a:r>
              <a:rPr lang="en-US" sz="3600" dirty="0" err="1">
                <a:latin typeface="Staccato222 BT" pitchFamily="66" charset="0"/>
                <a:sym typeface="Wingdings" pitchFamily="2" charset="2"/>
              </a:rPr>
              <a:t>parametrik</a:t>
            </a:r>
            <a:endParaRPr lang="en-US" sz="3200" dirty="0">
              <a:latin typeface="Staccato222 BT" pitchFamily="66" charset="0"/>
            </a:endParaRPr>
          </a:p>
          <a:p>
            <a:pPr algn="ctr">
              <a:defRPr/>
            </a:pPr>
            <a:endParaRPr lang="en-US" sz="3200" b="1" dirty="0">
              <a:solidFill>
                <a:srgbClr val="000000"/>
              </a:solidFill>
              <a:effectLst>
                <a:outerShdw blurRad="38100" dist="38100" dir="2700000" algn="tl">
                  <a:srgbClr val="FFFFFF"/>
                </a:outerShdw>
              </a:effectLst>
              <a:latin typeface="Times New Roman" pitchFamily="18" charset="0"/>
            </a:endParaRPr>
          </a:p>
        </p:txBody>
      </p:sp>
    </p:spTree>
    <p:extLst>
      <p:ext uri="{BB962C8B-B14F-4D97-AF65-F5344CB8AC3E}">
        <p14:creationId xmlns:p14="http://schemas.microsoft.com/office/powerpoint/2010/main" val="254403725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924800" cy="1447800"/>
          </a:xfrm>
          <a:noFill/>
        </p:spPr>
        <p:txBody>
          <a:bodyPr/>
          <a:lstStyle/>
          <a:p>
            <a:pPr algn="ctr"/>
            <a:r>
              <a:rPr lang="en-US" sz="2500" b="1" smtClean="0">
                <a:solidFill>
                  <a:schemeClr val="tx1"/>
                </a:solidFill>
              </a:rPr>
              <a:t>Uji hipotesis Parametric dan        </a:t>
            </a:r>
            <a:br>
              <a:rPr lang="en-US" sz="2500" b="1" smtClean="0">
                <a:solidFill>
                  <a:schemeClr val="tx1"/>
                </a:solidFill>
              </a:rPr>
            </a:br>
            <a:r>
              <a:rPr lang="en-US" sz="2500" b="1" smtClean="0">
                <a:solidFill>
                  <a:schemeClr val="tx1"/>
                </a:solidFill>
              </a:rPr>
              <a:t>Non-parametric</a:t>
            </a:r>
            <a:r>
              <a:rPr lang="en-US" sz="900" b="1" smtClean="0">
                <a:solidFill>
                  <a:schemeClr val="tx1"/>
                </a:solidFill>
              </a:rPr>
              <a:t/>
            </a:r>
            <a:br>
              <a:rPr lang="en-US" sz="900" b="1" smtClean="0">
                <a:solidFill>
                  <a:schemeClr val="tx1"/>
                </a:solidFill>
              </a:rPr>
            </a:br>
            <a:endParaRPr lang="en-US" sz="2500" b="1" smtClean="0">
              <a:solidFill>
                <a:schemeClr val="tx1"/>
              </a:solidFill>
            </a:endParaRPr>
          </a:p>
        </p:txBody>
      </p:sp>
      <p:sp>
        <p:nvSpPr>
          <p:cNvPr id="38915" name="Rectangle 3"/>
          <p:cNvSpPr>
            <a:spLocks noGrp="1" noChangeArrowheads="1"/>
          </p:cNvSpPr>
          <p:nvPr>
            <p:ph type="body" idx="1"/>
          </p:nvPr>
        </p:nvSpPr>
        <p:spPr>
          <a:xfrm>
            <a:off x="762000" y="1828800"/>
            <a:ext cx="7848600" cy="4495800"/>
          </a:xfrm>
          <a:noFill/>
        </p:spPr>
        <p:txBody>
          <a:bodyPr/>
          <a:lstStyle/>
          <a:p>
            <a:pPr marL="469900" indent="-469900">
              <a:lnSpc>
                <a:spcPct val="150000"/>
              </a:lnSpc>
            </a:pPr>
            <a:r>
              <a:rPr lang="en-US" sz="2800" b="1" i="1" smtClean="0">
                <a:solidFill>
                  <a:srgbClr val="0C0C00"/>
                </a:solidFill>
              </a:rPr>
              <a:t>Parametric tests</a:t>
            </a:r>
            <a:r>
              <a:rPr lang="en-US" sz="2800" b="1" smtClean="0">
                <a:solidFill>
                  <a:srgbClr val="0C0C00"/>
                </a:solidFill>
              </a:rPr>
              <a:t>, adalah prosedur pengujian hipotesis yang beranggapan bahwa variabel-variabel yang menjadi perhatiannya paling tidak diukur pada skala interval (jadi skala interval / rasio).</a:t>
            </a:r>
          </a:p>
        </p:txBody>
      </p:sp>
    </p:spTree>
    <p:extLst>
      <p:ext uri="{BB962C8B-B14F-4D97-AF65-F5344CB8AC3E}">
        <p14:creationId xmlns:p14="http://schemas.microsoft.com/office/powerpoint/2010/main" val="3275031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924800" cy="1447800"/>
          </a:xfrm>
          <a:noFill/>
        </p:spPr>
        <p:txBody>
          <a:bodyPr/>
          <a:lstStyle/>
          <a:p>
            <a:pPr algn="ctr"/>
            <a:r>
              <a:rPr lang="en-US" sz="2500" b="1" smtClean="0">
                <a:solidFill>
                  <a:schemeClr val="tx1"/>
                </a:solidFill>
              </a:rPr>
              <a:t>Uji hipotesis Parametric dan        </a:t>
            </a:r>
            <a:br>
              <a:rPr lang="en-US" sz="2500" b="1" smtClean="0">
                <a:solidFill>
                  <a:schemeClr val="tx1"/>
                </a:solidFill>
              </a:rPr>
            </a:br>
            <a:r>
              <a:rPr lang="en-US" sz="2500" b="1" smtClean="0">
                <a:solidFill>
                  <a:schemeClr val="tx1"/>
                </a:solidFill>
              </a:rPr>
              <a:t>Non-parametric</a:t>
            </a:r>
            <a:r>
              <a:rPr lang="en-US" sz="900" b="1" smtClean="0">
                <a:solidFill>
                  <a:schemeClr val="tx1"/>
                </a:solidFill>
              </a:rPr>
              <a:t/>
            </a:r>
            <a:br>
              <a:rPr lang="en-US" sz="900" b="1" smtClean="0">
                <a:solidFill>
                  <a:schemeClr val="tx1"/>
                </a:solidFill>
              </a:rPr>
            </a:br>
            <a:endParaRPr lang="en-US" sz="2500" b="1" smtClean="0">
              <a:solidFill>
                <a:schemeClr val="tx1"/>
              </a:solidFill>
            </a:endParaRPr>
          </a:p>
        </p:txBody>
      </p:sp>
      <p:sp>
        <p:nvSpPr>
          <p:cNvPr id="39939" name="Rectangle 3"/>
          <p:cNvSpPr>
            <a:spLocks noGrp="1" noChangeArrowheads="1"/>
          </p:cNvSpPr>
          <p:nvPr>
            <p:ph type="body" idx="1"/>
          </p:nvPr>
        </p:nvSpPr>
        <p:spPr>
          <a:xfrm>
            <a:off x="762000" y="1828800"/>
            <a:ext cx="7848600" cy="4495800"/>
          </a:xfrm>
          <a:noFill/>
        </p:spPr>
        <p:txBody>
          <a:bodyPr/>
          <a:lstStyle/>
          <a:p>
            <a:pPr marL="469900" indent="-469900">
              <a:lnSpc>
                <a:spcPct val="150000"/>
              </a:lnSpc>
            </a:pPr>
            <a:r>
              <a:rPr lang="en-US" sz="2800" b="1" i="1" smtClean="0">
                <a:solidFill>
                  <a:srgbClr val="0C0C00"/>
                </a:solidFill>
              </a:rPr>
              <a:t>Non-parametric tests</a:t>
            </a:r>
            <a:r>
              <a:rPr lang="en-US" sz="2800" b="1" smtClean="0">
                <a:solidFill>
                  <a:srgbClr val="0C0C00"/>
                </a:solidFill>
              </a:rPr>
              <a:t>, adalah prosedur pengujian hipotesis yang beranggapan bahwa variabel-variabel yang menjadi perhatiannya diukur pada skala nominal atau ordinal.</a:t>
            </a:r>
          </a:p>
        </p:txBody>
      </p:sp>
    </p:spTree>
    <p:extLst>
      <p:ext uri="{BB962C8B-B14F-4D97-AF65-F5344CB8AC3E}">
        <p14:creationId xmlns:p14="http://schemas.microsoft.com/office/powerpoint/2010/main" val="79119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152400"/>
            <a:ext cx="8763000" cy="1143000"/>
          </a:xfrm>
        </p:spPr>
        <p:txBody>
          <a:bodyPr/>
          <a:lstStyle/>
          <a:p>
            <a:pPr algn="ctr" eaLnBrk="1" hangingPunct="1"/>
            <a:r>
              <a:rPr lang="en-US" sz="2800" smtClean="0">
                <a:solidFill>
                  <a:schemeClr val="tx1"/>
                </a:solidFill>
              </a:rPr>
              <a:t>A Classification of Univariate Techniques</a:t>
            </a:r>
          </a:p>
        </p:txBody>
      </p:sp>
      <p:sp>
        <p:nvSpPr>
          <p:cNvPr id="40963" name="Rectangle 8"/>
          <p:cNvSpPr>
            <a:spLocks noChangeArrowheads="1"/>
          </p:cNvSpPr>
          <p:nvPr/>
        </p:nvSpPr>
        <p:spPr bwMode="auto">
          <a:xfrm>
            <a:off x="685800" y="4708525"/>
            <a:ext cx="1801813" cy="4603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64" name="Rectangle 9"/>
          <p:cNvSpPr>
            <a:spLocks noChangeArrowheads="1"/>
          </p:cNvSpPr>
          <p:nvPr/>
        </p:nvSpPr>
        <p:spPr bwMode="auto">
          <a:xfrm>
            <a:off x="685800" y="4741863"/>
            <a:ext cx="170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Independent</a:t>
            </a:r>
          </a:p>
        </p:txBody>
      </p:sp>
      <p:sp>
        <p:nvSpPr>
          <p:cNvPr id="40965" name="Rectangle 22"/>
          <p:cNvSpPr>
            <a:spLocks noChangeArrowheads="1"/>
          </p:cNvSpPr>
          <p:nvPr/>
        </p:nvSpPr>
        <p:spPr bwMode="auto">
          <a:xfrm>
            <a:off x="2836863" y="4733925"/>
            <a:ext cx="1585912" cy="4603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66" name="Rectangle 23"/>
          <p:cNvSpPr>
            <a:spLocks noChangeArrowheads="1"/>
          </p:cNvSpPr>
          <p:nvPr/>
        </p:nvSpPr>
        <p:spPr bwMode="auto">
          <a:xfrm>
            <a:off x="2738438" y="4714875"/>
            <a:ext cx="170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Related</a:t>
            </a:r>
          </a:p>
        </p:txBody>
      </p:sp>
      <p:sp>
        <p:nvSpPr>
          <p:cNvPr id="40967" name="Rectangle 24"/>
          <p:cNvSpPr>
            <a:spLocks noChangeArrowheads="1"/>
          </p:cNvSpPr>
          <p:nvPr/>
        </p:nvSpPr>
        <p:spPr bwMode="auto">
          <a:xfrm>
            <a:off x="5214938" y="4959350"/>
            <a:ext cx="1643062" cy="4603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68" name="Rectangle 25"/>
          <p:cNvSpPr>
            <a:spLocks noChangeArrowheads="1"/>
          </p:cNvSpPr>
          <p:nvPr/>
        </p:nvSpPr>
        <p:spPr bwMode="auto">
          <a:xfrm>
            <a:off x="5192713" y="4943475"/>
            <a:ext cx="170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Independent</a:t>
            </a:r>
          </a:p>
        </p:txBody>
      </p:sp>
      <p:sp>
        <p:nvSpPr>
          <p:cNvPr id="40969" name="Rectangle 26"/>
          <p:cNvSpPr>
            <a:spLocks noChangeArrowheads="1"/>
          </p:cNvSpPr>
          <p:nvPr/>
        </p:nvSpPr>
        <p:spPr bwMode="auto">
          <a:xfrm>
            <a:off x="7434263" y="4953000"/>
            <a:ext cx="1585912" cy="4603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70" name="Rectangle 27"/>
          <p:cNvSpPr>
            <a:spLocks noChangeArrowheads="1"/>
          </p:cNvSpPr>
          <p:nvPr/>
        </p:nvSpPr>
        <p:spPr bwMode="auto">
          <a:xfrm>
            <a:off x="7383463" y="4953000"/>
            <a:ext cx="170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Related</a:t>
            </a:r>
          </a:p>
        </p:txBody>
      </p:sp>
      <p:sp>
        <p:nvSpPr>
          <p:cNvPr id="40971" name="Rectangle 30"/>
          <p:cNvSpPr>
            <a:spLocks noChangeArrowheads="1"/>
          </p:cNvSpPr>
          <p:nvPr/>
        </p:nvSpPr>
        <p:spPr bwMode="auto">
          <a:xfrm>
            <a:off x="414338" y="5172075"/>
            <a:ext cx="26336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396875" indent="-222250">
              <a:lnSpc>
                <a:spcPct val="80000"/>
              </a:lnSpc>
            </a:pPr>
            <a:r>
              <a:rPr lang="en-US" b="1">
                <a:latin typeface="Century Gothic" pitchFamily="34" charset="0"/>
              </a:rPr>
              <a:t>* Two- Group test</a:t>
            </a:r>
          </a:p>
          <a:p>
            <a:pPr marL="396875" indent="-222250">
              <a:lnSpc>
                <a:spcPct val="80000"/>
              </a:lnSpc>
            </a:pPr>
            <a:r>
              <a:rPr lang="en-US" b="1">
                <a:latin typeface="Century Gothic" pitchFamily="34" charset="0"/>
              </a:rPr>
              <a:t>* Z test </a:t>
            </a:r>
          </a:p>
          <a:p>
            <a:pPr marL="396875" indent="-222250">
              <a:lnSpc>
                <a:spcPct val="80000"/>
              </a:lnSpc>
            </a:pPr>
            <a:r>
              <a:rPr lang="en-US" b="1">
                <a:latin typeface="Century Gothic" pitchFamily="34" charset="0"/>
              </a:rPr>
              <a:t>* One-Way ANOVA</a:t>
            </a:r>
          </a:p>
        </p:txBody>
      </p:sp>
      <p:sp>
        <p:nvSpPr>
          <p:cNvPr id="40972" name="Rectangle 31"/>
          <p:cNvSpPr>
            <a:spLocks noChangeArrowheads="1"/>
          </p:cNvSpPr>
          <p:nvPr/>
        </p:nvSpPr>
        <p:spPr bwMode="auto">
          <a:xfrm>
            <a:off x="2894013" y="5235575"/>
            <a:ext cx="17541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0000"/>
              </a:lnSpc>
            </a:pPr>
            <a:r>
              <a:rPr lang="en-US" b="1">
                <a:latin typeface="Century Gothic" pitchFamily="34" charset="0"/>
              </a:rPr>
              <a:t>* Paired t-test</a:t>
            </a:r>
          </a:p>
        </p:txBody>
      </p:sp>
      <p:sp>
        <p:nvSpPr>
          <p:cNvPr id="40973" name="Rectangle 32"/>
          <p:cNvSpPr>
            <a:spLocks noChangeArrowheads="1"/>
          </p:cNvSpPr>
          <p:nvPr/>
        </p:nvSpPr>
        <p:spPr bwMode="auto">
          <a:xfrm>
            <a:off x="5126038" y="5432425"/>
            <a:ext cx="22606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0000"/>
              </a:lnSpc>
            </a:pPr>
            <a:r>
              <a:rPr lang="en-US" b="1">
                <a:latin typeface="Century Gothic" pitchFamily="34" charset="0"/>
              </a:rPr>
              <a:t>* Chi-Square</a:t>
            </a:r>
          </a:p>
          <a:p>
            <a:pPr>
              <a:lnSpc>
                <a:spcPct val="80000"/>
              </a:lnSpc>
            </a:pPr>
            <a:r>
              <a:rPr lang="en-US" b="1">
                <a:latin typeface="Century Gothic" pitchFamily="34" charset="0"/>
              </a:rPr>
              <a:t>* Mann-Whitney</a:t>
            </a:r>
          </a:p>
          <a:p>
            <a:pPr>
              <a:lnSpc>
                <a:spcPct val="80000"/>
              </a:lnSpc>
            </a:pPr>
            <a:r>
              <a:rPr lang="en-US" b="1">
                <a:latin typeface="Century Gothic" pitchFamily="34" charset="0"/>
              </a:rPr>
              <a:t>* Median</a:t>
            </a:r>
          </a:p>
          <a:p>
            <a:pPr>
              <a:lnSpc>
                <a:spcPct val="80000"/>
              </a:lnSpc>
            </a:pPr>
            <a:r>
              <a:rPr lang="en-US" b="1">
                <a:latin typeface="Century Gothic" pitchFamily="34" charset="0"/>
              </a:rPr>
              <a:t>* K-S</a:t>
            </a:r>
          </a:p>
          <a:p>
            <a:pPr>
              <a:lnSpc>
                <a:spcPct val="80000"/>
              </a:lnSpc>
            </a:pPr>
            <a:r>
              <a:rPr lang="en-US" b="1">
                <a:latin typeface="Century Gothic" pitchFamily="34" charset="0"/>
              </a:rPr>
              <a:t>* K-W ANOVA</a:t>
            </a:r>
          </a:p>
        </p:txBody>
      </p:sp>
      <p:sp>
        <p:nvSpPr>
          <p:cNvPr id="40974" name="Rectangle 33"/>
          <p:cNvSpPr>
            <a:spLocks noChangeArrowheads="1"/>
          </p:cNvSpPr>
          <p:nvPr/>
        </p:nvSpPr>
        <p:spPr bwMode="auto">
          <a:xfrm>
            <a:off x="7421563" y="5500688"/>
            <a:ext cx="1778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0000"/>
              </a:lnSpc>
            </a:pPr>
            <a:r>
              <a:rPr lang="en-US" b="1">
                <a:latin typeface="Century Gothic" pitchFamily="34" charset="0"/>
              </a:rPr>
              <a:t>* Sign</a:t>
            </a:r>
          </a:p>
          <a:p>
            <a:pPr>
              <a:lnSpc>
                <a:spcPct val="80000"/>
              </a:lnSpc>
            </a:pPr>
            <a:r>
              <a:rPr lang="en-US" b="1">
                <a:latin typeface="Century Gothic" pitchFamily="34" charset="0"/>
              </a:rPr>
              <a:t>* Wilcoxon</a:t>
            </a:r>
          </a:p>
          <a:p>
            <a:pPr>
              <a:lnSpc>
                <a:spcPct val="80000"/>
              </a:lnSpc>
            </a:pPr>
            <a:r>
              <a:rPr lang="en-US" b="1">
                <a:latin typeface="Century Gothic" pitchFamily="34" charset="0"/>
              </a:rPr>
              <a:t>* McNemar</a:t>
            </a:r>
          </a:p>
          <a:p>
            <a:pPr>
              <a:lnSpc>
                <a:spcPct val="80000"/>
              </a:lnSpc>
            </a:pPr>
            <a:r>
              <a:rPr lang="en-US" b="1">
                <a:latin typeface="Century Gothic" pitchFamily="34" charset="0"/>
              </a:rPr>
              <a:t>* Chi-Square</a:t>
            </a:r>
          </a:p>
        </p:txBody>
      </p:sp>
      <p:sp>
        <p:nvSpPr>
          <p:cNvPr id="40975" name="Rectangle 6"/>
          <p:cNvSpPr>
            <a:spLocks noChangeArrowheads="1"/>
          </p:cNvSpPr>
          <p:nvPr/>
        </p:nvSpPr>
        <p:spPr bwMode="auto">
          <a:xfrm>
            <a:off x="1047750" y="2308225"/>
            <a:ext cx="1733550" cy="384175"/>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76" name="Rectangle 7"/>
          <p:cNvSpPr>
            <a:spLocks noChangeArrowheads="1"/>
          </p:cNvSpPr>
          <p:nvPr/>
        </p:nvSpPr>
        <p:spPr bwMode="auto">
          <a:xfrm>
            <a:off x="884238" y="2278063"/>
            <a:ext cx="2136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Metric Data</a:t>
            </a:r>
          </a:p>
        </p:txBody>
      </p:sp>
      <p:sp>
        <p:nvSpPr>
          <p:cNvPr id="40977" name="Rectangle 11"/>
          <p:cNvSpPr>
            <a:spLocks noChangeArrowheads="1"/>
          </p:cNvSpPr>
          <p:nvPr/>
        </p:nvSpPr>
        <p:spPr bwMode="auto">
          <a:xfrm>
            <a:off x="5334000" y="2133600"/>
            <a:ext cx="3048000" cy="533400"/>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78" name="Rectangle 12"/>
          <p:cNvSpPr>
            <a:spLocks noChangeArrowheads="1"/>
          </p:cNvSpPr>
          <p:nvPr/>
        </p:nvSpPr>
        <p:spPr bwMode="auto">
          <a:xfrm>
            <a:off x="5138738" y="2085975"/>
            <a:ext cx="32432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Non-metric (parametric) Data</a:t>
            </a:r>
          </a:p>
        </p:txBody>
      </p:sp>
      <p:sp>
        <p:nvSpPr>
          <p:cNvPr id="40979" name="Line 36"/>
          <p:cNvSpPr>
            <a:spLocks noChangeShapeType="1"/>
          </p:cNvSpPr>
          <p:nvPr/>
        </p:nvSpPr>
        <p:spPr bwMode="auto">
          <a:xfrm flipV="1">
            <a:off x="7623175" y="2855913"/>
            <a:ext cx="0" cy="196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0980" name="Line 37"/>
          <p:cNvSpPr>
            <a:spLocks noChangeShapeType="1"/>
          </p:cNvSpPr>
          <p:nvPr/>
        </p:nvSpPr>
        <p:spPr bwMode="auto">
          <a:xfrm flipV="1">
            <a:off x="5670550" y="2855913"/>
            <a:ext cx="0" cy="190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0981" name="Line 41"/>
          <p:cNvSpPr>
            <a:spLocks noChangeShapeType="1"/>
          </p:cNvSpPr>
          <p:nvPr/>
        </p:nvSpPr>
        <p:spPr bwMode="auto">
          <a:xfrm>
            <a:off x="1938338" y="2686050"/>
            <a:ext cx="0" cy="228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0982" name="Line 42"/>
          <p:cNvSpPr>
            <a:spLocks noChangeShapeType="1"/>
          </p:cNvSpPr>
          <p:nvPr/>
        </p:nvSpPr>
        <p:spPr bwMode="auto">
          <a:xfrm>
            <a:off x="5667375" y="2851150"/>
            <a:ext cx="19748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0983" name="Line 43"/>
          <p:cNvSpPr>
            <a:spLocks noChangeShapeType="1"/>
          </p:cNvSpPr>
          <p:nvPr/>
        </p:nvSpPr>
        <p:spPr bwMode="auto">
          <a:xfrm>
            <a:off x="6967538" y="2686050"/>
            <a:ext cx="0" cy="152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grpSp>
        <p:nvGrpSpPr>
          <p:cNvPr id="40984" name="Group 62"/>
          <p:cNvGrpSpPr>
            <a:grpSpLocks/>
          </p:cNvGrpSpPr>
          <p:nvPr/>
        </p:nvGrpSpPr>
        <p:grpSpPr bwMode="auto">
          <a:xfrm>
            <a:off x="1938338" y="1066800"/>
            <a:ext cx="5029200" cy="1066800"/>
            <a:chOff x="1221" y="672"/>
            <a:chExt cx="3168" cy="672"/>
          </a:xfrm>
        </p:grpSpPr>
        <p:sp>
          <p:nvSpPr>
            <p:cNvPr id="41007" name="Rectangle 4"/>
            <p:cNvSpPr>
              <a:spLocks noChangeArrowheads="1"/>
            </p:cNvSpPr>
            <p:nvPr/>
          </p:nvSpPr>
          <p:spPr bwMode="auto">
            <a:xfrm>
              <a:off x="1989" y="672"/>
              <a:ext cx="2016" cy="374"/>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1008" name="Rectangle 5"/>
            <p:cNvSpPr>
              <a:spLocks noChangeArrowheads="1"/>
            </p:cNvSpPr>
            <p:nvPr/>
          </p:nvSpPr>
          <p:spPr bwMode="auto">
            <a:xfrm>
              <a:off x="1907" y="720"/>
              <a:ext cx="216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sz="2000" b="1">
                  <a:latin typeface="Century Gothic" pitchFamily="34" charset="0"/>
                </a:rPr>
                <a:t>Univariate Techniques</a:t>
              </a:r>
            </a:p>
          </p:txBody>
        </p:sp>
        <p:sp>
          <p:nvSpPr>
            <p:cNvPr id="41009" name="Line 44"/>
            <p:cNvSpPr>
              <a:spLocks noChangeShapeType="1"/>
            </p:cNvSpPr>
            <p:nvPr/>
          </p:nvSpPr>
          <p:spPr bwMode="auto">
            <a:xfrm>
              <a:off x="2997" y="1056"/>
              <a:ext cx="0" cy="1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010" name="Line 45"/>
            <p:cNvSpPr>
              <a:spLocks noChangeShapeType="1"/>
            </p:cNvSpPr>
            <p:nvPr/>
          </p:nvSpPr>
          <p:spPr bwMode="auto">
            <a:xfrm>
              <a:off x="1221" y="1104"/>
              <a:ext cx="316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011" name="Line 47"/>
            <p:cNvSpPr>
              <a:spLocks noChangeShapeType="1"/>
            </p:cNvSpPr>
            <p:nvPr/>
          </p:nvSpPr>
          <p:spPr bwMode="auto">
            <a:xfrm>
              <a:off x="4389" y="1104"/>
              <a:ext cx="0" cy="24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40985" name="Rectangle 14"/>
          <p:cNvSpPr>
            <a:spLocks noChangeArrowheads="1"/>
          </p:cNvSpPr>
          <p:nvPr/>
        </p:nvSpPr>
        <p:spPr bwMode="auto">
          <a:xfrm>
            <a:off x="268288" y="3105150"/>
            <a:ext cx="1512887" cy="508000"/>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86" name="Rectangle 15"/>
          <p:cNvSpPr>
            <a:spLocks noChangeArrowheads="1"/>
          </p:cNvSpPr>
          <p:nvPr/>
        </p:nvSpPr>
        <p:spPr bwMode="auto">
          <a:xfrm>
            <a:off x="141288" y="3101975"/>
            <a:ext cx="18161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One Sample</a:t>
            </a:r>
          </a:p>
        </p:txBody>
      </p:sp>
      <p:sp>
        <p:nvSpPr>
          <p:cNvPr id="40987" name="Rectangle 16"/>
          <p:cNvSpPr>
            <a:spLocks noChangeArrowheads="1"/>
          </p:cNvSpPr>
          <p:nvPr/>
        </p:nvSpPr>
        <p:spPr bwMode="auto">
          <a:xfrm>
            <a:off x="2159000" y="3114675"/>
            <a:ext cx="1638300" cy="704850"/>
          </a:xfrm>
          <a:prstGeom prst="rect">
            <a:avLst/>
          </a:prstGeom>
          <a:solidFill>
            <a:srgbClr val="CCECFF"/>
          </a:solidFill>
          <a:ln w="12700">
            <a:solidFill>
              <a:srgbClr val="A4655A"/>
            </a:solidFill>
            <a:miter lim="800000"/>
            <a:headEnd/>
            <a:tailEnd/>
          </a:ln>
        </p:spPr>
        <p:txBody>
          <a:bodyPr wrap="none" anchor="ctr"/>
          <a:lstStyle/>
          <a:p>
            <a:endParaRPr lang="it-IT">
              <a:latin typeface="Century Gothic" pitchFamily="34" charset="0"/>
            </a:endParaRPr>
          </a:p>
        </p:txBody>
      </p:sp>
      <p:sp>
        <p:nvSpPr>
          <p:cNvPr id="40988" name="Rectangle 17"/>
          <p:cNvSpPr>
            <a:spLocks noChangeArrowheads="1"/>
          </p:cNvSpPr>
          <p:nvPr/>
        </p:nvSpPr>
        <p:spPr bwMode="auto">
          <a:xfrm>
            <a:off x="2087563" y="3095625"/>
            <a:ext cx="1816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Two or More Samples</a:t>
            </a:r>
          </a:p>
        </p:txBody>
      </p:sp>
      <p:sp>
        <p:nvSpPr>
          <p:cNvPr id="40989" name="Rectangle 18"/>
          <p:cNvSpPr>
            <a:spLocks noChangeArrowheads="1"/>
          </p:cNvSpPr>
          <p:nvPr/>
        </p:nvSpPr>
        <p:spPr bwMode="auto">
          <a:xfrm>
            <a:off x="4929188" y="3067050"/>
            <a:ext cx="1512887" cy="508000"/>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90" name="Rectangle 19"/>
          <p:cNvSpPr>
            <a:spLocks noChangeArrowheads="1"/>
          </p:cNvSpPr>
          <p:nvPr/>
        </p:nvSpPr>
        <p:spPr bwMode="auto">
          <a:xfrm>
            <a:off x="4802188" y="3063875"/>
            <a:ext cx="18161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One Sample</a:t>
            </a:r>
          </a:p>
        </p:txBody>
      </p:sp>
      <p:sp>
        <p:nvSpPr>
          <p:cNvPr id="40991" name="Rectangle 20"/>
          <p:cNvSpPr>
            <a:spLocks noChangeArrowheads="1"/>
          </p:cNvSpPr>
          <p:nvPr/>
        </p:nvSpPr>
        <p:spPr bwMode="auto">
          <a:xfrm>
            <a:off x="6804025" y="3076575"/>
            <a:ext cx="1638300" cy="704850"/>
          </a:xfrm>
          <a:prstGeom prst="rect">
            <a:avLst/>
          </a:prstGeom>
          <a:solidFill>
            <a:srgbClr val="CCECFF"/>
          </a:solidFill>
          <a:ln w="12700">
            <a:solidFill>
              <a:srgbClr val="000000"/>
            </a:solidFill>
            <a:miter lim="800000"/>
            <a:headEnd/>
            <a:tailEnd/>
          </a:ln>
        </p:spPr>
        <p:txBody>
          <a:bodyPr wrap="none" anchor="ctr"/>
          <a:lstStyle/>
          <a:p>
            <a:endParaRPr lang="it-IT">
              <a:latin typeface="Century Gothic" pitchFamily="34" charset="0"/>
            </a:endParaRPr>
          </a:p>
        </p:txBody>
      </p:sp>
      <p:sp>
        <p:nvSpPr>
          <p:cNvPr id="40992" name="Rectangle 21"/>
          <p:cNvSpPr>
            <a:spLocks noChangeArrowheads="1"/>
          </p:cNvSpPr>
          <p:nvPr/>
        </p:nvSpPr>
        <p:spPr bwMode="auto">
          <a:xfrm>
            <a:off x="6732588" y="3057525"/>
            <a:ext cx="18161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r>
              <a:rPr lang="en-US" b="1">
                <a:latin typeface="Century Gothic" pitchFamily="34" charset="0"/>
              </a:rPr>
              <a:t>Two or More Samples</a:t>
            </a:r>
          </a:p>
        </p:txBody>
      </p:sp>
      <p:sp>
        <p:nvSpPr>
          <p:cNvPr id="40993" name="Rectangle 28"/>
          <p:cNvSpPr>
            <a:spLocks noChangeArrowheads="1"/>
          </p:cNvSpPr>
          <p:nvPr/>
        </p:nvSpPr>
        <p:spPr bwMode="auto">
          <a:xfrm>
            <a:off x="185738" y="3606800"/>
            <a:ext cx="13906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lnSpc>
                <a:spcPct val="80000"/>
              </a:lnSpc>
            </a:pPr>
            <a:r>
              <a:rPr lang="en-US" b="1">
                <a:latin typeface="Century Gothic" pitchFamily="34" charset="0"/>
              </a:rPr>
              <a:t>*  t test</a:t>
            </a:r>
          </a:p>
          <a:p>
            <a:pPr algn="ctr">
              <a:lnSpc>
                <a:spcPct val="80000"/>
              </a:lnSpc>
            </a:pPr>
            <a:r>
              <a:rPr lang="en-US" b="1">
                <a:latin typeface="Century Gothic" pitchFamily="34" charset="0"/>
              </a:rPr>
              <a:t>* Z test</a:t>
            </a:r>
          </a:p>
        </p:txBody>
      </p:sp>
      <p:sp>
        <p:nvSpPr>
          <p:cNvPr id="40994" name="Rectangle 29"/>
          <p:cNvSpPr>
            <a:spLocks noChangeArrowheads="1"/>
          </p:cNvSpPr>
          <p:nvPr/>
        </p:nvSpPr>
        <p:spPr bwMode="auto">
          <a:xfrm>
            <a:off x="4846638" y="3584575"/>
            <a:ext cx="1778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80000"/>
              </a:lnSpc>
              <a:buFontTx/>
              <a:buChar char="*"/>
            </a:pPr>
            <a:r>
              <a:rPr lang="en-US" b="1">
                <a:latin typeface="Century Gothic" pitchFamily="34" charset="0"/>
              </a:rPr>
              <a:t> Frequency</a:t>
            </a:r>
          </a:p>
          <a:p>
            <a:pPr>
              <a:lnSpc>
                <a:spcPct val="80000"/>
              </a:lnSpc>
              <a:buFontTx/>
              <a:buChar char="*"/>
            </a:pPr>
            <a:r>
              <a:rPr lang="en-US" b="1">
                <a:latin typeface="Century Gothic" pitchFamily="34" charset="0"/>
              </a:rPr>
              <a:t> Chi-Square</a:t>
            </a:r>
          </a:p>
          <a:p>
            <a:pPr>
              <a:lnSpc>
                <a:spcPct val="80000"/>
              </a:lnSpc>
              <a:buFontTx/>
              <a:buChar char="*"/>
            </a:pPr>
            <a:r>
              <a:rPr lang="en-US" b="1">
                <a:latin typeface="Century Gothic" pitchFamily="34" charset="0"/>
              </a:rPr>
              <a:t> K-S</a:t>
            </a:r>
          </a:p>
          <a:p>
            <a:pPr>
              <a:lnSpc>
                <a:spcPct val="80000"/>
              </a:lnSpc>
              <a:buFontTx/>
              <a:buChar char="*"/>
            </a:pPr>
            <a:r>
              <a:rPr lang="en-US" b="1">
                <a:latin typeface="Century Gothic" pitchFamily="34" charset="0"/>
              </a:rPr>
              <a:t> Runs</a:t>
            </a:r>
          </a:p>
          <a:p>
            <a:pPr>
              <a:lnSpc>
                <a:spcPct val="80000"/>
              </a:lnSpc>
              <a:buFontTx/>
              <a:buChar char="*"/>
            </a:pPr>
            <a:r>
              <a:rPr lang="en-US" b="1">
                <a:latin typeface="Century Gothic" pitchFamily="34" charset="0"/>
              </a:rPr>
              <a:t> Binomial</a:t>
            </a:r>
          </a:p>
        </p:txBody>
      </p:sp>
      <p:sp>
        <p:nvSpPr>
          <p:cNvPr id="40995" name="Line 39"/>
          <p:cNvSpPr>
            <a:spLocks noChangeShapeType="1"/>
          </p:cNvSpPr>
          <p:nvPr/>
        </p:nvSpPr>
        <p:spPr bwMode="auto">
          <a:xfrm flipV="1">
            <a:off x="2851150" y="3830638"/>
            <a:ext cx="0" cy="6096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0996" name="Line 48"/>
          <p:cNvSpPr>
            <a:spLocks noChangeShapeType="1"/>
          </p:cNvSpPr>
          <p:nvPr/>
        </p:nvSpPr>
        <p:spPr bwMode="auto">
          <a:xfrm>
            <a:off x="1862138" y="4438650"/>
            <a:ext cx="0" cy="24606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0997" name="Line 49"/>
          <p:cNvSpPr>
            <a:spLocks noChangeShapeType="1"/>
          </p:cNvSpPr>
          <p:nvPr/>
        </p:nvSpPr>
        <p:spPr bwMode="auto">
          <a:xfrm>
            <a:off x="1862138" y="4438650"/>
            <a:ext cx="17526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0998" name="Line 50"/>
          <p:cNvSpPr>
            <a:spLocks noChangeShapeType="1"/>
          </p:cNvSpPr>
          <p:nvPr/>
        </p:nvSpPr>
        <p:spPr bwMode="auto">
          <a:xfrm>
            <a:off x="3614738" y="4438650"/>
            <a:ext cx="0" cy="304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0999" name="Line 51"/>
          <p:cNvSpPr>
            <a:spLocks noChangeShapeType="1"/>
          </p:cNvSpPr>
          <p:nvPr/>
        </p:nvSpPr>
        <p:spPr bwMode="auto">
          <a:xfrm>
            <a:off x="6400800" y="4281488"/>
            <a:ext cx="22860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000" name="Line 64"/>
          <p:cNvSpPr>
            <a:spLocks noChangeShapeType="1"/>
          </p:cNvSpPr>
          <p:nvPr/>
        </p:nvSpPr>
        <p:spPr bwMode="auto">
          <a:xfrm flipV="1">
            <a:off x="3022600" y="2927350"/>
            <a:ext cx="0" cy="196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1001" name="Line 65"/>
          <p:cNvSpPr>
            <a:spLocks noChangeShapeType="1"/>
          </p:cNvSpPr>
          <p:nvPr/>
        </p:nvSpPr>
        <p:spPr bwMode="auto">
          <a:xfrm flipV="1">
            <a:off x="1069975" y="2927350"/>
            <a:ext cx="0" cy="1905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d-ID"/>
          </a:p>
        </p:txBody>
      </p:sp>
      <p:sp>
        <p:nvSpPr>
          <p:cNvPr id="41002" name="Line 66"/>
          <p:cNvSpPr>
            <a:spLocks noChangeShapeType="1"/>
          </p:cNvSpPr>
          <p:nvPr/>
        </p:nvSpPr>
        <p:spPr bwMode="auto">
          <a:xfrm>
            <a:off x="1066800" y="2922588"/>
            <a:ext cx="19748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id-ID"/>
          </a:p>
        </p:txBody>
      </p:sp>
      <p:cxnSp>
        <p:nvCxnSpPr>
          <p:cNvPr id="41003" name="Straight Arrow Connector 53"/>
          <p:cNvCxnSpPr>
            <a:cxnSpLocks noChangeShapeType="1"/>
            <a:stCxn id="41010" idx="0"/>
            <a:endCxn id="40976" idx="0"/>
          </p:cNvCxnSpPr>
          <p:nvPr/>
        </p:nvCxnSpPr>
        <p:spPr bwMode="auto">
          <a:xfrm rot="16200000" flipH="1">
            <a:off x="1682750" y="2008188"/>
            <a:ext cx="525463" cy="142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004" name="Straight Connector 55"/>
          <p:cNvCxnSpPr>
            <a:cxnSpLocks noChangeShapeType="1"/>
            <a:stCxn id="40991" idx="2"/>
          </p:cNvCxnSpPr>
          <p:nvPr/>
        </p:nvCxnSpPr>
        <p:spPr bwMode="auto">
          <a:xfrm rot="5400000">
            <a:off x="7378700" y="4022725"/>
            <a:ext cx="485775" cy="31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05" name="Straight Arrow Connector 57"/>
          <p:cNvCxnSpPr>
            <a:cxnSpLocks noChangeShapeType="1"/>
          </p:cNvCxnSpPr>
          <p:nvPr/>
        </p:nvCxnSpPr>
        <p:spPr bwMode="auto">
          <a:xfrm rot="5400000">
            <a:off x="6059488" y="4610100"/>
            <a:ext cx="684212"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1006" name="Straight Arrow Connector 59"/>
          <p:cNvCxnSpPr>
            <a:cxnSpLocks noChangeShapeType="1"/>
            <a:stCxn id="40999" idx="1"/>
          </p:cNvCxnSpPr>
          <p:nvPr/>
        </p:nvCxnSpPr>
        <p:spPr bwMode="auto">
          <a:xfrm rot="16200000" flipH="1">
            <a:off x="8350251" y="4616450"/>
            <a:ext cx="6731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81703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563562"/>
          </a:xfrm>
        </p:spPr>
        <p:txBody>
          <a:bodyPr>
            <a:normAutofit fontScale="90000"/>
          </a:bodyPr>
          <a:lstStyle/>
          <a:p>
            <a:r>
              <a:rPr lang="en-US" sz="3200" smtClean="0"/>
              <a:t>PROSES PENELITIAN KUALITATIF</a:t>
            </a:r>
          </a:p>
        </p:txBody>
      </p:sp>
      <p:pic>
        <p:nvPicPr>
          <p:cNvPr id="35843" name="Picture 4" descr="Untitled-TrueColor-0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3000" y="990600"/>
            <a:ext cx="7010400" cy="5135563"/>
          </a:xfrm>
          <a:ln w="38100">
            <a:solidFill>
              <a:srgbClr val="000000"/>
            </a:solidFill>
            <a:miter lim="800000"/>
            <a:headEnd/>
            <a:tailEnd/>
          </a:ln>
        </p:spPr>
      </p:pic>
    </p:spTree>
    <p:extLst>
      <p:ext uri="{BB962C8B-B14F-4D97-AF65-F5344CB8AC3E}">
        <p14:creationId xmlns:p14="http://schemas.microsoft.com/office/powerpoint/2010/main" val="3657064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28600"/>
            <a:ext cx="8458200" cy="1143000"/>
          </a:xfrm>
        </p:spPr>
        <p:txBody>
          <a:bodyPr/>
          <a:lstStyle/>
          <a:p>
            <a:pPr algn="ctr" eaLnBrk="1" hangingPunct="1"/>
            <a:r>
              <a:rPr lang="en-US" sz="2800" b="1" smtClean="0">
                <a:solidFill>
                  <a:schemeClr val="tx1"/>
                </a:solidFill>
              </a:rPr>
              <a:t>A Classification of Bivariate Techniques</a:t>
            </a:r>
          </a:p>
        </p:txBody>
      </p:sp>
      <p:sp>
        <p:nvSpPr>
          <p:cNvPr id="41987" name="Rectangle 3"/>
          <p:cNvSpPr>
            <a:spLocks noGrp="1" noChangeArrowheads="1"/>
          </p:cNvSpPr>
          <p:nvPr>
            <p:ph type="subTitle" idx="4294967295"/>
          </p:nvPr>
        </p:nvSpPr>
        <p:spPr>
          <a:xfrm>
            <a:off x="1295400" y="2667000"/>
            <a:ext cx="2133600" cy="609600"/>
          </a:xfrm>
          <a:solidFill>
            <a:srgbClr val="FFC000"/>
          </a:solidFill>
          <a:ln>
            <a:solidFill>
              <a:schemeClr val="tx1"/>
            </a:solidFill>
            <a:miter lim="800000"/>
            <a:headEnd/>
            <a:tailEnd/>
          </a:ln>
        </p:spPr>
        <p:txBody>
          <a:bodyPr/>
          <a:lstStyle/>
          <a:p>
            <a:pPr algn="ctr" eaLnBrk="1" hangingPunct="1">
              <a:lnSpc>
                <a:spcPct val="80000"/>
              </a:lnSpc>
              <a:buFont typeface="Wingdings" pitchFamily="2" charset="2"/>
              <a:buNone/>
            </a:pPr>
            <a:r>
              <a:rPr lang="en-US" sz="1800" smtClean="0"/>
              <a:t>Metric Data</a:t>
            </a:r>
          </a:p>
          <a:p>
            <a:pPr algn="ctr" eaLnBrk="1" hangingPunct="1">
              <a:lnSpc>
                <a:spcPct val="80000"/>
              </a:lnSpc>
              <a:buFont typeface="Wingdings" pitchFamily="2" charset="2"/>
              <a:buNone/>
            </a:pPr>
            <a:r>
              <a:rPr lang="en-US" sz="1800" smtClean="0"/>
              <a:t>(interval, ratio)</a:t>
            </a:r>
          </a:p>
        </p:txBody>
      </p:sp>
      <p:sp>
        <p:nvSpPr>
          <p:cNvPr id="41988" name="Rectangle 4"/>
          <p:cNvSpPr>
            <a:spLocks noChangeArrowheads="1"/>
          </p:cNvSpPr>
          <p:nvPr/>
        </p:nvSpPr>
        <p:spPr bwMode="auto">
          <a:xfrm>
            <a:off x="5638800" y="2667000"/>
            <a:ext cx="2133600" cy="609600"/>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a:t>Non-metric Data</a:t>
            </a:r>
          </a:p>
          <a:p>
            <a:pPr algn="ctr" eaLnBrk="1" hangingPunct="1">
              <a:lnSpc>
                <a:spcPct val="80000"/>
              </a:lnSpc>
              <a:spcBef>
                <a:spcPct val="20000"/>
              </a:spcBef>
              <a:buClr>
                <a:schemeClr val="accent1"/>
              </a:buClr>
              <a:buFont typeface="Wingdings" pitchFamily="2" charset="2"/>
              <a:buNone/>
            </a:pPr>
            <a:r>
              <a:rPr lang="en-US"/>
              <a:t>(nominal, ordinal)</a:t>
            </a:r>
          </a:p>
        </p:txBody>
      </p:sp>
      <p:sp>
        <p:nvSpPr>
          <p:cNvPr id="41989" name="Rectangle 5"/>
          <p:cNvSpPr>
            <a:spLocks noChangeArrowheads="1"/>
          </p:cNvSpPr>
          <p:nvPr/>
        </p:nvSpPr>
        <p:spPr bwMode="auto">
          <a:xfrm>
            <a:off x="749300" y="5008563"/>
            <a:ext cx="1219200" cy="312737"/>
          </a:xfrm>
          <a:prstGeom prst="rect">
            <a:avLst/>
          </a:prstGeom>
          <a:solidFill>
            <a:srgbClr val="FFC00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Ya</a:t>
            </a:r>
          </a:p>
        </p:txBody>
      </p:sp>
      <p:sp>
        <p:nvSpPr>
          <p:cNvPr id="41990" name="Rectangle 6"/>
          <p:cNvSpPr>
            <a:spLocks noChangeArrowheads="1"/>
          </p:cNvSpPr>
          <p:nvPr/>
        </p:nvSpPr>
        <p:spPr bwMode="auto">
          <a:xfrm>
            <a:off x="3200400" y="5021263"/>
            <a:ext cx="1066800" cy="236537"/>
          </a:xfrm>
          <a:prstGeom prst="rect">
            <a:avLst/>
          </a:prstGeom>
          <a:solidFill>
            <a:srgbClr val="FFC00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Tidak</a:t>
            </a:r>
            <a:endParaRPr lang="en-US" b="1"/>
          </a:p>
        </p:txBody>
      </p:sp>
      <p:sp>
        <p:nvSpPr>
          <p:cNvPr id="41991" name="Text Box 9"/>
          <p:cNvSpPr txBox="1">
            <a:spLocks noChangeArrowheads="1"/>
          </p:cNvSpPr>
          <p:nvPr/>
        </p:nvSpPr>
        <p:spPr bwMode="auto">
          <a:xfrm>
            <a:off x="304800" y="529907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1400" b="1"/>
              <a:t> Regresi Sederhana</a:t>
            </a:r>
          </a:p>
        </p:txBody>
      </p:sp>
      <p:sp>
        <p:nvSpPr>
          <p:cNvPr id="41992" name="Text Box 10"/>
          <p:cNvSpPr txBox="1">
            <a:spLocks noChangeArrowheads="1"/>
          </p:cNvSpPr>
          <p:nvPr/>
        </p:nvSpPr>
        <p:spPr bwMode="auto">
          <a:xfrm>
            <a:off x="2667000" y="53308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Korelasi Pearson</a:t>
            </a:r>
          </a:p>
        </p:txBody>
      </p:sp>
      <p:sp>
        <p:nvSpPr>
          <p:cNvPr id="41993" name="Text Box 11"/>
          <p:cNvSpPr txBox="1">
            <a:spLocks noChangeArrowheads="1"/>
          </p:cNvSpPr>
          <p:nvPr/>
        </p:nvSpPr>
        <p:spPr bwMode="auto">
          <a:xfrm>
            <a:off x="4876800" y="5281613"/>
            <a:ext cx="1905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1400" b="1"/>
              <a:t> Chi Square</a:t>
            </a:r>
          </a:p>
          <a:p>
            <a:pPr eaLnBrk="1" hangingPunct="1">
              <a:buFontTx/>
              <a:buChar char="•"/>
            </a:pPr>
            <a:r>
              <a:rPr lang="en-US" sz="1400" b="1"/>
              <a:t> Koefisien Phi</a:t>
            </a:r>
          </a:p>
          <a:p>
            <a:pPr eaLnBrk="1" hangingPunct="1">
              <a:buFontTx/>
              <a:buChar char="•"/>
            </a:pPr>
            <a:r>
              <a:rPr lang="en-US" sz="1400" b="1"/>
              <a:t> Koef. Contingency</a:t>
            </a:r>
          </a:p>
        </p:txBody>
      </p:sp>
      <p:sp>
        <p:nvSpPr>
          <p:cNvPr id="41994" name="Text Box 12"/>
          <p:cNvSpPr txBox="1">
            <a:spLocks noChangeArrowheads="1"/>
          </p:cNvSpPr>
          <p:nvPr/>
        </p:nvSpPr>
        <p:spPr bwMode="auto">
          <a:xfrm>
            <a:off x="7315200" y="5281613"/>
            <a:ext cx="205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1400" b="1"/>
              <a:t> Korelasi Rank Spearman</a:t>
            </a:r>
          </a:p>
        </p:txBody>
      </p:sp>
      <p:sp>
        <p:nvSpPr>
          <p:cNvPr id="41995" name="Line 13"/>
          <p:cNvSpPr>
            <a:spLocks noChangeShapeType="1"/>
          </p:cNvSpPr>
          <p:nvPr/>
        </p:nvSpPr>
        <p:spPr bwMode="auto">
          <a:xfrm>
            <a:off x="2514600" y="21336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996" name="Line 14"/>
          <p:cNvSpPr>
            <a:spLocks noChangeShapeType="1"/>
          </p:cNvSpPr>
          <p:nvPr/>
        </p:nvSpPr>
        <p:spPr bwMode="auto">
          <a:xfrm>
            <a:off x="6553200" y="2133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1997" name="Line 15"/>
          <p:cNvSpPr>
            <a:spLocks noChangeShapeType="1"/>
          </p:cNvSpPr>
          <p:nvPr/>
        </p:nvSpPr>
        <p:spPr bwMode="auto">
          <a:xfrm>
            <a:off x="2514600" y="2133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1998" name="Line 16"/>
          <p:cNvSpPr>
            <a:spLocks noChangeShapeType="1"/>
          </p:cNvSpPr>
          <p:nvPr/>
        </p:nvSpPr>
        <p:spPr bwMode="auto">
          <a:xfrm>
            <a:off x="1295400" y="4716463"/>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1999" name="Line 17"/>
          <p:cNvSpPr>
            <a:spLocks noChangeShapeType="1"/>
          </p:cNvSpPr>
          <p:nvPr/>
        </p:nvSpPr>
        <p:spPr bwMode="auto">
          <a:xfrm>
            <a:off x="5715000" y="4716463"/>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2000" name="Line 18"/>
          <p:cNvSpPr>
            <a:spLocks noChangeShapeType="1"/>
          </p:cNvSpPr>
          <p:nvPr/>
        </p:nvSpPr>
        <p:spPr bwMode="auto">
          <a:xfrm>
            <a:off x="1295400" y="471646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1" name="Line 19"/>
          <p:cNvSpPr>
            <a:spLocks noChangeShapeType="1"/>
          </p:cNvSpPr>
          <p:nvPr/>
        </p:nvSpPr>
        <p:spPr bwMode="auto">
          <a:xfrm>
            <a:off x="3733800" y="47164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2" name="Line 20"/>
          <p:cNvSpPr>
            <a:spLocks noChangeShapeType="1"/>
          </p:cNvSpPr>
          <p:nvPr/>
        </p:nvSpPr>
        <p:spPr bwMode="auto">
          <a:xfrm>
            <a:off x="5715000" y="471646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3" name="Line 21"/>
          <p:cNvSpPr>
            <a:spLocks noChangeShapeType="1"/>
          </p:cNvSpPr>
          <p:nvPr/>
        </p:nvSpPr>
        <p:spPr bwMode="auto">
          <a:xfrm>
            <a:off x="7696200" y="471646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4" name="Line 22"/>
          <p:cNvSpPr>
            <a:spLocks noChangeShapeType="1"/>
          </p:cNvSpPr>
          <p:nvPr/>
        </p:nvSpPr>
        <p:spPr bwMode="auto">
          <a:xfrm>
            <a:off x="6553200" y="44116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5" name="Line 23"/>
          <p:cNvSpPr>
            <a:spLocks noChangeShapeType="1"/>
          </p:cNvSpPr>
          <p:nvPr/>
        </p:nvSpPr>
        <p:spPr bwMode="auto">
          <a:xfrm>
            <a:off x="2514600" y="44116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6" name="Line 24"/>
          <p:cNvSpPr>
            <a:spLocks noChangeShapeType="1"/>
          </p:cNvSpPr>
          <p:nvPr/>
        </p:nvSpPr>
        <p:spPr bwMode="auto">
          <a:xfrm>
            <a:off x="4495800" y="179705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07" name="Rectangle 4"/>
          <p:cNvSpPr>
            <a:spLocks noChangeArrowheads="1"/>
          </p:cNvSpPr>
          <p:nvPr/>
        </p:nvSpPr>
        <p:spPr bwMode="auto">
          <a:xfrm>
            <a:off x="2895600" y="1219200"/>
            <a:ext cx="3200400" cy="593725"/>
          </a:xfrm>
          <a:prstGeom prst="rect">
            <a:avLst/>
          </a:prstGeom>
          <a:solidFill>
            <a:srgbClr val="CCECFF"/>
          </a:solidFill>
          <a:ln w="12700">
            <a:solidFill>
              <a:srgbClr val="000000"/>
            </a:solidFill>
            <a:miter lim="800000"/>
            <a:headEnd/>
            <a:tailEnd/>
          </a:ln>
        </p:spPr>
        <p:txBody>
          <a:bodyPr wrap="none" anchor="ctr"/>
          <a:lstStyle/>
          <a:p>
            <a:pPr algn="ctr"/>
            <a:r>
              <a:rPr lang="it-IT" sz="2000" b="1">
                <a:latin typeface="Century Gothic" pitchFamily="34" charset="0"/>
              </a:rPr>
              <a:t>Bivariate Techniques</a:t>
            </a:r>
          </a:p>
        </p:txBody>
      </p:sp>
      <p:sp>
        <p:nvSpPr>
          <p:cNvPr id="42008" name="Rectangle 4"/>
          <p:cNvSpPr>
            <a:spLocks noChangeArrowheads="1"/>
          </p:cNvSpPr>
          <p:nvPr/>
        </p:nvSpPr>
        <p:spPr bwMode="auto">
          <a:xfrm>
            <a:off x="5562600" y="3581400"/>
            <a:ext cx="2133600" cy="838200"/>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a:t>Ada pemilahan antara Dependen &amp; Independen</a:t>
            </a:r>
          </a:p>
        </p:txBody>
      </p:sp>
      <p:sp>
        <p:nvSpPr>
          <p:cNvPr id="42009" name="Line 22"/>
          <p:cNvSpPr>
            <a:spLocks noChangeShapeType="1"/>
          </p:cNvSpPr>
          <p:nvPr/>
        </p:nvSpPr>
        <p:spPr bwMode="auto">
          <a:xfrm>
            <a:off x="66294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10" name="Line 23"/>
          <p:cNvSpPr>
            <a:spLocks noChangeShapeType="1"/>
          </p:cNvSpPr>
          <p:nvPr/>
        </p:nvSpPr>
        <p:spPr bwMode="auto">
          <a:xfrm>
            <a:off x="25146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2011" name="Rectangle 4"/>
          <p:cNvSpPr>
            <a:spLocks noChangeArrowheads="1"/>
          </p:cNvSpPr>
          <p:nvPr/>
        </p:nvSpPr>
        <p:spPr bwMode="auto">
          <a:xfrm>
            <a:off x="1295400" y="3581400"/>
            <a:ext cx="2133600" cy="838200"/>
          </a:xfrm>
          <a:prstGeom prst="rect">
            <a:avLst/>
          </a:prstGeom>
          <a:solidFill>
            <a:srgbClr val="FFC00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a:t>Ada pemilahan antara Dependen &amp; Independen</a:t>
            </a:r>
          </a:p>
        </p:txBody>
      </p:sp>
      <p:sp>
        <p:nvSpPr>
          <p:cNvPr id="42012" name="Rectangle 5"/>
          <p:cNvSpPr>
            <a:spLocks noChangeArrowheads="1"/>
          </p:cNvSpPr>
          <p:nvPr/>
        </p:nvSpPr>
        <p:spPr bwMode="auto">
          <a:xfrm>
            <a:off x="5067300" y="4953000"/>
            <a:ext cx="1219200" cy="312738"/>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Ya</a:t>
            </a:r>
          </a:p>
        </p:txBody>
      </p:sp>
      <p:sp>
        <p:nvSpPr>
          <p:cNvPr id="42013" name="Rectangle 6"/>
          <p:cNvSpPr>
            <a:spLocks noChangeArrowheads="1"/>
          </p:cNvSpPr>
          <p:nvPr/>
        </p:nvSpPr>
        <p:spPr bwMode="auto">
          <a:xfrm>
            <a:off x="7518400" y="4965700"/>
            <a:ext cx="1066800" cy="236538"/>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Tidak</a:t>
            </a:r>
            <a:endParaRPr lang="en-US" b="1"/>
          </a:p>
        </p:txBody>
      </p:sp>
    </p:spTree>
    <p:extLst>
      <p:ext uri="{BB962C8B-B14F-4D97-AF65-F5344CB8AC3E}">
        <p14:creationId xmlns:p14="http://schemas.microsoft.com/office/powerpoint/2010/main" val="27747821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04800" y="457200"/>
            <a:ext cx="8610600" cy="533400"/>
          </a:xfrm>
        </p:spPr>
        <p:txBody>
          <a:bodyPr>
            <a:normAutofit fontScale="90000"/>
          </a:bodyPr>
          <a:lstStyle/>
          <a:p>
            <a:pPr algn="ctr" eaLnBrk="1" hangingPunct="1"/>
            <a:r>
              <a:rPr lang="en-US" sz="3200" b="1" smtClean="0">
                <a:solidFill>
                  <a:schemeClr val="tx1"/>
                </a:solidFill>
              </a:rPr>
              <a:t>A Classification of Multivariate Techniques</a:t>
            </a:r>
          </a:p>
        </p:txBody>
      </p:sp>
      <p:sp>
        <p:nvSpPr>
          <p:cNvPr id="43011" name="Rectangle 3"/>
          <p:cNvSpPr>
            <a:spLocks noGrp="1" noChangeArrowheads="1"/>
          </p:cNvSpPr>
          <p:nvPr>
            <p:ph type="subTitle" idx="1"/>
          </p:nvPr>
        </p:nvSpPr>
        <p:spPr>
          <a:xfrm>
            <a:off x="1600200" y="2482850"/>
            <a:ext cx="1905000" cy="609600"/>
          </a:xfrm>
          <a:solidFill>
            <a:srgbClr val="FFC000"/>
          </a:solidFill>
          <a:ln>
            <a:solidFill>
              <a:schemeClr val="tx1"/>
            </a:solidFill>
            <a:miter lim="800000"/>
            <a:headEnd/>
            <a:tailEnd/>
          </a:ln>
        </p:spPr>
        <p:txBody>
          <a:bodyPr/>
          <a:lstStyle/>
          <a:p>
            <a:pPr algn="ctr" eaLnBrk="1" hangingPunct="1">
              <a:lnSpc>
                <a:spcPct val="80000"/>
              </a:lnSpc>
            </a:pPr>
            <a:r>
              <a:rPr lang="en-US" sz="1800" smtClean="0"/>
              <a:t>Dependence</a:t>
            </a:r>
          </a:p>
          <a:p>
            <a:pPr algn="ctr" eaLnBrk="1" hangingPunct="1">
              <a:lnSpc>
                <a:spcPct val="80000"/>
              </a:lnSpc>
            </a:pPr>
            <a:r>
              <a:rPr lang="en-US" sz="1800" smtClean="0"/>
              <a:t>Techniques</a:t>
            </a:r>
          </a:p>
        </p:txBody>
      </p:sp>
      <p:sp>
        <p:nvSpPr>
          <p:cNvPr id="43012" name="Rectangle 4"/>
          <p:cNvSpPr>
            <a:spLocks noChangeArrowheads="1"/>
          </p:cNvSpPr>
          <p:nvPr/>
        </p:nvSpPr>
        <p:spPr bwMode="auto">
          <a:xfrm>
            <a:off x="5715000" y="2482850"/>
            <a:ext cx="2133600" cy="609600"/>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a:t>Interdependence</a:t>
            </a:r>
          </a:p>
          <a:p>
            <a:pPr algn="ctr" eaLnBrk="1" hangingPunct="1">
              <a:lnSpc>
                <a:spcPct val="80000"/>
              </a:lnSpc>
              <a:spcBef>
                <a:spcPct val="20000"/>
              </a:spcBef>
              <a:buClr>
                <a:schemeClr val="accent1"/>
              </a:buClr>
              <a:buFont typeface="Wingdings" pitchFamily="2" charset="2"/>
              <a:buNone/>
            </a:pPr>
            <a:r>
              <a:rPr lang="en-US"/>
              <a:t>Techniques</a:t>
            </a:r>
          </a:p>
        </p:txBody>
      </p:sp>
      <p:sp>
        <p:nvSpPr>
          <p:cNvPr id="43013" name="Rectangle 5"/>
          <p:cNvSpPr>
            <a:spLocks noChangeArrowheads="1"/>
          </p:cNvSpPr>
          <p:nvPr/>
        </p:nvSpPr>
        <p:spPr bwMode="auto">
          <a:xfrm>
            <a:off x="457200" y="3702050"/>
            <a:ext cx="2057400" cy="838200"/>
          </a:xfrm>
          <a:prstGeom prst="rect">
            <a:avLst/>
          </a:prstGeom>
          <a:solidFill>
            <a:srgbClr val="FFC00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Satu </a:t>
            </a:r>
          </a:p>
          <a:p>
            <a:pPr algn="ctr" eaLnBrk="1" hangingPunct="1">
              <a:lnSpc>
                <a:spcPct val="80000"/>
              </a:lnSpc>
              <a:spcBef>
                <a:spcPct val="20000"/>
              </a:spcBef>
              <a:buClr>
                <a:schemeClr val="accent1"/>
              </a:buClr>
              <a:buFont typeface="Wingdings" pitchFamily="2" charset="2"/>
              <a:buNone/>
            </a:pPr>
            <a:r>
              <a:rPr lang="en-US" sz="1600" b="1"/>
              <a:t>Dependent</a:t>
            </a:r>
          </a:p>
          <a:p>
            <a:pPr algn="ctr" eaLnBrk="1" hangingPunct="1">
              <a:lnSpc>
                <a:spcPct val="80000"/>
              </a:lnSpc>
              <a:spcBef>
                <a:spcPct val="20000"/>
              </a:spcBef>
              <a:buClr>
                <a:schemeClr val="accent1"/>
              </a:buClr>
              <a:buFont typeface="Wingdings" pitchFamily="2" charset="2"/>
              <a:buNone/>
            </a:pPr>
            <a:r>
              <a:rPr lang="en-US" sz="1600" b="1"/>
              <a:t>Variable</a:t>
            </a:r>
          </a:p>
        </p:txBody>
      </p:sp>
      <p:sp>
        <p:nvSpPr>
          <p:cNvPr id="43014" name="Rectangle 6"/>
          <p:cNvSpPr>
            <a:spLocks noChangeArrowheads="1"/>
          </p:cNvSpPr>
          <p:nvPr/>
        </p:nvSpPr>
        <p:spPr bwMode="auto">
          <a:xfrm>
            <a:off x="2819400" y="3702050"/>
            <a:ext cx="1828800" cy="838200"/>
          </a:xfrm>
          <a:prstGeom prst="rect">
            <a:avLst/>
          </a:prstGeom>
          <a:solidFill>
            <a:srgbClr val="FFC00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b="1"/>
              <a:t>Lebih dari Satu Dependent</a:t>
            </a:r>
          </a:p>
          <a:p>
            <a:pPr algn="ctr" eaLnBrk="1" hangingPunct="1">
              <a:lnSpc>
                <a:spcPct val="80000"/>
              </a:lnSpc>
              <a:spcBef>
                <a:spcPct val="20000"/>
              </a:spcBef>
              <a:buClr>
                <a:schemeClr val="accent1"/>
              </a:buClr>
              <a:buFont typeface="Wingdings" pitchFamily="2" charset="2"/>
              <a:buNone/>
            </a:pPr>
            <a:r>
              <a:rPr lang="en-US" sz="1600" b="1"/>
              <a:t>Variable</a:t>
            </a:r>
          </a:p>
          <a:p>
            <a:pPr algn="ctr" eaLnBrk="1" hangingPunct="1">
              <a:lnSpc>
                <a:spcPct val="80000"/>
              </a:lnSpc>
              <a:spcBef>
                <a:spcPct val="20000"/>
              </a:spcBef>
              <a:buClr>
                <a:schemeClr val="accent1"/>
              </a:buClr>
              <a:buFont typeface="Wingdings" pitchFamily="2" charset="2"/>
              <a:buNone/>
            </a:pPr>
            <a:endParaRPr lang="en-US" b="1"/>
          </a:p>
        </p:txBody>
      </p:sp>
      <p:sp>
        <p:nvSpPr>
          <p:cNvPr id="43015" name="Rectangle 7"/>
          <p:cNvSpPr>
            <a:spLocks noChangeArrowheads="1"/>
          </p:cNvSpPr>
          <p:nvPr/>
        </p:nvSpPr>
        <p:spPr bwMode="auto">
          <a:xfrm>
            <a:off x="4953000" y="3702050"/>
            <a:ext cx="1828800" cy="533400"/>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a:t>Variable Interdependence</a:t>
            </a:r>
          </a:p>
        </p:txBody>
      </p:sp>
      <p:sp>
        <p:nvSpPr>
          <p:cNvPr id="43016" name="Rectangle 8"/>
          <p:cNvSpPr>
            <a:spLocks noChangeArrowheads="1"/>
          </p:cNvSpPr>
          <p:nvPr/>
        </p:nvSpPr>
        <p:spPr bwMode="auto">
          <a:xfrm>
            <a:off x="7086600" y="3702050"/>
            <a:ext cx="1371600" cy="533400"/>
          </a:xfrm>
          <a:prstGeom prst="rect">
            <a:avLst/>
          </a:prstGeom>
          <a:solidFill>
            <a:srgbClr val="92D050"/>
          </a:solidFill>
          <a:ln w="9525">
            <a:solidFill>
              <a:schemeClr val="tx1"/>
            </a:solidFill>
            <a:miter lim="800000"/>
            <a:headEnd/>
            <a:tailEnd/>
          </a:ln>
        </p:spPr>
        <p:txBody>
          <a:bodyPr/>
          <a:lstStyle/>
          <a:p>
            <a:pPr algn="ctr" eaLnBrk="1" hangingPunct="1">
              <a:lnSpc>
                <a:spcPct val="80000"/>
              </a:lnSpc>
              <a:spcBef>
                <a:spcPct val="20000"/>
              </a:spcBef>
              <a:buClr>
                <a:schemeClr val="accent1"/>
              </a:buClr>
              <a:buFont typeface="Wingdings" pitchFamily="2" charset="2"/>
              <a:buNone/>
            </a:pPr>
            <a:r>
              <a:rPr lang="en-US" sz="1600"/>
              <a:t>Interobject Similarity</a:t>
            </a:r>
          </a:p>
        </p:txBody>
      </p:sp>
      <p:sp>
        <p:nvSpPr>
          <p:cNvPr id="43017" name="Text Box 9"/>
          <p:cNvSpPr txBox="1">
            <a:spLocks noChangeArrowheads="1"/>
          </p:cNvSpPr>
          <p:nvPr/>
        </p:nvSpPr>
        <p:spPr bwMode="auto">
          <a:xfrm>
            <a:off x="381000" y="4540250"/>
            <a:ext cx="2286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1400" b="1"/>
              <a:t> Tabulasi silang  (lebih dari dua variabel)</a:t>
            </a:r>
          </a:p>
          <a:p>
            <a:pPr eaLnBrk="1" hangingPunct="1">
              <a:buFontTx/>
              <a:buChar char="•"/>
            </a:pPr>
            <a:r>
              <a:rPr lang="en-US" sz="1400" b="1"/>
              <a:t> Anova dan ancova</a:t>
            </a:r>
          </a:p>
          <a:p>
            <a:pPr eaLnBrk="1" hangingPunct="1">
              <a:buFontTx/>
              <a:buChar char="•"/>
            </a:pPr>
            <a:r>
              <a:rPr lang="en-US" sz="1400" b="1"/>
              <a:t> Regresi Berganda</a:t>
            </a:r>
          </a:p>
          <a:p>
            <a:pPr eaLnBrk="1" hangingPunct="1">
              <a:buFontTx/>
              <a:buChar char="•"/>
            </a:pPr>
            <a:r>
              <a:rPr lang="en-US" sz="1400" b="1"/>
              <a:t> Analisis Diskriminat dua grup</a:t>
            </a:r>
          </a:p>
          <a:p>
            <a:pPr eaLnBrk="1" hangingPunct="1">
              <a:buFontTx/>
              <a:buChar char="•"/>
            </a:pPr>
            <a:r>
              <a:rPr lang="en-US" sz="1400" b="1"/>
              <a:t> Analisis Conjoint</a:t>
            </a:r>
          </a:p>
          <a:p>
            <a:pPr eaLnBrk="1" hangingPunct="1"/>
            <a:endParaRPr lang="en-US" sz="1400" b="1"/>
          </a:p>
        </p:txBody>
      </p:sp>
      <p:sp>
        <p:nvSpPr>
          <p:cNvPr id="43018" name="Text Box 10"/>
          <p:cNvSpPr txBox="1">
            <a:spLocks noChangeArrowheads="1"/>
          </p:cNvSpPr>
          <p:nvPr/>
        </p:nvSpPr>
        <p:spPr bwMode="auto">
          <a:xfrm>
            <a:off x="2743200" y="4572000"/>
            <a:ext cx="2133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1400" b="1"/>
              <a:t> Anova dan Ancova multivariate</a:t>
            </a:r>
          </a:p>
          <a:p>
            <a:pPr eaLnBrk="1" hangingPunct="1">
              <a:buFontTx/>
              <a:buChar char="•"/>
            </a:pPr>
            <a:r>
              <a:rPr lang="en-US" sz="1400" b="1"/>
              <a:t> Korelasi Kanonikal</a:t>
            </a:r>
          </a:p>
          <a:p>
            <a:pPr eaLnBrk="1" hangingPunct="1">
              <a:buFontTx/>
              <a:buChar char="•"/>
            </a:pPr>
            <a:r>
              <a:rPr lang="en-US" sz="1400" b="1"/>
              <a:t> Analisis Diskriminan berganda</a:t>
            </a:r>
          </a:p>
        </p:txBody>
      </p:sp>
      <p:sp>
        <p:nvSpPr>
          <p:cNvPr id="43019" name="Text Box 11"/>
          <p:cNvSpPr txBox="1">
            <a:spLocks noChangeArrowheads="1"/>
          </p:cNvSpPr>
          <p:nvPr/>
        </p:nvSpPr>
        <p:spPr bwMode="auto">
          <a:xfrm>
            <a:off x="4953000" y="426720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1400" b="1"/>
              <a:t> Analisis Faktor</a:t>
            </a:r>
          </a:p>
        </p:txBody>
      </p:sp>
      <p:sp>
        <p:nvSpPr>
          <p:cNvPr id="43020" name="Text Box 12"/>
          <p:cNvSpPr txBox="1">
            <a:spLocks noChangeArrowheads="1"/>
          </p:cNvSpPr>
          <p:nvPr/>
        </p:nvSpPr>
        <p:spPr bwMode="auto">
          <a:xfrm>
            <a:off x="7010400" y="4267200"/>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9063" indent="-1190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1400" b="1"/>
              <a:t> Analisis Kluster</a:t>
            </a:r>
          </a:p>
          <a:p>
            <a:pPr eaLnBrk="1" hangingPunct="1">
              <a:buFontTx/>
              <a:buChar char="•"/>
            </a:pPr>
            <a:r>
              <a:rPr lang="en-US" sz="1400" b="1"/>
              <a:t> Multidimensional Scaling</a:t>
            </a:r>
          </a:p>
        </p:txBody>
      </p:sp>
      <p:sp>
        <p:nvSpPr>
          <p:cNvPr id="43021" name="Line 13"/>
          <p:cNvSpPr>
            <a:spLocks noChangeShapeType="1"/>
          </p:cNvSpPr>
          <p:nvPr/>
        </p:nvSpPr>
        <p:spPr bwMode="auto">
          <a:xfrm>
            <a:off x="2514600" y="194945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3022" name="Line 14"/>
          <p:cNvSpPr>
            <a:spLocks noChangeShapeType="1"/>
          </p:cNvSpPr>
          <p:nvPr/>
        </p:nvSpPr>
        <p:spPr bwMode="auto">
          <a:xfrm>
            <a:off x="6553200" y="194945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3023" name="Line 15"/>
          <p:cNvSpPr>
            <a:spLocks noChangeShapeType="1"/>
          </p:cNvSpPr>
          <p:nvPr/>
        </p:nvSpPr>
        <p:spPr bwMode="auto">
          <a:xfrm>
            <a:off x="2514600" y="194945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3024" name="Line 16"/>
          <p:cNvSpPr>
            <a:spLocks noChangeShapeType="1"/>
          </p:cNvSpPr>
          <p:nvPr/>
        </p:nvSpPr>
        <p:spPr bwMode="auto">
          <a:xfrm>
            <a:off x="1295400" y="339725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3025" name="Line 17"/>
          <p:cNvSpPr>
            <a:spLocks noChangeShapeType="1"/>
          </p:cNvSpPr>
          <p:nvPr/>
        </p:nvSpPr>
        <p:spPr bwMode="auto">
          <a:xfrm>
            <a:off x="5715000" y="339725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3026" name="Line 18"/>
          <p:cNvSpPr>
            <a:spLocks noChangeShapeType="1"/>
          </p:cNvSpPr>
          <p:nvPr/>
        </p:nvSpPr>
        <p:spPr bwMode="auto">
          <a:xfrm>
            <a:off x="1295400" y="339725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3027" name="Line 19"/>
          <p:cNvSpPr>
            <a:spLocks noChangeShapeType="1"/>
          </p:cNvSpPr>
          <p:nvPr/>
        </p:nvSpPr>
        <p:spPr bwMode="auto">
          <a:xfrm>
            <a:off x="3733800" y="339725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3028" name="Line 20"/>
          <p:cNvSpPr>
            <a:spLocks noChangeShapeType="1"/>
          </p:cNvSpPr>
          <p:nvPr/>
        </p:nvSpPr>
        <p:spPr bwMode="auto">
          <a:xfrm>
            <a:off x="5715000" y="339725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3029" name="Line 21"/>
          <p:cNvSpPr>
            <a:spLocks noChangeShapeType="1"/>
          </p:cNvSpPr>
          <p:nvPr/>
        </p:nvSpPr>
        <p:spPr bwMode="auto">
          <a:xfrm>
            <a:off x="7696200" y="339725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3030" name="Line 22"/>
          <p:cNvSpPr>
            <a:spLocks noChangeShapeType="1"/>
          </p:cNvSpPr>
          <p:nvPr/>
        </p:nvSpPr>
        <p:spPr bwMode="auto">
          <a:xfrm>
            <a:off x="6553200" y="309245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3031" name="Line 23"/>
          <p:cNvSpPr>
            <a:spLocks noChangeShapeType="1"/>
          </p:cNvSpPr>
          <p:nvPr/>
        </p:nvSpPr>
        <p:spPr bwMode="auto">
          <a:xfrm>
            <a:off x="2514600" y="309245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3032" name="Line 24"/>
          <p:cNvSpPr>
            <a:spLocks noChangeShapeType="1"/>
          </p:cNvSpPr>
          <p:nvPr/>
        </p:nvSpPr>
        <p:spPr bwMode="auto">
          <a:xfrm>
            <a:off x="4495800" y="164465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3033" name="Rectangle 4"/>
          <p:cNvSpPr>
            <a:spLocks noChangeArrowheads="1"/>
          </p:cNvSpPr>
          <p:nvPr/>
        </p:nvSpPr>
        <p:spPr bwMode="auto">
          <a:xfrm>
            <a:off x="2895600" y="1066800"/>
            <a:ext cx="3200400" cy="593725"/>
          </a:xfrm>
          <a:prstGeom prst="rect">
            <a:avLst/>
          </a:prstGeom>
          <a:solidFill>
            <a:srgbClr val="CCECFF"/>
          </a:solidFill>
          <a:ln w="12700">
            <a:solidFill>
              <a:srgbClr val="000000"/>
            </a:solidFill>
            <a:miter lim="800000"/>
            <a:headEnd/>
            <a:tailEnd/>
          </a:ln>
        </p:spPr>
        <p:txBody>
          <a:bodyPr wrap="none" anchor="ctr"/>
          <a:lstStyle/>
          <a:p>
            <a:pPr algn="ctr"/>
            <a:r>
              <a:rPr lang="it-IT" sz="2000" b="1">
                <a:latin typeface="Century Gothic" pitchFamily="34" charset="0"/>
              </a:rPr>
              <a:t>Multivariate Techniques</a:t>
            </a:r>
          </a:p>
        </p:txBody>
      </p:sp>
    </p:spTree>
    <p:extLst>
      <p:ext uri="{BB962C8B-B14F-4D97-AF65-F5344CB8AC3E}">
        <p14:creationId xmlns:p14="http://schemas.microsoft.com/office/powerpoint/2010/main" val="1446694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KATEGORI VARIABEL</a:t>
            </a:r>
          </a:p>
        </p:txBody>
      </p:sp>
      <p:sp>
        <p:nvSpPr>
          <p:cNvPr id="44035" name="Rectangle 3"/>
          <p:cNvSpPr>
            <a:spLocks noGrp="1" noChangeArrowheads="1"/>
          </p:cNvSpPr>
          <p:nvPr>
            <p:ph type="body" idx="1"/>
          </p:nvPr>
        </p:nvSpPr>
        <p:spPr>
          <a:xfrm>
            <a:off x="492125" y="1828800"/>
            <a:ext cx="8299450" cy="3352800"/>
          </a:xfrm>
        </p:spPr>
        <p:txBody>
          <a:bodyPr/>
          <a:lstStyle/>
          <a:p>
            <a:pPr eaLnBrk="1" hangingPunct="1">
              <a:lnSpc>
                <a:spcPct val="90000"/>
              </a:lnSpc>
            </a:pPr>
            <a:r>
              <a:rPr lang="en-US" sz="2700" smtClean="0"/>
              <a:t>Variabel Terikat / Dependent Variable / Criterion Variable</a:t>
            </a:r>
          </a:p>
          <a:p>
            <a:pPr eaLnBrk="1" hangingPunct="1">
              <a:lnSpc>
                <a:spcPct val="90000"/>
              </a:lnSpc>
            </a:pPr>
            <a:r>
              <a:rPr lang="en-US" sz="2700" smtClean="0"/>
              <a:t>Variabel Bebas / Independent Variable / Predictor Variable</a:t>
            </a:r>
          </a:p>
          <a:p>
            <a:pPr eaLnBrk="1" hangingPunct="1">
              <a:lnSpc>
                <a:spcPct val="90000"/>
              </a:lnSpc>
            </a:pPr>
            <a:r>
              <a:rPr lang="en-US" sz="2700" smtClean="0"/>
              <a:t>Variabel Moderator  / Moderating Variable</a:t>
            </a:r>
          </a:p>
          <a:p>
            <a:pPr eaLnBrk="1" hangingPunct="1">
              <a:lnSpc>
                <a:spcPct val="90000"/>
              </a:lnSpc>
            </a:pPr>
            <a:r>
              <a:rPr lang="en-US" sz="2700" smtClean="0"/>
              <a:t>Variabel Antara / Intervening Variable</a:t>
            </a:r>
          </a:p>
        </p:txBody>
      </p:sp>
    </p:spTree>
    <p:extLst>
      <p:ext uri="{BB962C8B-B14F-4D97-AF65-F5344CB8AC3E}">
        <p14:creationId xmlns:p14="http://schemas.microsoft.com/office/powerpoint/2010/main" val="588989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844550" y="2057400"/>
            <a:ext cx="2954338" cy="1066800"/>
          </a:xfrm>
          <a:prstGeom prst="rect">
            <a:avLst/>
          </a:prstGeom>
          <a:solidFill>
            <a:schemeClr val="accent1">
              <a:alpha val="41960"/>
            </a:schemeClr>
          </a:solidFill>
          <a:ln w="9525">
            <a:solidFill>
              <a:schemeClr val="tx1"/>
            </a:solidFill>
            <a:miter lim="800000"/>
            <a:headEnd/>
            <a:tailEnd/>
          </a:ln>
        </p:spPr>
        <p:txBody>
          <a:bodyPr wrap="none" anchor="ctr"/>
          <a:lstStyle/>
          <a:p>
            <a:pPr algn="ctr"/>
            <a:r>
              <a:rPr lang="en-US" sz="2400" b="1"/>
              <a:t>Kesuksesan </a:t>
            </a:r>
          </a:p>
          <a:p>
            <a:pPr algn="ctr"/>
            <a:r>
              <a:rPr lang="en-US" sz="2400" b="1"/>
              <a:t>produk baru</a:t>
            </a:r>
          </a:p>
        </p:txBody>
      </p:sp>
      <p:sp>
        <p:nvSpPr>
          <p:cNvPr id="45059" name="Oval 3"/>
          <p:cNvSpPr>
            <a:spLocks noChangeArrowheads="1"/>
          </p:cNvSpPr>
          <p:nvPr/>
        </p:nvSpPr>
        <p:spPr bwMode="auto">
          <a:xfrm>
            <a:off x="5205413" y="2057400"/>
            <a:ext cx="3024187" cy="1219200"/>
          </a:xfrm>
          <a:prstGeom prst="ellipse">
            <a:avLst/>
          </a:prstGeom>
          <a:solidFill>
            <a:schemeClr val="accent1">
              <a:alpha val="30980"/>
            </a:schemeClr>
          </a:solidFill>
          <a:ln w="9525">
            <a:solidFill>
              <a:schemeClr val="tx1"/>
            </a:solidFill>
            <a:round/>
            <a:headEnd/>
            <a:tailEnd/>
          </a:ln>
        </p:spPr>
        <p:txBody>
          <a:bodyPr wrap="none" anchor="ctr"/>
          <a:lstStyle/>
          <a:p>
            <a:pPr algn="ctr"/>
            <a:r>
              <a:rPr lang="en-US" sz="2400" b="1"/>
              <a:t>Harga saham</a:t>
            </a:r>
          </a:p>
          <a:p>
            <a:pPr algn="ctr"/>
            <a:r>
              <a:rPr lang="en-US" sz="2400" b="1"/>
              <a:t> perusahaan</a:t>
            </a:r>
          </a:p>
        </p:txBody>
      </p:sp>
      <p:sp>
        <p:nvSpPr>
          <p:cNvPr id="45060" name="Rectangle 4"/>
          <p:cNvSpPr>
            <a:spLocks noChangeArrowheads="1"/>
          </p:cNvSpPr>
          <p:nvPr/>
        </p:nvSpPr>
        <p:spPr bwMode="auto">
          <a:xfrm>
            <a:off x="844550" y="4572000"/>
            <a:ext cx="2954338" cy="1066800"/>
          </a:xfrm>
          <a:prstGeom prst="rect">
            <a:avLst/>
          </a:prstGeom>
          <a:solidFill>
            <a:schemeClr val="accent1">
              <a:alpha val="41960"/>
            </a:schemeClr>
          </a:solidFill>
          <a:ln w="9525">
            <a:solidFill>
              <a:schemeClr val="tx1"/>
            </a:solidFill>
            <a:miter lim="800000"/>
            <a:headEnd/>
            <a:tailEnd/>
          </a:ln>
        </p:spPr>
        <p:txBody>
          <a:bodyPr wrap="none" anchor="ctr"/>
          <a:lstStyle/>
          <a:p>
            <a:pPr algn="ctr"/>
            <a:r>
              <a:rPr lang="en-US" sz="2400" b="1"/>
              <a:t>Kualitas Bahan </a:t>
            </a:r>
          </a:p>
          <a:p>
            <a:pPr algn="ctr"/>
            <a:r>
              <a:rPr lang="en-US" sz="2400" b="1"/>
              <a:t>Baku</a:t>
            </a:r>
          </a:p>
        </p:txBody>
      </p:sp>
      <p:sp>
        <p:nvSpPr>
          <p:cNvPr id="45061" name="Oval 5"/>
          <p:cNvSpPr>
            <a:spLocks noChangeArrowheads="1"/>
          </p:cNvSpPr>
          <p:nvPr/>
        </p:nvSpPr>
        <p:spPr bwMode="auto">
          <a:xfrm>
            <a:off x="5275263" y="4495800"/>
            <a:ext cx="3024187" cy="1219200"/>
          </a:xfrm>
          <a:prstGeom prst="ellipse">
            <a:avLst/>
          </a:prstGeom>
          <a:solidFill>
            <a:schemeClr val="accent1">
              <a:alpha val="30980"/>
            </a:schemeClr>
          </a:solidFill>
          <a:ln w="9525">
            <a:solidFill>
              <a:schemeClr val="tx1"/>
            </a:solidFill>
            <a:round/>
            <a:headEnd/>
            <a:tailEnd/>
          </a:ln>
        </p:spPr>
        <p:txBody>
          <a:bodyPr wrap="none" anchor="ctr"/>
          <a:lstStyle/>
          <a:p>
            <a:pPr algn="ctr"/>
            <a:r>
              <a:rPr lang="en-US" sz="2400" b="1"/>
              <a:t>Jumlah Produk</a:t>
            </a:r>
          </a:p>
          <a:p>
            <a:pPr algn="ctr"/>
            <a:r>
              <a:rPr lang="en-US" sz="2400" b="1"/>
              <a:t>cacat</a:t>
            </a:r>
          </a:p>
        </p:txBody>
      </p:sp>
      <p:sp>
        <p:nvSpPr>
          <p:cNvPr id="45062" name="Line 6"/>
          <p:cNvSpPr>
            <a:spLocks noChangeShapeType="1"/>
          </p:cNvSpPr>
          <p:nvPr/>
        </p:nvSpPr>
        <p:spPr bwMode="auto">
          <a:xfrm>
            <a:off x="3938588" y="2667000"/>
            <a:ext cx="11255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5063" name="Line 7"/>
          <p:cNvSpPr>
            <a:spLocks noChangeShapeType="1"/>
          </p:cNvSpPr>
          <p:nvPr/>
        </p:nvSpPr>
        <p:spPr bwMode="auto">
          <a:xfrm>
            <a:off x="4010025" y="5105400"/>
            <a:ext cx="112395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5064" name="Text Box 8"/>
          <p:cNvSpPr txBox="1">
            <a:spLocks noChangeArrowheads="1"/>
          </p:cNvSpPr>
          <p:nvPr/>
        </p:nvSpPr>
        <p:spPr bwMode="auto">
          <a:xfrm>
            <a:off x="1476375" y="3733800"/>
            <a:ext cx="163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BEBAS</a:t>
            </a:r>
          </a:p>
        </p:txBody>
      </p:sp>
      <p:sp>
        <p:nvSpPr>
          <p:cNvPr id="45065" name="Text Box 9"/>
          <p:cNvSpPr txBox="1">
            <a:spLocks noChangeArrowheads="1"/>
          </p:cNvSpPr>
          <p:nvPr/>
        </p:nvSpPr>
        <p:spPr bwMode="auto">
          <a:xfrm>
            <a:off x="6048375" y="3733800"/>
            <a:ext cx="1766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TERIKAT</a:t>
            </a:r>
          </a:p>
        </p:txBody>
      </p:sp>
      <p:sp>
        <p:nvSpPr>
          <p:cNvPr id="45066" name="Rectangle 11"/>
          <p:cNvSpPr>
            <a:spLocks noChangeArrowheads="1"/>
          </p:cNvSpPr>
          <p:nvPr/>
        </p:nvSpPr>
        <p:spPr bwMode="auto">
          <a:xfrm>
            <a:off x="381000" y="5334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400"/>
              <a:t>Variabel Terikat / Dependent Variable / Criterion Variable</a:t>
            </a:r>
          </a:p>
          <a:p>
            <a:pPr algn="ctr">
              <a:lnSpc>
                <a:spcPct val="90000"/>
              </a:lnSpc>
            </a:pPr>
            <a:r>
              <a:rPr lang="en-US" sz="2400">
                <a:latin typeface="Blackadder ITC" pitchFamily="82" charset="0"/>
              </a:rPr>
              <a:t>versus</a:t>
            </a:r>
          </a:p>
          <a:p>
            <a:pPr algn="ctr">
              <a:lnSpc>
                <a:spcPct val="90000"/>
              </a:lnSpc>
            </a:pPr>
            <a:r>
              <a:rPr lang="en-US" sz="2400"/>
              <a:t>Variabel Bebas / Independent Variable / Predictor Variable</a:t>
            </a:r>
          </a:p>
          <a:p>
            <a:pPr algn="ctr">
              <a:lnSpc>
                <a:spcPct val="90000"/>
              </a:lnSpc>
            </a:pPr>
            <a:endParaRPr lang="en-US" sz="2400"/>
          </a:p>
          <a:p>
            <a:pPr algn="ctr">
              <a:lnSpc>
                <a:spcPct val="90000"/>
              </a:lnSpc>
            </a:pPr>
            <a:endParaRPr lang="en-US" sz="2400"/>
          </a:p>
        </p:txBody>
      </p:sp>
    </p:spTree>
    <p:extLst>
      <p:ext uri="{BB962C8B-B14F-4D97-AF65-F5344CB8AC3E}">
        <p14:creationId xmlns:p14="http://schemas.microsoft.com/office/powerpoint/2010/main" val="472658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73113" y="1676400"/>
            <a:ext cx="2954337" cy="1066800"/>
          </a:xfrm>
          <a:prstGeom prst="rect">
            <a:avLst/>
          </a:prstGeom>
          <a:solidFill>
            <a:schemeClr val="accent1">
              <a:alpha val="41960"/>
            </a:schemeClr>
          </a:solidFill>
          <a:ln w="9525">
            <a:solidFill>
              <a:schemeClr val="tx1"/>
            </a:solidFill>
            <a:miter lim="800000"/>
            <a:headEnd/>
            <a:tailEnd/>
          </a:ln>
        </p:spPr>
        <p:txBody>
          <a:bodyPr wrap="none" anchor="ctr"/>
          <a:lstStyle/>
          <a:p>
            <a:pPr algn="ctr"/>
            <a:r>
              <a:rPr lang="en-US" sz="2400" b="1"/>
              <a:t>Kualitas Bahan </a:t>
            </a:r>
          </a:p>
          <a:p>
            <a:pPr algn="ctr"/>
            <a:r>
              <a:rPr lang="en-US" sz="2400" b="1"/>
              <a:t>Baku</a:t>
            </a:r>
          </a:p>
        </p:txBody>
      </p:sp>
      <p:sp>
        <p:nvSpPr>
          <p:cNvPr id="46083" name="Oval 3"/>
          <p:cNvSpPr>
            <a:spLocks noChangeArrowheads="1"/>
          </p:cNvSpPr>
          <p:nvPr/>
        </p:nvSpPr>
        <p:spPr bwMode="auto">
          <a:xfrm>
            <a:off x="5697538" y="1676400"/>
            <a:ext cx="3024187" cy="1219200"/>
          </a:xfrm>
          <a:prstGeom prst="ellipse">
            <a:avLst/>
          </a:prstGeom>
          <a:solidFill>
            <a:schemeClr val="accent1">
              <a:alpha val="30980"/>
            </a:schemeClr>
          </a:solidFill>
          <a:ln w="9525">
            <a:solidFill>
              <a:schemeClr val="tx1"/>
            </a:solidFill>
            <a:round/>
            <a:headEnd/>
            <a:tailEnd/>
          </a:ln>
        </p:spPr>
        <p:txBody>
          <a:bodyPr wrap="none" anchor="ctr"/>
          <a:lstStyle/>
          <a:p>
            <a:pPr algn="ctr"/>
            <a:r>
              <a:rPr lang="en-US" sz="2400" b="1"/>
              <a:t>Jumlah Produk</a:t>
            </a:r>
          </a:p>
          <a:p>
            <a:pPr algn="ctr"/>
            <a:r>
              <a:rPr lang="en-US" sz="2400" b="1"/>
              <a:t>cacat</a:t>
            </a:r>
          </a:p>
        </p:txBody>
      </p:sp>
      <p:sp>
        <p:nvSpPr>
          <p:cNvPr id="46084" name="AutoShape 4"/>
          <p:cNvSpPr>
            <a:spLocks noChangeArrowheads="1"/>
          </p:cNvSpPr>
          <p:nvPr/>
        </p:nvSpPr>
        <p:spPr bwMode="auto">
          <a:xfrm>
            <a:off x="3095625" y="3657600"/>
            <a:ext cx="3094038" cy="2514600"/>
          </a:xfrm>
          <a:prstGeom prst="flowChartDecision">
            <a:avLst/>
          </a:prstGeom>
          <a:solidFill>
            <a:schemeClr val="accent1"/>
          </a:solidFill>
          <a:ln w="9525">
            <a:solidFill>
              <a:schemeClr val="tx1"/>
            </a:solidFill>
            <a:miter lim="800000"/>
            <a:headEnd/>
            <a:tailEnd/>
          </a:ln>
        </p:spPr>
        <p:txBody>
          <a:bodyPr wrap="none" anchor="ctr"/>
          <a:lstStyle/>
          <a:p>
            <a:pPr algn="ctr"/>
            <a:r>
              <a:rPr lang="en-US" sz="2400" b="1">
                <a:latin typeface="Benguiat Bk BT" pitchFamily="18" charset="0"/>
              </a:rPr>
              <a:t>Pengalaman </a:t>
            </a:r>
          </a:p>
          <a:p>
            <a:pPr algn="ctr"/>
            <a:r>
              <a:rPr lang="en-US" sz="2400" b="1">
                <a:latin typeface="Benguiat Bk BT" pitchFamily="18" charset="0"/>
              </a:rPr>
              <a:t>Karyawan</a:t>
            </a:r>
          </a:p>
        </p:txBody>
      </p:sp>
      <p:sp>
        <p:nvSpPr>
          <p:cNvPr id="46085" name="Line 5"/>
          <p:cNvSpPr>
            <a:spLocks noChangeShapeType="1"/>
          </p:cNvSpPr>
          <p:nvPr/>
        </p:nvSpPr>
        <p:spPr bwMode="auto">
          <a:xfrm>
            <a:off x="4149725" y="2286000"/>
            <a:ext cx="11255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6086" name="Line 6"/>
          <p:cNvSpPr>
            <a:spLocks noChangeShapeType="1"/>
          </p:cNvSpPr>
          <p:nvPr/>
        </p:nvSpPr>
        <p:spPr bwMode="auto">
          <a:xfrm flipH="1" flipV="1">
            <a:off x="4641850" y="2514600"/>
            <a:ext cx="0" cy="990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6087" name="Text Box 7"/>
          <p:cNvSpPr txBox="1">
            <a:spLocks noChangeArrowheads="1"/>
          </p:cNvSpPr>
          <p:nvPr/>
        </p:nvSpPr>
        <p:spPr bwMode="auto">
          <a:xfrm>
            <a:off x="741363" y="3363913"/>
            <a:ext cx="163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BEBAS</a:t>
            </a:r>
          </a:p>
        </p:txBody>
      </p:sp>
      <p:sp>
        <p:nvSpPr>
          <p:cNvPr id="46088" name="Text Box 8"/>
          <p:cNvSpPr txBox="1">
            <a:spLocks noChangeArrowheads="1"/>
          </p:cNvSpPr>
          <p:nvPr/>
        </p:nvSpPr>
        <p:spPr bwMode="auto">
          <a:xfrm>
            <a:off x="6189663" y="3352800"/>
            <a:ext cx="176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TERIKAT</a:t>
            </a:r>
          </a:p>
        </p:txBody>
      </p:sp>
      <p:sp>
        <p:nvSpPr>
          <p:cNvPr id="46089" name="Text Box 9"/>
          <p:cNvSpPr txBox="1">
            <a:spLocks noChangeArrowheads="1"/>
          </p:cNvSpPr>
          <p:nvPr/>
        </p:nvSpPr>
        <p:spPr bwMode="auto">
          <a:xfrm>
            <a:off x="3727450" y="6324600"/>
            <a:ext cx="2130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MODERATOR</a:t>
            </a:r>
          </a:p>
        </p:txBody>
      </p:sp>
      <p:sp>
        <p:nvSpPr>
          <p:cNvPr id="46090" name="Rectangle 12"/>
          <p:cNvSpPr>
            <a:spLocks noChangeArrowheads="1"/>
          </p:cNvSpPr>
          <p:nvPr/>
        </p:nvSpPr>
        <p:spPr bwMode="auto">
          <a:xfrm>
            <a:off x="381000" y="2286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400"/>
              <a:t>Variabel Terikat / Dependent Variable / Criterion Variable</a:t>
            </a:r>
          </a:p>
          <a:p>
            <a:pPr algn="ctr">
              <a:lnSpc>
                <a:spcPct val="90000"/>
              </a:lnSpc>
            </a:pPr>
            <a:r>
              <a:rPr lang="en-US" sz="2400"/>
              <a:t>Variabel Bebas / Independent Variable / Predictor Variable</a:t>
            </a:r>
          </a:p>
          <a:p>
            <a:pPr algn="ctr">
              <a:lnSpc>
                <a:spcPct val="90000"/>
              </a:lnSpc>
            </a:pPr>
            <a:r>
              <a:rPr lang="en-US" sz="2400">
                <a:latin typeface="Blackadder ITC" pitchFamily="82" charset="0"/>
              </a:rPr>
              <a:t>dan</a:t>
            </a:r>
            <a:r>
              <a:rPr lang="en-US" sz="2400"/>
              <a:t> Variabel Moderating</a:t>
            </a:r>
          </a:p>
          <a:p>
            <a:pPr algn="ctr">
              <a:lnSpc>
                <a:spcPct val="90000"/>
              </a:lnSpc>
            </a:pPr>
            <a:endParaRPr lang="en-US" sz="2400"/>
          </a:p>
          <a:p>
            <a:pPr algn="ctr">
              <a:lnSpc>
                <a:spcPct val="90000"/>
              </a:lnSpc>
            </a:pPr>
            <a:endParaRPr lang="en-US" sz="2400"/>
          </a:p>
        </p:txBody>
      </p:sp>
    </p:spTree>
    <p:extLst>
      <p:ext uri="{BB962C8B-B14F-4D97-AF65-F5344CB8AC3E}">
        <p14:creationId xmlns:p14="http://schemas.microsoft.com/office/powerpoint/2010/main" val="2764123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73113" y="1676400"/>
            <a:ext cx="2954337" cy="1066800"/>
          </a:xfrm>
          <a:prstGeom prst="rect">
            <a:avLst/>
          </a:prstGeom>
          <a:solidFill>
            <a:schemeClr val="accent1">
              <a:alpha val="41960"/>
            </a:schemeClr>
          </a:solidFill>
          <a:ln w="9525">
            <a:solidFill>
              <a:schemeClr val="tx1"/>
            </a:solidFill>
            <a:miter lim="800000"/>
            <a:headEnd/>
            <a:tailEnd/>
          </a:ln>
        </p:spPr>
        <p:txBody>
          <a:bodyPr wrap="none" anchor="ctr"/>
          <a:lstStyle/>
          <a:p>
            <a:pPr algn="ctr"/>
            <a:r>
              <a:rPr lang="en-US" sz="2400" b="1"/>
              <a:t>Keragaman Tenaga </a:t>
            </a:r>
          </a:p>
          <a:p>
            <a:pPr algn="ctr"/>
            <a:r>
              <a:rPr lang="en-US" sz="2400" b="1"/>
              <a:t>Kerja</a:t>
            </a:r>
          </a:p>
        </p:txBody>
      </p:sp>
      <p:sp>
        <p:nvSpPr>
          <p:cNvPr id="47107" name="Oval 3"/>
          <p:cNvSpPr>
            <a:spLocks noChangeArrowheads="1"/>
          </p:cNvSpPr>
          <p:nvPr/>
        </p:nvSpPr>
        <p:spPr bwMode="auto">
          <a:xfrm>
            <a:off x="5697538" y="1676400"/>
            <a:ext cx="3024187" cy="1219200"/>
          </a:xfrm>
          <a:prstGeom prst="ellipse">
            <a:avLst/>
          </a:prstGeom>
          <a:solidFill>
            <a:schemeClr val="accent1">
              <a:alpha val="30980"/>
            </a:schemeClr>
          </a:solidFill>
          <a:ln w="9525">
            <a:solidFill>
              <a:schemeClr val="tx1"/>
            </a:solidFill>
            <a:round/>
            <a:headEnd/>
            <a:tailEnd/>
          </a:ln>
        </p:spPr>
        <p:txBody>
          <a:bodyPr wrap="none" anchor="ctr"/>
          <a:lstStyle/>
          <a:p>
            <a:pPr algn="ctr"/>
            <a:r>
              <a:rPr lang="en-US" sz="2400" b="1"/>
              <a:t>Efektivitas </a:t>
            </a:r>
          </a:p>
          <a:p>
            <a:pPr algn="ctr"/>
            <a:r>
              <a:rPr lang="en-US" sz="2400" b="1"/>
              <a:t>Organisasi</a:t>
            </a:r>
          </a:p>
        </p:txBody>
      </p:sp>
      <p:sp>
        <p:nvSpPr>
          <p:cNvPr id="47108" name="AutoShape 4"/>
          <p:cNvSpPr>
            <a:spLocks noChangeArrowheads="1"/>
          </p:cNvSpPr>
          <p:nvPr/>
        </p:nvSpPr>
        <p:spPr bwMode="auto">
          <a:xfrm>
            <a:off x="3095625" y="3733800"/>
            <a:ext cx="3163888" cy="2286000"/>
          </a:xfrm>
          <a:prstGeom prst="flowChartDecision">
            <a:avLst/>
          </a:prstGeom>
          <a:solidFill>
            <a:schemeClr val="accent1"/>
          </a:solidFill>
          <a:ln w="9525">
            <a:solidFill>
              <a:schemeClr val="tx1"/>
            </a:solidFill>
            <a:miter lim="800000"/>
            <a:headEnd/>
            <a:tailEnd/>
          </a:ln>
        </p:spPr>
        <p:txBody>
          <a:bodyPr wrap="none" anchor="ctr"/>
          <a:lstStyle/>
          <a:p>
            <a:pPr algn="ctr"/>
            <a:r>
              <a:rPr lang="en-US" sz="2400" b="1">
                <a:latin typeface="Benguiat Bk BT" pitchFamily="18" charset="0"/>
              </a:rPr>
              <a:t>Keahlian </a:t>
            </a:r>
          </a:p>
          <a:p>
            <a:pPr algn="ctr"/>
            <a:r>
              <a:rPr lang="en-US" sz="2400" b="1">
                <a:latin typeface="Benguiat Bk BT" pitchFamily="18" charset="0"/>
              </a:rPr>
              <a:t>Manajerial</a:t>
            </a:r>
          </a:p>
        </p:txBody>
      </p:sp>
      <p:sp>
        <p:nvSpPr>
          <p:cNvPr id="47109" name="Line 5"/>
          <p:cNvSpPr>
            <a:spLocks noChangeShapeType="1"/>
          </p:cNvSpPr>
          <p:nvPr/>
        </p:nvSpPr>
        <p:spPr bwMode="auto">
          <a:xfrm>
            <a:off x="4149725" y="2209800"/>
            <a:ext cx="11255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7110" name="Line 6"/>
          <p:cNvSpPr>
            <a:spLocks noChangeShapeType="1"/>
          </p:cNvSpPr>
          <p:nvPr/>
        </p:nvSpPr>
        <p:spPr bwMode="auto">
          <a:xfrm flipH="1" flipV="1">
            <a:off x="4713288" y="2362200"/>
            <a:ext cx="0" cy="1219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7111" name="Text Box 7"/>
          <p:cNvSpPr txBox="1">
            <a:spLocks noChangeArrowheads="1"/>
          </p:cNvSpPr>
          <p:nvPr/>
        </p:nvSpPr>
        <p:spPr bwMode="auto">
          <a:xfrm>
            <a:off x="1266825" y="3429000"/>
            <a:ext cx="163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BEBAS</a:t>
            </a:r>
          </a:p>
        </p:txBody>
      </p:sp>
      <p:sp>
        <p:nvSpPr>
          <p:cNvPr id="47112" name="Text Box 8"/>
          <p:cNvSpPr txBox="1">
            <a:spLocks noChangeArrowheads="1"/>
          </p:cNvSpPr>
          <p:nvPr/>
        </p:nvSpPr>
        <p:spPr bwMode="auto">
          <a:xfrm>
            <a:off x="6542088" y="3352800"/>
            <a:ext cx="176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TERIKAT</a:t>
            </a:r>
          </a:p>
        </p:txBody>
      </p:sp>
      <p:sp>
        <p:nvSpPr>
          <p:cNvPr id="47113" name="Text Box 9"/>
          <p:cNvSpPr txBox="1">
            <a:spLocks noChangeArrowheads="1"/>
          </p:cNvSpPr>
          <p:nvPr/>
        </p:nvSpPr>
        <p:spPr bwMode="auto">
          <a:xfrm>
            <a:off x="3587750" y="6324600"/>
            <a:ext cx="2130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MODERATOR</a:t>
            </a:r>
          </a:p>
        </p:txBody>
      </p:sp>
      <p:sp>
        <p:nvSpPr>
          <p:cNvPr id="47114" name="Rectangle 11"/>
          <p:cNvSpPr>
            <a:spLocks noChangeArrowheads="1"/>
          </p:cNvSpPr>
          <p:nvPr/>
        </p:nvSpPr>
        <p:spPr bwMode="auto">
          <a:xfrm>
            <a:off x="381000" y="2286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400"/>
              <a:t>Variabel Terikat / Dependent Variable / Criterion Variable</a:t>
            </a:r>
          </a:p>
          <a:p>
            <a:pPr algn="ctr">
              <a:lnSpc>
                <a:spcPct val="90000"/>
              </a:lnSpc>
            </a:pPr>
            <a:r>
              <a:rPr lang="en-US" sz="2400"/>
              <a:t>Variabel Bebas / Independent Variable / Predictor Variable</a:t>
            </a:r>
          </a:p>
          <a:p>
            <a:pPr algn="ctr">
              <a:lnSpc>
                <a:spcPct val="90000"/>
              </a:lnSpc>
            </a:pPr>
            <a:r>
              <a:rPr lang="en-US" sz="2400">
                <a:latin typeface="Blackadder ITC" pitchFamily="82" charset="0"/>
              </a:rPr>
              <a:t>dan</a:t>
            </a:r>
            <a:r>
              <a:rPr lang="en-US" sz="2400"/>
              <a:t> Variabel Moderating</a:t>
            </a:r>
          </a:p>
          <a:p>
            <a:pPr algn="ctr">
              <a:lnSpc>
                <a:spcPct val="90000"/>
              </a:lnSpc>
            </a:pPr>
            <a:endParaRPr lang="en-US" sz="2400"/>
          </a:p>
          <a:p>
            <a:pPr algn="ctr">
              <a:lnSpc>
                <a:spcPct val="90000"/>
              </a:lnSpc>
            </a:pPr>
            <a:endParaRPr lang="en-US" sz="2400"/>
          </a:p>
        </p:txBody>
      </p:sp>
    </p:spTree>
    <p:extLst>
      <p:ext uri="{BB962C8B-B14F-4D97-AF65-F5344CB8AC3E}">
        <p14:creationId xmlns:p14="http://schemas.microsoft.com/office/powerpoint/2010/main" val="2468029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3376613" y="2438400"/>
            <a:ext cx="2601912" cy="1143000"/>
          </a:xfrm>
          <a:prstGeom prst="parallelogram">
            <a:avLst>
              <a:gd name="adj" fmla="val 56910"/>
            </a:avLst>
          </a:prstGeom>
          <a:solidFill>
            <a:schemeClr val="accent1"/>
          </a:solidFill>
          <a:ln w="9525">
            <a:solidFill>
              <a:schemeClr val="tx1"/>
            </a:solidFill>
            <a:miter lim="800000"/>
            <a:headEnd/>
            <a:tailEnd/>
          </a:ln>
        </p:spPr>
        <p:txBody>
          <a:bodyPr wrap="none" anchor="ctr"/>
          <a:lstStyle/>
          <a:p>
            <a:pPr algn="ctr"/>
            <a:r>
              <a:rPr lang="en-US" sz="1600" b="1"/>
              <a:t>SINERGI</a:t>
            </a:r>
          </a:p>
          <a:p>
            <a:pPr algn="ctr"/>
            <a:r>
              <a:rPr lang="en-US" sz="1600" b="1"/>
              <a:t>KREATIF</a:t>
            </a:r>
          </a:p>
        </p:txBody>
      </p:sp>
      <p:sp>
        <p:nvSpPr>
          <p:cNvPr id="48131" name="Rectangle 3"/>
          <p:cNvSpPr>
            <a:spLocks noChangeArrowheads="1"/>
          </p:cNvSpPr>
          <p:nvPr/>
        </p:nvSpPr>
        <p:spPr bwMode="auto">
          <a:xfrm>
            <a:off x="703263" y="2286000"/>
            <a:ext cx="1758950" cy="1447800"/>
          </a:xfrm>
          <a:prstGeom prst="rect">
            <a:avLst/>
          </a:prstGeom>
          <a:solidFill>
            <a:schemeClr val="accent1"/>
          </a:solidFill>
          <a:ln w="9525">
            <a:solidFill>
              <a:schemeClr val="tx1"/>
            </a:solidFill>
            <a:miter lim="800000"/>
            <a:headEnd/>
            <a:tailEnd/>
          </a:ln>
        </p:spPr>
        <p:txBody>
          <a:bodyPr wrap="none" anchor="ctr"/>
          <a:lstStyle/>
          <a:p>
            <a:pPr algn="ctr"/>
            <a:r>
              <a:rPr lang="en-US" sz="1600" b="1"/>
              <a:t>KERAGAMAN </a:t>
            </a:r>
          </a:p>
          <a:p>
            <a:pPr algn="ctr"/>
            <a:r>
              <a:rPr lang="en-US" sz="1600" b="1"/>
              <a:t>TENAGA KERJA</a:t>
            </a:r>
          </a:p>
        </p:txBody>
      </p:sp>
      <p:sp>
        <p:nvSpPr>
          <p:cNvPr id="48132" name="AutoShape 4"/>
          <p:cNvSpPr>
            <a:spLocks noChangeArrowheads="1"/>
          </p:cNvSpPr>
          <p:nvPr/>
        </p:nvSpPr>
        <p:spPr bwMode="auto">
          <a:xfrm>
            <a:off x="6892925" y="2286000"/>
            <a:ext cx="1828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1600" b="1"/>
              <a:t>EFEKTIVITAS</a:t>
            </a:r>
          </a:p>
          <a:p>
            <a:pPr algn="ctr"/>
            <a:r>
              <a:rPr lang="en-US" sz="1600" b="1"/>
              <a:t> ORGANISASI</a:t>
            </a:r>
          </a:p>
        </p:txBody>
      </p:sp>
      <p:sp>
        <p:nvSpPr>
          <p:cNvPr id="48133" name="Line 5"/>
          <p:cNvSpPr>
            <a:spLocks noChangeShapeType="1"/>
          </p:cNvSpPr>
          <p:nvPr/>
        </p:nvSpPr>
        <p:spPr bwMode="auto">
          <a:xfrm>
            <a:off x="2532063" y="2971800"/>
            <a:ext cx="11255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8134" name="Line 6"/>
          <p:cNvSpPr>
            <a:spLocks noChangeShapeType="1"/>
          </p:cNvSpPr>
          <p:nvPr/>
        </p:nvSpPr>
        <p:spPr bwMode="auto">
          <a:xfrm>
            <a:off x="5697538" y="3048000"/>
            <a:ext cx="11255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8135" name="Text Box 7"/>
          <p:cNvSpPr txBox="1">
            <a:spLocks noChangeArrowheads="1"/>
          </p:cNvSpPr>
          <p:nvPr/>
        </p:nvSpPr>
        <p:spPr bwMode="auto">
          <a:xfrm>
            <a:off x="319088" y="4202113"/>
            <a:ext cx="163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BEBAS</a:t>
            </a:r>
          </a:p>
        </p:txBody>
      </p:sp>
      <p:sp>
        <p:nvSpPr>
          <p:cNvPr id="48136" name="Text Box 8"/>
          <p:cNvSpPr txBox="1">
            <a:spLocks noChangeArrowheads="1"/>
          </p:cNvSpPr>
          <p:nvPr/>
        </p:nvSpPr>
        <p:spPr bwMode="auto">
          <a:xfrm>
            <a:off x="3103563" y="4191000"/>
            <a:ext cx="276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TERIKAT sekaligus</a:t>
            </a:r>
          </a:p>
        </p:txBody>
      </p:sp>
      <p:sp>
        <p:nvSpPr>
          <p:cNvPr id="48137" name="Text Box 9"/>
          <p:cNvSpPr txBox="1">
            <a:spLocks noChangeArrowheads="1"/>
          </p:cNvSpPr>
          <p:nvPr/>
        </p:nvSpPr>
        <p:spPr bwMode="auto">
          <a:xfrm>
            <a:off x="6823075" y="4114800"/>
            <a:ext cx="176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TERIKAT</a:t>
            </a:r>
          </a:p>
        </p:txBody>
      </p:sp>
      <p:sp>
        <p:nvSpPr>
          <p:cNvPr id="48138" name="Rectangle 11"/>
          <p:cNvSpPr>
            <a:spLocks noChangeArrowheads="1"/>
          </p:cNvSpPr>
          <p:nvPr/>
        </p:nvSpPr>
        <p:spPr bwMode="auto">
          <a:xfrm>
            <a:off x="381000" y="455613"/>
            <a:ext cx="8229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400"/>
              <a:t>Variabel Terikat / Dependent Variable / Criterion Variable</a:t>
            </a:r>
          </a:p>
          <a:p>
            <a:pPr algn="ctr">
              <a:lnSpc>
                <a:spcPct val="90000"/>
              </a:lnSpc>
            </a:pPr>
            <a:r>
              <a:rPr lang="en-US" sz="2400"/>
              <a:t>Variabel Bebas / Independent Variable / Predictor Variable</a:t>
            </a:r>
          </a:p>
          <a:p>
            <a:pPr algn="ctr">
              <a:lnSpc>
                <a:spcPct val="90000"/>
              </a:lnSpc>
            </a:pPr>
            <a:r>
              <a:rPr lang="en-US" sz="2400">
                <a:latin typeface="Blackadder ITC" pitchFamily="82" charset="0"/>
              </a:rPr>
              <a:t>dan</a:t>
            </a:r>
            <a:r>
              <a:rPr lang="en-US" sz="2400"/>
              <a:t> Variabel Intervening</a:t>
            </a:r>
          </a:p>
          <a:p>
            <a:pPr algn="ctr">
              <a:lnSpc>
                <a:spcPct val="90000"/>
              </a:lnSpc>
            </a:pPr>
            <a:endParaRPr lang="en-US" sz="2400"/>
          </a:p>
          <a:p>
            <a:pPr algn="ctr">
              <a:lnSpc>
                <a:spcPct val="90000"/>
              </a:lnSpc>
            </a:pPr>
            <a:endParaRPr lang="en-US" sz="2400"/>
          </a:p>
        </p:txBody>
      </p:sp>
      <p:sp>
        <p:nvSpPr>
          <p:cNvPr id="48139" name="Text Box 8"/>
          <p:cNvSpPr txBox="1">
            <a:spLocks noChangeArrowheads="1"/>
          </p:cNvSpPr>
          <p:nvPr/>
        </p:nvSpPr>
        <p:spPr bwMode="auto">
          <a:xfrm>
            <a:off x="3200400" y="4572000"/>
            <a:ext cx="2409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INTERVENING</a:t>
            </a:r>
          </a:p>
        </p:txBody>
      </p:sp>
    </p:spTree>
    <p:extLst>
      <p:ext uri="{BB962C8B-B14F-4D97-AF65-F5344CB8AC3E}">
        <p14:creationId xmlns:p14="http://schemas.microsoft.com/office/powerpoint/2010/main" val="1828417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3305175" y="1828800"/>
            <a:ext cx="2603500" cy="1143000"/>
          </a:xfrm>
          <a:prstGeom prst="parallelogram">
            <a:avLst>
              <a:gd name="adj" fmla="val 56944"/>
            </a:avLst>
          </a:prstGeom>
          <a:solidFill>
            <a:schemeClr val="accent1"/>
          </a:solidFill>
          <a:ln w="9525">
            <a:solidFill>
              <a:schemeClr val="tx1"/>
            </a:solidFill>
            <a:miter lim="800000"/>
            <a:headEnd/>
            <a:tailEnd/>
          </a:ln>
        </p:spPr>
        <p:txBody>
          <a:bodyPr wrap="none" anchor="ctr"/>
          <a:lstStyle/>
          <a:p>
            <a:pPr algn="ctr"/>
            <a:r>
              <a:rPr lang="en-US" sz="1600" b="1"/>
              <a:t>SINERGI</a:t>
            </a:r>
          </a:p>
          <a:p>
            <a:pPr algn="ctr"/>
            <a:r>
              <a:rPr lang="en-US" sz="1600" b="1"/>
              <a:t>KREATIF</a:t>
            </a:r>
          </a:p>
        </p:txBody>
      </p:sp>
      <p:sp>
        <p:nvSpPr>
          <p:cNvPr id="49155" name="Rectangle 3"/>
          <p:cNvSpPr>
            <a:spLocks noChangeArrowheads="1"/>
          </p:cNvSpPr>
          <p:nvPr/>
        </p:nvSpPr>
        <p:spPr bwMode="auto">
          <a:xfrm>
            <a:off x="633413" y="1905000"/>
            <a:ext cx="1757362" cy="1143000"/>
          </a:xfrm>
          <a:prstGeom prst="rect">
            <a:avLst/>
          </a:prstGeom>
          <a:solidFill>
            <a:schemeClr val="accent1"/>
          </a:solidFill>
          <a:ln w="9525">
            <a:solidFill>
              <a:schemeClr val="tx1"/>
            </a:solidFill>
            <a:miter lim="800000"/>
            <a:headEnd/>
            <a:tailEnd/>
          </a:ln>
        </p:spPr>
        <p:txBody>
          <a:bodyPr wrap="none" anchor="ctr"/>
          <a:lstStyle/>
          <a:p>
            <a:pPr algn="ctr"/>
            <a:r>
              <a:rPr lang="en-US" sz="1600" b="1"/>
              <a:t>KERAGAMAN </a:t>
            </a:r>
          </a:p>
          <a:p>
            <a:pPr algn="ctr"/>
            <a:r>
              <a:rPr lang="en-US" sz="1600" b="1"/>
              <a:t>TENAGA KERJA</a:t>
            </a:r>
          </a:p>
        </p:txBody>
      </p:sp>
      <p:sp>
        <p:nvSpPr>
          <p:cNvPr id="49156" name="AutoShape 4"/>
          <p:cNvSpPr>
            <a:spLocks noChangeArrowheads="1"/>
          </p:cNvSpPr>
          <p:nvPr/>
        </p:nvSpPr>
        <p:spPr bwMode="auto">
          <a:xfrm>
            <a:off x="6892925" y="1828800"/>
            <a:ext cx="1828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1600" b="1"/>
              <a:t>EFEKTIVITAS</a:t>
            </a:r>
          </a:p>
          <a:p>
            <a:pPr algn="ctr"/>
            <a:r>
              <a:rPr lang="en-US" sz="1600" b="1"/>
              <a:t> ORGANISASI</a:t>
            </a:r>
          </a:p>
        </p:txBody>
      </p:sp>
      <p:sp>
        <p:nvSpPr>
          <p:cNvPr id="49157" name="Line 5"/>
          <p:cNvSpPr>
            <a:spLocks noChangeShapeType="1"/>
          </p:cNvSpPr>
          <p:nvPr/>
        </p:nvSpPr>
        <p:spPr bwMode="auto">
          <a:xfrm>
            <a:off x="2462213" y="2362200"/>
            <a:ext cx="11255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9158" name="Line 6"/>
          <p:cNvSpPr>
            <a:spLocks noChangeShapeType="1"/>
          </p:cNvSpPr>
          <p:nvPr/>
        </p:nvSpPr>
        <p:spPr bwMode="auto">
          <a:xfrm>
            <a:off x="5627688" y="2438400"/>
            <a:ext cx="11255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9159" name="AutoShape 7"/>
          <p:cNvSpPr>
            <a:spLocks noChangeArrowheads="1"/>
          </p:cNvSpPr>
          <p:nvPr/>
        </p:nvSpPr>
        <p:spPr bwMode="auto">
          <a:xfrm>
            <a:off x="1970088" y="3657600"/>
            <a:ext cx="1757362" cy="2057400"/>
          </a:xfrm>
          <a:prstGeom prst="diamond">
            <a:avLst/>
          </a:prstGeom>
          <a:solidFill>
            <a:schemeClr val="accent1"/>
          </a:solidFill>
          <a:ln w="9525">
            <a:solidFill>
              <a:schemeClr val="tx1"/>
            </a:solidFill>
            <a:miter lim="800000"/>
            <a:headEnd/>
            <a:tailEnd/>
          </a:ln>
        </p:spPr>
        <p:txBody>
          <a:bodyPr wrap="none" anchor="ctr"/>
          <a:lstStyle/>
          <a:p>
            <a:pPr algn="ctr"/>
            <a:r>
              <a:rPr lang="en-US" sz="1600" b="1"/>
              <a:t>KEAHLIAN </a:t>
            </a:r>
          </a:p>
          <a:p>
            <a:pPr algn="ctr"/>
            <a:r>
              <a:rPr lang="en-US" sz="1600" b="1"/>
              <a:t>MANAJERIAL</a:t>
            </a:r>
          </a:p>
        </p:txBody>
      </p:sp>
      <p:sp>
        <p:nvSpPr>
          <p:cNvPr id="49160" name="Line 8"/>
          <p:cNvSpPr>
            <a:spLocks noChangeShapeType="1"/>
          </p:cNvSpPr>
          <p:nvPr/>
        </p:nvSpPr>
        <p:spPr bwMode="auto">
          <a:xfrm flipV="1">
            <a:off x="2884488" y="2438400"/>
            <a:ext cx="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49161" name="Text Box 9"/>
          <p:cNvSpPr txBox="1">
            <a:spLocks noChangeArrowheads="1"/>
          </p:cNvSpPr>
          <p:nvPr/>
        </p:nvSpPr>
        <p:spPr bwMode="auto">
          <a:xfrm>
            <a:off x="703263" y="3429000"/>
            <a:ext cx="1630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BEBAS</a:t>
            </a:r>
          </a:p>
        </p:txBody>
      </p:sp>
      <p:sp>
        <p:nvSpPr>
          <p:cNvPr id="49162" name="Text Box 10"/>
          <p:cNvSpPr txBox="1">
            <a:spLocks noChangeArrowheads="1"/>
          </p:cNvSpPr>
          <p:nvPr/>
        </p:nvSpPr>
        <p:spPr bwMode="auto">
          <a:xfrm>
            <a:off x="3446463" y="3429000"/>
            <a:ext cx="176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TERIKAT</a:t>
            </a:r>
          </a:p>
        </p:txBody>
      </p:sp>
      <p:sp>
        <p:nvSpPr>
          <p:cNvPr id="49163" name="Text Box 11"/>
          <p:cNvSpPr txBox="1">
            <a:spLocks noChangeArrowheads="1"/>
          </p:cNvSpPr>
          <p:nvPr/>
        </p:nvSpPr>
        <p:spPr bwMode="auto">
          <a:xfrm>
            <a:off x="6823075" y="3429000"/>
            <a:ext cx="176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TERIKAT</a:t>
            </a:r>
          </a:p>
        </p:txBody>
      </p:sp>
      <p:sp>
        <p:nvSpPr>
          <p:cNvPr id="49164" name="Text Box 12"/>
          <p:cNvSpPr txBox="1">
            <a:spLocks noChangeArrowheads="1"/>
          </p:cNvSpPr>
          <p:nvPr/>
        </p:nvSpPr>
        <p:spPr bwMode="auto">
          <a:xfrm>
            <a:off x="1758950" y="6019800"/>
            <a:ext cx="2130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a:t>VARIABEL MODERATOR</a:t>
            </a:r>
          </a:p>
        </p:txBody>
      </p:sp>
      <p:sp>
        <p:nvSpPr>
          <p:cNvPr id="49165" name="Rectangle 14"/>
          <p:cNvSpPr>
            <a:spLocks noChangeArrowheads="1"/>
          </p:cNvSpPr>
          <p:nvPr/>
        </p:nvSpPr>
        <p:spPr bwMode="auto">
          <a:xfrm>
            <a:off x="381000" y="455613"/>
            <a:ext cx="8229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400"/>
              <a:t>Variabel Terikat / Dependent Variable / Criterion Variable</a:t>
            </a:r>
          </a:p>
          <a:p>
            <a:pPr algn="ctr">
              <a:lnSpc>
                <a:spcPct val="90000"/>
              </a:lnSpc>
            </a:pPr>
            <a:r>
              <a:rPr lang="en-US" sz="2400"/>
              <a:t>Variabel Bebas / Independent Variable / Predictor Variable, Variabel Moderating </a:t>
            </a:r>
            <a:r>
              <a:rPr lang="en-US" sz="2400">
                <a:latin typeface="Blackadder ITC" pitchFamily="82" charset="0"/>
              </a:rPr>
              <a:t>dan</a:t>
            </a:r>
            <a:r>
              <a:rPr lang="en-US" sz="2400"/>
              <a:t> Variabel Intervening</a:t>
            </a:r>
          </a:p>
          <a:p>
            <a:pPr algn="ctr">
              <a:lnSpc>
                <a:spcPct val="90000"/>
              </a:lnSpc>
            </a:pPr>
            <a:endParaRPr lang="en-US" sz="2400"/>
          </a:p>
          <a:p>
            <a:pPr algn="ctr">
              <a:lnSpc>
                <a:spcPct val="90000"/>
              </a:lnSpc>
            </a:pPr>
            <a:endParaRPr lang="en-US" sz="2400"/>
          </a:p>
        </p:txBody>
      </p:sp>
    </p:spTree>
    <p:extLst>
      <p:ext uri="{BB962C8B-B14F-4D97-AF65-F5344CB8AC3E}">
        <p14:creationId xmlns:p14="http://schemas.microsoft.com/office/powerpoint/2010/main" val="34655461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3"/>
          <p:cNvSpPr>
            <a:spLocks noChangeShapeType="1"/>
          </p:cNvSpPr>
          <p:nvPr/>
        </p:nvSpPr>
        <p:spPr bwMode="auto">
          <a:xfrm>
            <a:off x="4267200" y="38100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35" name="Text Box 4"/>
          <p:cNvSpPr txBox="1">
            <a:spLocks noChangeArrowheads="1"/>
          </p:cNvSpPr>
          <p:nvPr/>
        </p:nvSpPr>
        <p:spPr bwMode="auto">
          <a:xfrm>
            <a:off x="4495800" y="166688"/>
            <a:ext cx="4041491"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Normalitas</a:t>
            </a:r>
            <a:r>
              <a:rPr lang="en-US" sz="1800" b="1" dirty="0"/>
              <a:t>, </a:t>
            </a:r>
            <a:r>
              <a:rPr lang="en-US" sz="1800" b="1" dirty="0" err="1"/>
              <a:t>Hipotesis</a:t>
            </a:r>
            <a:r>
              <a:rPr lang="en-US" sz="1800" b="1" dirty="0"/>
              <a:t>, </a:t>
            </a:r>
            <a:r>
              <a:rPr lang="en-US" sz="1800" b="1" dirty="0" err="1"/>
              <a:t>Pengujian</a:t>
            </a:r>
            <a:r>
              <a:rPr lang="en-US" sz="1800" b="1" dirty="0"/>
              <a:t> </a:t>
            </a:r>
          </a:p>
        </p:txBody>
      </p:sp>
      <p:sp>
        <p:nvSpPr>
          <p:cNvPr id="18436" name="Text Box 5"/>
          <p:cNvSpPr txBox="1">
            <a:spLocks noChangeArrowheads="1"/>
          </p:cNvSpPr>
          <p:nvPr/>
        </p:nvSpPr>
        <p:spPr bwMode="auto">
          <a:xfrm>
            <a:off x="609600" y="933450"/>
            <a:ext cx="7772400" cy="59055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990000"/>
                </a:solidFill>
              </a:rPr>
              <a:t>Distribusi Normal</a:t>
            </a:r>
            <a:r>
              <a:rPr lang="en-US">
                <a:solidFill>
                  <a:srgbClr val="990000"/>
                </a:solidFill>
              </a:rPr>
              <a:t> : kurva berbentuk bel, simetris, simetris terhadap sumbu yang </a:t>
            </a:r>
          </a:p>
          <a:p>
            <a:pPr eaLnBrk="1" hangingPunct="1"/>
            <a:r>
              <a:rPr lang="en-US">
                <a:solidFill>
                  <a:srgbClr val="990000"/>
                </a:solidFill>
              </a:rPr>
              <a:t>                               melalui nilai rata-rata</a:t>
            </a:r>
          </a:p>
        </p:txBody>
      </p:sp>
      <p:sp>
        <p:nvSpPr>
          <p:cNvPr id="18437" name="Line 6"/>
          <p:cNvSpPr>
            <a:spLocks noChangeShapeType="1"/>
          </p:cNvSpPr>
          <p:nvPr/>
        </p:nvSpPr>
        <p:spPr bwMode="auto">
          <a:xfrm>
            <a:off x="2819400" y="3429000"/>
            <a:ext cx="3810000" cy="0"/>
          </a:xfrm>
          <a:prstGeom prst="line">
            <a:avLst/>
          </a:prstGeom>
          <a:noFill/>
          <a:ln w="12700">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38" name="Line 7"/>
          <p:cNvSpPr>
            <a:spLocks noChangeShapeType="1"/>
          </p:cNvSpPr>
          <p:nvPr/>
        </p:nvSpPr>
        <p:spPr bwMode="auto">
          <a:xfrm flipV="1">
            <a:off x="4724400" y="1905000"/>
            <a:ext cx="0" cy="152400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39" name="Line 11"/>
          <p:cNvSpPr>
            <a:spLocks noChangeShapeType="1"/>
          </p:cNvSpPr>
          <p:nvPr/>
        </p:nvSpPr>
        <p:spPr bwMode="auto">
          <a:xfrm flipV="1">
            <a:off x="3810000" y="2743200"/>
            <a:ext cx="0" cy="68580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40" name="Line 12"/>
          <p:cNvSpPr>
            <a:spLocks noChangeShapeType="1"/>
          </p:cNvSpPr>
          <p:nvPr/>
        </p:nvSpPr>
        <p:spPr bwMode="auto">
          <a:xfrm flipV="1">
            <a:off x="3352800" y="3200400"/>
            <a:ext cx="0" cy="22860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41" name="Line 13"/>
          <p:cNvSpPr>
            <a:spLocks noChangeShapeType="1"/>
          </p:cNvSpPr>
          <p:nvPr/>
        </p:nvSpPr>
        <p:spPr bwMode="auto">
          <a:xfrm flipV="1">
            <a:off x="4267200" y="2209800"/>
            <a:ext cx="0" cy="121920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42" name="Line 16"/>
          <p:cNvSpPr>
            <a:spLocks noChangeShapeType="1"/>
          </p:cNvSpPr>
          <p:nvPr/>
        </p:nvSpPr>
        <p:spPr bwMode="auto">
          <a:xfrm flipV="1">
            <a:off x="6096000" y="3200400"/>
            <a:ext cx="0" cy="22860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43" name="Line 19"/>
          <p:cNvSpPr>
            <a:spLocks noChangeShapeType="1"/>
          </p:cNvSpPr>
          <p:nvPr/>
        </p:nvSpPr>
        <p:spPr bwMode="auto">
          <a:xfrm flipV="1">
            <a:off x="5181600" y="2209800"/>
            <a:ext cx="0" cy="121920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44" name="Line 20"/>
          <p:cNvSpPr>
            <a:spLocks noChangeShapeType="1"/>
          </p:cNvSpPr>
          <p:nvPr/>
        </p:nvSpPr>
        <p:spPr bwMode="auto">
          <a:xfrm flipV="1">
            <a:off x="5638800" y="2743200"/>
            <a:ext cx="0" cy="685800"/>
          </a:xfrm>
          <a:prstGeom prst="line">
            <a:avLst/>
          </a:prstGeom>
          <a:noFill/>
          <a:ln w="9525">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45" name="Freeform 23"/>
          <p:cNvSpPr>
            <a:spLocks/>
          </p:cNvSpPr>
          <p:nvPr/>
        </p:nvSpPr>
        <p:spPr bwMode="auto">
          <a:xfrm>
            <a:off x="2895600" y="1905000"/>
            <a:ext cx="3581400" cy="1447800"/>
          </a:xfrm>
          <a:custGeom>
            <a:avLst/>
            <a:gdLst>
              <a:gd name="T0" fmla="*/ 0 w 2256"/>
              <a:gd name="T1" fmla="*/ 2147483647 h 912"/>
              <a:gd name="T2" fmla="*/ 2147483647 w 2256"/>
              <a:gd name="T3" fmla="*/ 2147483647 h 912"/>
              <a:gd name="T4" fmla="*/ 2147483647 w 2256"/>
              <a:gd name="T5" fmla="*/ 2147483647 h 912"/>
              <a:gd name="T6" fmla="*/ 2147483647 w 2256"/>
              <a:gd name="T7" fmla="*/ 2147483647 h 912"/>
              <a:gd name="T8" fmla="*/ 2147483647 w 2256"/>
              <a:gd name="T9" fmla="*/ 0 h 912"/>
              <a:gd name="T10" fmla="*/ 2147483647 w 2256"/>
              <a:gd name="T11" fmla="*/ 2147483647 h 912"/>
              <a:gd name="T12" fmla="*/ 2147483647 w 2256"/>
              <a:gd name="T13" fmla="*/ 2147483647 h 912"/>
              <a:gd name="T14" fmla="*/ 2147483647 w 2256"/>
              <a:gd name="T15" fmla="*/ 2147483647 h 912"/>
              <a:gd name="T16" fmla="*/ 2147483647 w 2256"/>
              <a:gd name="T17" fmla="*/ 2147483647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6"/>
              <a:gd name="T28" fmla="*/ 0 h 912"/>
              <a:gd name="T29" fmla="*/ 2256 w 2256"/>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6" h="912">
                <a:moveTo>
                  <a:pt x="0" y="912"/>
                </a:moveTo>
                <a:cubicBezTo>
                  <a:pt x="96" y="896"/>
                  <a:pt x="192" y="880"/>
                  <a:pt x="288" y="816"/>
                </a:cubicBezTo>
                <a:cubicBezTo>
                  <a:pt x="384" y="752"/>
                  <a:pt x="480" y="632"/>
                  <a:pt x="576" y="528"/>
                </a:cubicBezTo>
                <a:cubicBezTo>
                  <a:pt x="672" y="424"/>
                  <a:pt x="768" y="280"/>
                  <a:pt x="864" y="192"/>
                </a:cubicBezTo>
                <a:cubicBezTo>
                  <a:pt x="960" y="104"/>
                  <a:pt x="1056" y="0"/>
                  <a:pt x="1152" y="0"/>
                </a:cubicBezTo>
                <a:cubicBezTo>
                  <a:pt x="1248" y="0"/>
                  <a:pt x="1344" y="104"/>
                  <a:pt x="1440" y="192"/>
                </a:cubicBezTo>
                <a:cubicBezTo>
                  <a:pt x="1536" y="280"/>
                  <a:pt x="1632" y="424"/>
                  <a:pt x="1728" y="528"/>
                </a:cubicBezTo>
                <a:cubicBezTo>
                  <a:pt x="1824" y="632"/>
                  <a:pt x="1928" y="752"/>
                  <a:pt x="2016" y="816"/>
                </a:cubicBezTo>
                <a:cubicBezTo>
                  <a:pt x="2104" y="880"/>
                  <a:pt x="2180" y="896"/>
                  <a:pt x="2256" y="912"/>
                </a:cubicBezTo>
              </a:path>
            </a:pathLst>
          </a:cu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46" name="Text Box 24"/>
          <p:cNvSpPr txBox="1">
            <a:spLocks noChangeArrowheads="1"/>
          </p:cNvSpPr>
          <p:nvPr/>
        </p:nvSpPr>
        <p:spPr bwMode="auto">
          <a:xfrm>
            <a:off x="4572000" y="3384550"/>
            <a:ext cx="24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ym typeface="Symbol" pitchFamily="18" charset="2"/>
              </a:rPr>
              <a:t></a:t>
            </a:r>
            <a:r>
              <a:rPr lang="en-US" sz="1200">
                <a:sym typeface="WP MathB" pitchFamily="2" charset="2"/>
              </a:rPr>
              <a:t> </a:t>
            </a:r>
          </a:p>
        </p:txBody>
      </p:sp>
      <p:sp>
        <p:nvSpPr>
          <p:cNvPr id="18447" name="Text Box 26"/>
          <p:cNvSpPr txBox="1">
            <a:spLocks noChangeArrowheads="1"/>
          </p:cNvSpPr>
          <p:nvPr/>
        </p:nvSpPr>
        <p:spPr bwMode="auto">
          <a:xfrm>
            <a:off x="4953000" y="3382963"/>
            <a:ext cx="49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ym typeface="Symbol" pitchFamily="18" charset="2"/>
              </a:rPr>
              <a:t></a:t>
            </a:r>
            <a:r>
              <a:rPr lang="en-US" sz="1200">
                <a:sym typeface="WP MathB" pitchFamily="2" charset="2"/>
              </a:rPr>
              <a:t> +s</a:t>
            </a:r>
          </a:p>
        </p:txBody>
      </p:sp>
      <p:sp>
        <p:nvSpPr>
          <p:cNvPr id="18448" name="Text Box 27"/>
          <p:cNvSpPr txBox="1">
            <a:spLocks noChangeArrowheads="1"/>
          </p:cNvSpPr>
          <p:nvPr/>
        </p:nvSpPr>
        <p:spPr bwMode="auto">
          <a:xfrm>
            <a:off x="5411788" y="3382963"/>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ym typeface="Symbol" pitchFamily="18" charset="2"/>
              </a:rPr>
              <a:t></a:t>
            </a:r>
            <a:r>
              <a:rPr lang="en-US" sz="1200">
                <a:sym typeface="WP MathB" pitchFamily="2" charset="2"/>
              </a:rPr>
              <a:t> +2s</a:t>
            </a:r>
          </a:p>
        </p:txBody>
      </p:sp>
      <p:sp>
        <p:nvSpPr>
          <p:cNvPr id="18449" name="Text Box 28"/>
          <p:cNvSpPr txBox="1">
            <a:spLocks noChangeArrowheads="1"/>
          </p:cNvSpPr>
          <p:nvPr/>
        </p:nvSpPr>
        <p:spPr bwMode="auto">
          <a:xfrm>
            <a:off x="5868988" y="3382963"/>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ym typeface="Symbol" pitchFamily="18" charset="2"/>
              </a:rPr>
              <a:t></a:t>
            </a:r>
            <a:r>
              <a:rPr lang="en-US" sz="1200">
                <a:sym typeface="WP MathB" pitchFamily="2" charset="2"/>
              </a:rPr>
              <a:t> +3s</a:t>
            </a:r>
          </a:p>
        </p:txBody>
      </p:sp>
      <p:sp>
        <p:nvSpPr>
          <p:cNvPr id="18450" name="Text Box 29"/>
          <p:cNvSpPr txBox="1">
            <a:spLocks noChangeArrowheads="1"/>
          </p:cNvSpPr>
          <p:nvPr/>
        </p:nvSpPr>
        <p:spPr bwMode="auto">
          <a:xfrm>
            <a:off x="4095750" y="3382963"/>
            <a:ext cx="439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ym typeface="Symbol" pitchFamily="18" charset="2"/>
              </a:rPr>
              <a:t></a:t>
            </a:r>
            <a:r>
              <a:rPr lang="en-US" sz="1200">
                <a:sym typeface="WP MathB" pitchFamily="2" charset="2"/>
              </a:rPr>
              <a:t> -s</a:t>
            </a:r>
          </a:p>
        </p:txBody>
      </p:sp>
      <p:sp>
        <p:nvSpPr>
          <p:cNvPr id="18451" name="Text Box 30"/>
          <p:cNvSpPr txBox="1">
            <a:spLocks noChangeArrowheads="1"/>
          </p:cNvSpPr>
          <p:nvPr/>
        </p:nvSpPr>
        <p:spPr bwMode="auto">
          <a:xfrm>
            <a:off x="3581400" y="3382963"/>
            <a:ext cx="577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ym typeface="Symbol" pitchFamily="18" charset="2"/>
              </a:rPr>
              <a:t></a:t>
            </a:r>
            <a:r>
              <a:rPr lang="en-US" sz="1200">
                <a:sym typeface="WP MathB" pitchFamily="2" charset="2"/>
              </a:rPr>
              <a:t> +2s</a:t>
            </a:r>
          </a:p>
        </p:txBody>
      </p:sp>
      <p:sp>
        <p:nvSpPr>
          <p:cNvPr id="18452" name="Text Box 31"/>
          <p:cNvSpPr txBox="1">
            <a:spLocks noChangeArrowheads="1"/>
          </p:cNvSpPr>
          <p:nvPr/>
        </p:nvSpPr>
        <p:spPr bwMode="auto">
          <a:xfrm>
            <a:off x="3119438" y="3382963"/>
            <a:ext cx="530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sym typeface="Symbol" pitchFamily="18" charset="2"/>
              </a:rPr>
              <a:t></a:t>
            </a:r>
            <a:r>
              <a:rPr lang="en-US" sz="1200">
                <a:sym typeface="WP MathB" pitchFamily="2" charset="2"/>
              </a:rPr>
              <a:t>+3s</a:t>
            </a:r>
          </a:p>
        </p:txBody>
      </p:sp>
      <p:sp>
        <p:nvSpPr>
          <p:cNvPr id="18453" name="Line 32"/>
          <p:cNvSpPr>
            <a:spLocks noChangeShapeType="1"/>
          </p:cNvSpPr>
          <p:nvPr/>
        </p:nvSpPr>
        <p:spPr bwMode="auto">
          <a:xfrm>
            <a:off x="4267200" y="3657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54" name="Line 34"/>
          <p:cNvSpPr>
            <a:spLocks noChangeShapeType="1"/>
          </p:cNvSpPr>
          <p:nvPr/>
        </p:nvSpPr>
        <p:spPr bwMode="auto">
          <a:xfrm>
            <a:off x="5181600" y="3657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55" name="Line 35"/>
          <p:cNvSpPr>
            <a:spLocks noChangeShapeType="1"/>
          </p:cNvSpPr>
          <p:nvPr/>
        </p:nvSpPr>
        <p:spPr bwMode="auto">
          <a:xfrm>
            <a:off x="3810000" y="3657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56" name="Line 36"/>
          <p:cNvSpPr>
            <a:spLocks noChangeShapeType="1"/>
          </p:cNvSpPr>
          <p:nvPr/>
        </p:nvSpPr>
        <p:spPr bwMode="auto">
          <a:xfrm>
            <a:off x="5638800" y="3657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57" name="Line 37"/>
          <p:cNvSpPr>
            <a:spLocks noChangeShapeType="1"/>
          </p:cNvSpPr>
          <p:nvPr/>
        </p:nvSpPr>
        <p:spPr bwMode="auto">
          <a:xfrm>
            <a:off x="3352800" y="3657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58" name="Line 38"/>
          <p:cNvSpPr>
            <a:spLocks noChangeShapeType="1"/>
          </p:cNvSpPr>
          <p:nvPr/>
        </p:nvSpPr>
        <p:spPr bwMode="auto">
          <a:xfrm>
            <a:off x="6096000" y="3657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59" name="Line 39"/>
          <p:cNvSpPr>
            <a:spLocks noChangeShapeType="1"/>
          </p:cNvSpPr>
          <p:nvPr/>
        </p:nvSpPr>
        <p:spPr bwMode="auto">
          <a:xfrm>
            <a:off x="3810000" y="40386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60" name="Line 40"/>
          <p:cNvSpPr>
            <a:spLocks noChangeShapeType="1"/>
          </p:cNvSpPr>
          <p:nvPr/>
        </p:nvSpPr>
        <p:spPr bwMode="auto">
          <a:xfrm>
            <a:off x="3352800" y="4267200"/>
            <a:ext cx="274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61" name="Text Box 41"/>
          <p:cNvSpPr txBox="1">
            <a:spLocks noChangeArrowheads="1"/>
          </p:cNvSpPr>
          <p:nvPr/>
        </p:nvSpPr>
        <p:spPr bwMode="auto">
          <a:xfrm>
            <a:off x="4478338" y="3657600"/>
            <a:ext cx="5508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400"/>
              <a:t>68%</a:t>
            </a:r>
          </a:p>
        </p:txBody>
      </p:sp>
      <p:sp>
        <p:nvSpPr>
          <p:cNvPr id="18462" name="Text Box 42"/>
          <p:cNvSpPr txBox="1">
            <a:spLocks noChangeArrowheads="1"/>
          </p:cNvSpPr>
          <p:nvPr/>
        </p:nvSpPr>
        <p:spPr bwMode="auto">
          <a:xfrm>
            <a:off x="4478338" y="3886200"/>
            <a:ext cx="5508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400"/>
              <a:t>95%</a:t>
            </a:r>
          </a:p>
        </p:txBody>
      </p:sp>
      <p:sp>
        <p:nvSpPr>
          <p:cNvPr id="18463" name="Text Box 43"/>
          <p:cNvSpPr txBox="1">
            <a:spLocks noChangeArrowheads="1"/>
          </p:cNvSpPr>
          <p:nvPr/>
        </p:nvSpPr>
        <p:spPr bwMode="auto">
          <a:xfrm>
            <a:off x="4478338" y="4114800"/>
            <a:ext cx="5508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400"/>
              <a:t>99%</a:t>
            </a:r>
          </a:p>
        </p:txBody>
      </p:sp>
      <p:sp>
        <p:nvSpPr>
          <p:cNvPr id="18464" name="Text Box 45"/>
          <p:cNvSpPr txBox="1">
            <a:spLocks noChangeArrowheads="1"/>
          </p:cNvSpPr>
          <p:nvPr/>
        </p:nvSpPr>
        <p:spPr bwMode="auto">
          <a:xfrm>
            <a:off x="762000" y="4648200"/>
            <a:ext cx="75438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buFontTx/>
              <a:buChar char="•"/>
            </a:pPr>
            <a:r>
              <a:rPr lang="en-US">
                <a:solidFill>
                  <a:srgbClr val="006600"/>
                </a:solidFill>
              </a:rPr>
              <a:t> Lakukan uji normalitas</a:t>
            </a:r>
          </a:p>
          <a:p>
            <a:pPr eaLnBrk="1" hangingPunct="1">
              <a:buFontTx/>
              <a:buChar char="•"/>
            </a:pPr>
            <a:r>
              <a:rPr lang="en-US">
                <a:solidFill>
                  <a:srgbClr val="006600"/>
                </a:solidFill>
              </a:rPr>
              <a:t> Rasio Skewness &amp; Kurtosis berada –2 sampai +2 </a:t>
            </a:r>
          </a:p>
          <a:p>
            <a:pPr eaLnBrk="1" hangingPunct="1"/>
            <a:r>
              <a:rPr lang="en-US">
                <a:solidFill>
                  <a:srgbClr val="006600"/>
                </a:solidFill>
              </a:rPr>
              <a:t>           Rasio = </a:t>
            </a:r>
          </a:p>
          <a:p>
            <a:pPr eaLnBrk="1" hangingPunct="1"/>
            <a:endParaRPr lang="en-US">
              <a:solidFill>
                <a:srgbClr val="006600"/>
              </a:solidFill>
            </a:endParaRPr>
          </a:p>
          <a:p>
            <a:pPr eaLnBrk="1" hangingPunct="1">
              <a:buFontTx/>
              <a:buChar char="•"/>
            </a:pPr>
            <a:r>
              <a:rPr lang="en-US">
                <a:solidFill>
                  <a:srgbClr val="006600"/>
                </a:solidFill>
              </a:rPr>
              <a:t> Jika tidak berdistribusi normal, lakukan uji melalui non parametrik (Wilcoxon,  </a:t>
            </a:r>
          </a:p>
          <a:p>
            <a:pPr eaLnBrk="1" hangingPunct="1"/>
            <a:r>
              <a:rPr lang="en-US">
                <a:solidFill>
                  <a:srgbClr val="006600"/>
                </a:solidFill>
              </a:rPr>
              <a:t>   Mann-White, Tau Kendall)</a:t>
            </a:r>
          </a:p>
        </p:txBody>
      </p:sp>
      <p:sp>
        <p:nvSpPr>
          <p:cNvPr id="18465" name="Text Box 50"/>
          <p:cNvSpPr txBox="1">
            <a:spLocks noChangeArrowheads="1"/>
          </p:cNvSpPr>
          <p:nvPr/>
        </p:nvSpPr>
        <p:spPr bwMode="auto">
          <a:xfrm>
            <a:off x="6096000" y="2362200"/>
            <a:ext cx="2319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Skewness = kemiringan</a:t>
            </a:r>
          </a:p>
        </p:txBody>
      </p:sp>
      <p:sp>
        <p:nvSpPr>
          <p:cNvPr id="18466" name="Text Box 51"/>
          <p:cNvSpPr txBox="1">
            <a:spLocks noChangeArrowheads="1"/>
          </p:cNvSpPr>
          <p:nvPr/>
        </p:nvSpPr>
        <p:spPr bwMode="auto">
          <a:xfrm>
            <a:off x="1447800" y="1752600"/>
            <a:ext cx="226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Kurtosis = keruncingan</a:t>
            </a:r>
          </a:p>
        </p:txBody>
      </p:sp>
      <p:sp>
        <p:nvSpPr>
          <p:cNvPr id="18467" name="Line 52"/>
          <p:cNvSpPr>
            <a:spLocks noChangeShapeType="1"/>
          </p:cNvSpPr>
          <p:nvPr/>
        </p:nvSpPr>
        <p:spPr bwMode="auto">
          <a:xfrm>
            <a:off x="3810000" y="1905000"/>
            <a:ext cx="609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8468" name="Line 53"/>
          <p:cNvSpPr>
            <a:spLocks noChangeShapeType="1"/>
          </p:cNvSpPr>
          <p:nvPr/>
        </p:nvSpPr>
        <p:spPr bwMode="auto">
          <a:xfrm flipH="1">
            <a:off x="5562600" y="2514600"/>
            <a:ext cx="533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8469" name="Text Box 56"/>
          <p:cNvSpPr txBox="1">
            <a:spLocks noChangeArrowheads="1"/>
          </p:cNvSpPr>
          <p:nvPr/>
        </p:nvSpPr>
        <p:spPr bwMode="auto">
          <a:xfrm>
            <a:off x="2362200" y="5073650"/>
            <a:ext cx="541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006600"/>
                </a:solidFill>
              </a:rPr>
              <a:t>nilai</a:t>
            </a:r>
          </a:p>
        </p:txBody>
      </p:sp>
      <p:sp>
        <p:nvSpPr>
          <p:cNvPr id="18470" name="Text Box 57"/>
          <p:cNvSpPr txBox="1">
            <a:spLocks noChangeArrowheads="1"/>
          </p:cNvSpPr>
          <p:nvPr/>
        </p:nvSpPr>
        <p:spPr bwMode="auto">
          <a:xfrm>
            <a:off x="2209800" y="5410200"/>
            <a:ext cx="1489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006600"/>
                </a:solidFill>
              </a:rPr>
              <a:t>Standard error</a:t>
            </a:r>
          </a:p>
        </p:txBody>
      </p:sp>
      <p:sp>
        <p:nvSpPr>
          <p:cNvPr id="18471" name="Line 58"/>
          <p:cNvSpPr>
            <a:spLocks noChangeShapeType="1"/>
          </p:cNvSpPr>
          <p:nvPr/>
        </p:nvSpPr>
        <p:spPr bwMode="auto">
          <a:xfrm>
            <a:off x="2286000" y="54102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72" name="Line 59"/>
          <p:cNvSpPr>
            <a:spLocks noChangeShapeType="1"/>
          </p:cNvSpPr>
          <p:nvPr/>
        </p:nvSpPr>
        <p:spPr bwMode="auto">
          <a:xfrm>
            <a:off x="3200400" y="348615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73" name="Line 60"/>
          <p:cNvSpPr>
            <a:spLocks noChangeShapeType="1"/>
          </p:cNvSpPr>
          <p:nvPr/>
        </p:nvSpPr>
        <p:spPr bwMode="auto">
          <a:xfrm>
            <a:off x="3667125" y="348615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74" name="Line 61"/>
          <p:cNvSpPr>
            <a:spLocks noChangeShapeType="1"/>
          </p:cNvSpPr>
          <p:nvPr/>
        </p:nvSpPr>
        <p:spPr bwMode="auto">
          <a:xfrm>
            <a:off x="4181475" y="348615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75" name="Line 62"/>
          <p:cNvSpPr>
            <a:spLocks noChangeShapeType="1"/>
          </p:cNvSpPr>
          <p:nvPr/>
        </p:nvSpPr>
        <p:spPr bwMode="auto">
          <a:xfrm>
            <a:off x="4667250" y="348615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76" name="Line 63"/>
          <p:cNvSpPr>
            <a:spLocks noChangeShapeType="1"/>
          </p:cNvSpPr>
          <p:nvPr/>
        </p:nvSpPr>
        <p:spPr bwMode="auto">
          <a:xfrm>
            <a:off x="5038725" y="348615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77" name="Line 64"/>
          <p:cNvSpPr>
            <a:spLocks noChangeShapeType="1"/>
          </p:cNvSpPr>
          <p:nvPr/>
        </p:nvSpPr>
        <p:spPr bwMode="auto">
          <a:xfrm>
            <a:off x="5505450" y="348615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8478" name="Line 65"/>
          <p:cNvSpPr>
            <a:spLocks noChangeShapeType="1"/>
          </p:cNvSpPr>
          <p:nvPr/>
        </p:nvSpPr>
        <p:spPr bwMode="auto">
          <a:xfrm>
            <a:off x="5962650" y="348615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14889760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219200" y="838200"/>
            <a:ext cx="6705600" cy="59055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990000"/>
                </a:solidFill>
              </a:rPr>
              <a:t>Pengujian </a:t>
            </a:r>
            <a:r>
              <a:rPr lang="en-US">
                <a:solidFill>
                  <a:srgbClr val="990000"/>
                </a:solidFill>
              </a:rPr>
              <a:t>: bila Ho terarah, maka pengujian signifikansi satu pihak</a:t>
            </a:r>
          </a:p>
          <a:p>
            <a:pPr eaLnBrk="1" hangingPunct="1"/>
            <a:r>
              <a:rPr lang="en-US">
                <a:solidFill>
                  <a:srgbClr val="990000"/>
                </a:solidFill>
              </a:rPr>
              <a:t>                 bila Ho tidak terarah, maka pengujian signifikansi dua pihak</a:t>
            </a:r>
          </a:p>
        </p:txBody>
      </p:sp>
      <p:sp>
        <p:nvSpPr>
          <p:cNvPr id="21507" name="Text Box 5"/>
          <p:cNvSpPr txBox="1">
            <a:spLocks noChangeArrowheads="1"/>
          </p:cNvSpPr>
          <p:nvPr/>
        </p:nvSpPr>
        <p:spPr bwMode="auto">
          <a:xfrm>
            <a:off x="4495800" y="166688"/>
            <a:ext cx="1420582"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Pengujian</a:t>
            </a:r>
            <a:r>
              <a:rPr lang="en-US" sz="1800" b="1" dirty="0" smtClean="0"/>
              <a:t> </a:t>
            </a:r>
            <a:endParaRPr lang="en-US" sz="1800" b="1" dirty="0"/>
          </a:p>
        </p:txBody>
      </p:sp>
      <p:sp>
        <p:nvSpPr>
          <p:cNvPr id="21508" name="Freeform 6"/>
          <p:cNvSpPr>
            <a:spLocks/>
          </p:cNvSpPr>
          <p:nvPr/>
        </p:nvSpPr>
        <p:spPr bwMode="auto">
          <a:xfrm>
            <a:off x="533400" y="2819400"/>
            <a:ext cx="3581400" cy="1447800"/>
          </a:xfrm>
          <a:custGeom>
            <a:avLst/>
            <a:gdLst>
              <a:gd name="T0" fmla="*/ 0 w 2256"/>
              <a:gd name="T1" fmla="*/ 2147483647 h 912"/>
              <a:gd name="T2" fmla="*/ 2147483647 w 2256"/>
              <a:gd name="T3" fmla="*/ 2147483647 h 912"/>
              <a:gd name="T4" fmla="*/ 2147483647 w 2256"/>
              <a:gd name="T5" fmla="*/ 2147483647 h 912"/>
              <a:gd name="T6" fmla="*/ 2147483647 w 2256"/>
              <a:gd name="T7" fmla="*/ 2147483647 h 912"/>
              <a:gd name="T8" fmla="*/ 2147483647 w 2256"/>
              <a:gd name="T9" fmla="*/ 0 h 912"/>
              <a:gd name="T10" fmla="*/ 2147483647 w 2256"/>
              <a:gd name="T11" fmla="*/ 2147483647 h 912"/>
              <a:gd name="T12" fmla="*/ 2147483647 w 2256"/>
              <a:gd name="T13" fmla="*/ 2147483647 h 912"/>
              <a:gd name="T14" fmla="*/ 2147483647 w 2256"/>
              <a:gd name="T15" fmla="*/ 2147483647 h 912"/>
              <a:gd name="T16" fmla="*/ 2147483647 w 2256"/>
              <a:gd name="T17" fmla="*/ 2147483647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6"/>
              <a:gd name="T28" fmla="*/ 0 h 912"/>
              <a:gd name="T29" fmla="*/ 2256 w 2256"/>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6" h="912">
                <a:moveTo>
                  <a:pt x="0" y="912"/>
                </a:moveTo>
                <a:cubicBezTo>
                  <a:pt x="96" y="896"/>
                  <a:pt x="192" y="880"/>
                  <a:pt x="288" y="816"/>
                </a:cubicBezTo>
                <a:cubicBezTo>
                  <a:pt x="384" y="752"/>
                  <a:pt x="480" y="632"/>
                  <a:pt x="576" y="528"/>
                </a:cubicBezTo>
                <a:cubicBezTo>
                  <a:pt x="672" y="424"/>
                  <a:pt x="768" y="280"/>
                  <a:pt x="864" y="192"/>
                </a:cubicBezTo>
                <a:cubicBezTo>
                  <a:pt x="960" y="104"/>
                  <a:pt x="1056" y="0"/>
                  <a:pt x="1152" y="0"/>
                </a:cubicBezTo>
                <a:cubicBezTo>
                  <a:pt x="1248" y="0"/>
                  <a:pt x="1344" y="104"/>
                  <a:pt x="1440" y="192"/>
                </a:cubicBezTo>
                <a:cubicBezTo>
                  <a:pt x="1536" y="280"/>
                  <a:pt x="1632" y="424"/>
                  <a:pt x="1728" y="528"/>
                </a:cubicBezTo>
                <a:cubicBezTo>
                  <a:pt x="1824" y="632"/>
                  <a:pt x="1928" y="752"/>
                  <a:pt x="2016" y="816"/>
                </a:cubicBezTo>
                <a:cubicBezTo>
                  <a:pt x="2104" y="880"/>
                  <a:pt x="2180" y="896"/>
                  <a:pt x="2256" y="912"/>
                </a:cubicBezTo>
              </a:path>
            </a:pathLst>
          </a:cu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1509" name="Text Box 8"/>
          <p:cNvSpPr txBox="1">
            <a:spLocks noChangeArrowheads="1"/>
          </p:cNvSpPr>
          <p:nvPr/>
        </p:nvSpPr>
        <p:spPr bwMode="auto">
          <a:xfrm>
            <a:off x="644525" y="1597025"/>
            <a:ext cx="72469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FF0066"/>
                </a:solidFill>
              </a:rPr>
              <a:t>Pengujian signifikansi satu arah</a:t>
            </a:r>
            <a:r>
              <a:rPr lang="en-US">
                <a:solidFill>
                  <a:srgbClr val="FF0066"/>
                </a:solidFill>
              </a:rPr>
              <a:t> (hipotesis terarah):</a:t>
            </a:r>
          </a:p>
          <a:p>
            <a:pPr eaLnBrk="1" hangingPunct="1"/>
            <a:r>
              <a:rPr lang="en-US">
                <a:solidFill>
                  <a:srgbClr val="FF0066"/>
                </a:solidFill>
              </a:rPr>
              <a:t>Siswa yang belajar bahasa tidak menunjukkan kelebihan keseriusan daripada</a:t>
            </a:r>
          </a:p>
          <a:p>
            <a:pPr eaLnBrk="1" hangingPunct="1"/>
            <a:r>
              <a:rPr lang="en-US">
                <a:solidFill>
                  <a:srgbClr val="FF0066"/>
                </a:solidFill>
              </a:rPr>
              <a:t>yang belajar IPS </a:t>
            </a:r>
            <a:r>
              <a:rPr lang="en-US">
                <a:solidFill>
                  <a:srgbClr val="FF0066"/>
                </a:solidFill>
                <a:sym typeface="Wingdings" pitchFamily="2" charset="2"/>
              </a:rPr>
              <a:t></a:t>
            </a:r>
            <a:r>
              <a:rPr lang="en-US">
                <a:solidFill>
                  <a:srgbClr val="FF0066"/>
                </a:solidFill>
              </a:rPr>
              <a:t>  </a:t>
            </a:r>
            <a:r>
              <a:rPr lang="en-US" b="1">
                <a:solidFill>
                  <a:srgbClr val="FF0066"/>
                </a:solidFill>
              </a:rPr>
              <a:t>Ho : b &lt; i</a:t>
            </a:r>
          </a:p>
          <a:p>
            <a:pPr eaLnBrk="1" hangingPunct="1"/>
            <a:r>
              <a:rPr lang="en-US">
                <a:solidFill>
                  <a:srgbClr val="FF0066"/>
                </a:solidFill>
              </a:rPr>
              <a:t>Jika Ho ditolak, maka Ha diterima ; daerah penolakan berada di sebelah kanan</a:t>
            </a:r>
          </a:p>
        </p:txBody>
      </p:sp>
      <p:sp>
        <p:nvSpPr>
          <p:cNvPr id="21510" name="Line 9"/>
          <p:cNvSpPr>
            <a:spLocks noChangeShapeType="1"/>
          </p:cNvSpPr>
          <p:nvPr/>
        </p:nvSpPr>
        <p:spPr bwMode="auto">
          <a:xfrm>
            <a:off x="533400" y="4343400"/>
            <a:ext cx="3581400" cy="0"/>
          </a:xfrm>
          <a:prstGeom prst="line">
            <a:avLst/>
          </a:prstGeom>
          <a:noFill/>
          <a:ln w="12700">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1511" name="Line 10"/>
          <p:cNvSpPr>
            <a:spLocks noChangeShapeType="1"/>
          </p:cNvSpPr>
          <p:nvPr/>
        </p:nvSpPr>
        <p:spPr bwMode="auto">
          <a:xfrm flipV="1">
            <a:off x="3733800" y="4114800"/>
            <a:ext cx="0" cy="22860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1512" name="Text Box 16"/>
          <p:cNvSpPr txBox="1">
            <a:spLocks noChangeArrowheads="1"/>
          </p:cNvSpPr>
          <p:nvPr/>
        </p:nvSpPr>
        <p:spPr bwMode="auto">
          <a:xfrm>
            <a:off x="1143000" y="4343400"/>
            <a:ext cx="2149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t>Daerah penerimaan hipotesis</a:t>
            </a:r>
          </a:p>
        </p:txBody>
      </p:sp>
      <p:sp>
        <p:nvSpPr>
          <p:cNvPr id="21513" name="Text Box 17"/>
          <p:cNvSpPr txBox="1">
            <a:spLocks noChangeArrowheads="1"/>
          </p:cNvSpPr>
          <p:nvPr/>
        </p:nvSpPr>
        <p:spPr bwMode="auto">
          <a:xfrm>
            <a:off x="3546475" y="4343400"/>
            <a:ext cx="9207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r>
              <a:rPr lang="en-US" sz="1200">
                <a:solidFill>
                  <a:srgbClr val="FF0066"/>
                </a:solidFill>
              </a:rPr>
              <a:t>Daerah </a:t>
            </a:r>
          </a:p>
          <a:p>
            <a:pPr algn="ctr" eaLnBrk="1" hangingPunct="1"/>
            <a:r>
              <a:rPr lang="en-US" sz="1200">
                <a:solidFill>
                  <a:srgbClr val="FF0066"/>
                </a:solidFill>
              </a:rPr>
              <a:t>penolakan </a:t>
            </a:r>
          </a:p>
          <a:p>
            <a:pPr algn="ctr" eaLnBrk="1" hangingPunct="1"/>
            <a:r>
              <a:rPr lang="en-US" sz="1200">
                <a:solidFill>
                  <a:srgbClr val="FF0066"/>
                </a:solidFill>
              </a:rPr>
              <a:t>hipotesis</a:t>
            </a:r>
          </a:p>
        </p:txBody>
      </p:sp>
      <p:sp>
        <p:nvSpPr>
          <p:cNvPr id="21514" name="Text Box 18"/>
          <p:cNvSpPr txBox="1">
            <a:spLocks noChangeArrowheads="1"/>
          </p:cNvSpPr>
          <p:nvPr/>
        </p:nvSpPr>
        <p:spPr bwMode="auto">
          <a:xfrm>
            <a:off x="3733800" y="3962400"/>
            <a:ext cx="463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b="1">
                <a:solidFill>
                  <a:srgbClr val="FF0066"/>
                </a:solidFill>
              </a:rPr>
              <a:t>5%</a:t>
            </a:r>
          </a:p>
        </p:txBody>
      </p:sp>
      <p:sp>
        <p:nvSpPr>
          <p:cNvPr id="21515" name="Text Box 19"/>
          <p:cNvSpPr txBox="1">
            <a:spLocks noChangeArrowheads="1"/>
          </p:cNvSpPr>
          <p:nvPr/>
        </p:nvSpPr>
        <p:spPr bwMode="auto">
          <a:xfrm>
            <a:off x="457200" y="5178425"/>
            <a:ext cx="84534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6600CC"/>
                </a:solidFill>
              </a:rPr>
              <a:t>Pengujian signifikansi dua arah</a:t>
            </a:r>
            <a:r>
              <a:rPr lang="en-US">
                <a:solidFill>
                  <a:srgbClr val="6600CC"/>
                </a:solidFill>
              </a:rPr>
              <a:t> (hipotesis tidak terarah):</a:t>
            </a:r>
          </a:p>
          <a:p>
            <a:pPr eaLnBrk="1" hangingPunct="1"/>
            <a:r>
              <a:rPr lang="en-US">
                <a:solidFill>
                  <a:srgbClr val="6600CC"/>
                </a:solidFill>
              </a:rPr>
              <a:t>Tidak terdapat perbedaan keseriusan belajar siswa antara bahasa dan IPS</a:t>
            </a:r>
          </a:p>
          <a:p>
            <a:pPr eaLnBrk="1" hangingPunct="1"/>
            <a:r>
              <a:rPr lang="en-US">
                <a:solidFill>
                  <a:srgbClr val="6600CC"/>
                </a:solidFill>
                <a:sym typeface="Wingdings" pitchFamily="2" charset="2"/>
              </a:rPr>
              <a:t></a:t>
            </a:r>
            <a:r>
              <a:rPr lang="en-US">
                <a:solidFill>
                  <a:srgbClr val="6600CC"/>
                </a:solidFill>
              </a:rPr>
              <a:t>  </a:t>
            </a:r>
            <a:r>
              <a:rPr lang="en-US" b="1">
                <a:solidFill>
                  <a:srgbClr val="6600CC"/>
                </a:solidFill>
              </a:rPr>
              <a:t>Ho : b = i</a:t>
            </a:r>
          </a:p>
          <a:p>
            <a:pPr eaLnBrk="1" hangingPunct="1"/>
            <a:r>
              <a:rPr lang="en-US">
                <a:solidFill>
                  <a:srgbClr val="6600CC"/>
                </a:solidFill>
              </a:rPr>
              <a:t>Jika Ho ditolak, maka Ha diterima ; daerah penolakan bisa berada di sebelah kiri atau kanan</a:t>
            </a:r>
          </a:p>
        </p:txBody>
      </p:sp>
      <p:sp>
        <p:nvSpPr>
          <p:cNvPr id="21516" name="Freeform 20"/>
          <p:cNvSpPr>
            <a:spLocks/>
          </p:cNvSpPr>
          <p:nvPr/>
        </p:nvSpPr>
        <p:spPr bwMode="auto">
          <a:xfrm>
            <a:off x="4724400" y="2819400"/>
            <a:ext cx="3581400" cy="1447800"/>
          </a:xfrm>
          <a:custGeom>
            <a:avLst/>
            <a:gdLst>
              <a:gd name="T0" fmla="*/ 0 w 2256"/>
              <a:gd name="T1" fmla="*/ 2147483647 h 912"/>
              <a:gd name="T2" fmla="*/ 2147483647 w 2256"/>
              <a:gd name="T3" fmla="*/ 2147483647 h 912"/>
              <a:gd name="T4" fmla="*/ 2147483647 w 2256"/>
              <a:gd name="T5" fmla="*/ 2147483647 h 912"/>
              <a:gd name="T6" fmla="*/ 2147483647 w 2256"/>
              <a:gd name="T7" fmla="*/ 2147483647 h 912"/>
              <a:gd name="T8" fmla="*/ 2147483647 w 2256"/>
              <a:gd name="T9" fmla="*/ 0 h 912"/>
              <a:gd name="T10" fmla="*/ 2147483647 w 2256"/>
              <a:gd name="T11" fmla="*/ 2147483647 h 912"/>
              <a:gd name="T12" fmla="*/ 2147483647 w 2256"/>
              <a:gd name="T13" fmla="*/ 2147483647 h 912"/>
              <a:gd name="T14" fmla="*/ 2147483647 w 2256"/>
              <a:gd name="T15" fmla="*/ 2147483647 h 912"/>
              <a:gd name="T16" fmla="*/ 2147483647 w 2256"/>
              <a:gd name="T17" fmla="*/ 2147483647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6"/>
              <a:gd name="T28" fmla="*/ 0 h 912"/>
              <a:gd name="T29" fmla="*/ 2256 w 2256"/>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6" h="912">
                <a:moveTo>
                  <a:pt x="0" y="912"/>
                </a:moveTo>
                <a:cubicBezTo>
                  <a:pt x="96" y="896"/>
                  <a:pt x="192" y="880"/>
                  <a:pt x="288" y="816"/>
                </a:cubicBezTo>
                <a:cubicBezTo>
                  <a:pt x="384" y="752"/>
                  <a:pt x="480" y="632"/>
                  <a:pt x="576" y="528"/>
                </a:cubicBezTo>
                <a:cubicBezTo>
                  <a:pt x="672" y="424"/>
                  <a:pt x="768" y="280"/>
                  <a:pt x="864" y="192"/>
                </a:cubicBezTo>
                <a:cubicBezTo>
                  <a:pt x="960" y="104"/>
                  <a:pt x="1056" y="0"/>
                  <a:pt x="1152" y="0"/>
                </a:cubicBezTo>
                <a:cubicBezTo>
                  <a:pt x="1248" y="0"/>
                  <a:pt x="1344" y="104"/>
                  <a:pt x="1440" y="192"/>
                </a:cubicBezTo>
                <a:cubicBezTo>
                  <a:pt x="1536" y="280"/>
                  <a:pt x="1632" y="424"/>
                  <a:pt x="1728" y="528"/>
                </a:cubicBezTo>
                <a:cubicBezTo>
                  <a:pt x="1824" y="632"/>
                  <a:pt x="1928" y="752"/>
                  <a:pt x="2016" y="816"/>
                </a:cubicBezTo>
                <a:cubicBezTo>
                  <a:pt x="2104" y="880"/>
                  <a:pt x="2180" y="896"/>
                  <a:pt x="2256" y="912"/>
                </a:cubicBezTo>
              </a:path>
            </a:pathLst>
          </a:custGeom>
          <a:noFill/>
          <a:ln w="19050">
            <a:solidFill>
              <a:srgbClr val="99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1517" name="Line 21"/>
          <p:cNvSpPr>
            <a:spLocks noChangeShapeType="1"/>
          </p:cNvSpPr>
          <p:nvPr/>
        </p:nvSpPr>
        <p:spPr bwMode="auto">
          <a:xfrm>
            <a:off x="4724400" y="4343400"/>
            <a:ext cx="3581400" cy="0"/>
          </a:xfrm>
          <a:prstGeom prst="line">
            <a:avLst/>
          </a:prstGeom>
          <a:noFill/>
          <a:ln w="12700">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1518" name="Line 22"/>
          <p:cNvSpPr>
            <a:spLocks noChangeShapeType="1"/>
          </p:cNvSpPr>
          <p:nvPr/>
        </p:nvSpPr>
        <p:spPr bwMode="auto">
          <a:xfrm flipV="1">
            <a:off x="5181600" y="4114800"/>
            <a:ext cx="0" cy="22860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1519" name="Line 23"/>
          <p:cNvSpPr>
            <a:spLocks noChangeShapeType="1"/>
          </p:cNvSpPr>
          <p:nvPr/>
        </p:nvSpPr>
        <p:spPr bwMode="auto">
          <a:xfrm flipV="1">
            <a:off x="7924800" y="4114800"/>
            <a:ext cx="0" cy="22860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1520" name="Text Box 24"/>
          <p:cNvSpPr txBox="1">
            <a:spLocks noChangeArrowheads="1"/>
          </p:cNvSpPr>
          <p:nvPr/>
        </p:nvSpPr>
        <p:spPr bwMode="auto">
          <a:xfrm>
            <a:off x="5546725" y="4343400"/>
            <a:ext cx="2149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a:t>Daerah penerimaan hipotesis</a:t>
            </a:r>
          </a:p>
        </p:txBody>
      </p:sp>
      <p:sp>
        <p:nvSpPr>
          <p:cNvPr id="21521" name="Text Box 26"/>
          <p:cNvSpPr txBox="1">
            <a:spLocks noChangeArrowheads="1"/>
          </p:cNvSpPr>
          <p:nvPr/>
        </p:nvSpPr>
        <p:spPr bwMode="auto">
          <a:xfrm>
            <a:off x="4419600" y="4343400"/>
            <a:ext cx="9207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r>
              <a:rPr lang="en-US" sz="1200">
                <a:solidFill>
                  <a:srgbClr val="800080"/>
                </a:solidFill>
              </a:rPr>
              <a:t>Daerah </a:t>
            </a:r>
          </a:p>
          <a:p>
            <a:pPr algn="ctr" eaLnBrk="1" hangingPunct="1"/>
            <a:r>
              <a:rPr lang="en-US" sz="1200">
                <a:solidFill>
                  <a:srgbClr val="800080"/>
                </a:solidFill>
              </a:rPr>
              <a:t>penolakan </a:t>
            </a:r>
          </a:p>
          <a:p>
            <a:pPr algn="ctr" eaLnBrk="1" hangingPunct="1"/>
            <a:r>
              <a:rPr lang="en-US" sz="1200">
                <a:solidFill>
                  <a:srgbClr val="800080"/>
                </a:solidFill>
              </a:rPr>
              <a:t>hipotesis</a:t>
            </a:r>
          </a:p>
        </p:txBody>
      </p:sp>
      <p:sp>
        <p:nvSpPr>
          <p:cNvPr id="21522" name="Text Box 27"/>
          <p:cNvSpPr txBox="1">
            <a:spLocks noChangeArrowheads="1"/>
          </p:cNvSpPr>
          <p:nvPr/>
        </p:nvSpPr>
        <p:spPr bwMode="auto">
          <a:xfrm>
            <a:off x="7766050" y="4343400"/>
            <a:ext cx="9207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1" hangingPunct="1"/>
            <a:r>
              <a:rPr lang="en-US" sz="1200">
                <a:solidFill>
                  <a:srgbClr val="800080"/>
                </a:solidFill>
              </a:rPr>
              <a:t>Daerah </a:t>
            </a:r>
          </a:p>
          <a:p>
            <a:pPr algn="ctr" eaLnBrk="1" hangingPunct="1"/>
            <a:r>
              <a:rPr lang="en-US" sz="1200">
                <a:solidFill>
                  <a:srgbClr val="800080"/>
                </a:solidFill>
              </a:rPr>
              <a:t>penolakan </a:t>
            </a:r>
          </a:p>
          <a:p>
            <a:pPr algn="ctr" eaLnBrk="1" hangingPunct="1"/>
            <a:r>
              <a:rPr lang="en-US" sz="1200">
                <a:solidFill>
                  <a:srgbClr val="800080"/>
                </a:solidFill>
              </a:rPr>
              <a:t>hipotesis</a:t>
            </a:r>
          </a:p>
        </p:txBody>
      </p:sp>
      <p:sp>
        <p:nvSpPr>
          <p:cNvPr id="21523" name="Text Box 28"/>
          <p:cNvSpPr txBox="1">
            <a:spLocks noChangeArrowheads="1"/>
          </p:cNvSpPr>
          <p:nvPr/>
        </p:nvSpPr>
        <p:spPr bwMode="auto">
          <a:xfrm>
            <a:off x="4648200" y="3962400"/>
            <a:ext cx="608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b="1">
                <a:solidFill>
                  <a:srgbClr val="800080"/>
                </a:solidFill>
              </a:rPr>
              <a:t>2.5%</a:t>
            </a:r>
          </a:p>
        </p:txBody>
      </p:sp>
      <p:sp>
        <p:nvSpPr>
          <p:cNvPr id="21524" name="Text Box 29"/>
          <p:cNvSpPr txBox="1">
            <a:spLocks noChangeArrowheads="1"/>
          </p:cNvSpPr>
          <p:nvPr/>
        </p:nvSpPr>
        <p:spPr bwMode="auto">
          <a:xfrm>
            <a:off x="7926388" y="3962400"/>
            <a:ext cx="608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b="1">
                <a:solidFill>
                  <a:srgbClr val="800080"/>
                </a:solidFill>
              </a:rPr>
              <a:t>2.5%</a:t>
            </a:r>
          </a:p>
        </p:txBody>
      </p:sp>
    </p:spTree>
    <p:extLst>
      <p:ext uri="{BB962C8B-B14F-4D97-AF65-F5344CB8AC3E}">
        <p14:creationId xmlns:p14="http://schemas.microsoft.com/office/powerpoint/2010/main" val="4285747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200" smtClean="0"/>
              <a:t>PROSES PENELITIAN KUANTITATIF</a:t>
            </a:r>
          </a:p>
        </p:txBody>
      </p:sp>
      <p:pic>
        <p:nvPicPr>
          <p:cNvPr id="3686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371600"/>
            <a:ext cx="8229600" cy="4754563"/>
          </a:xfrm>
        </p:spPr>
      </p:pic>
    </p:spTree>
    <p:extLst>
      <p:ext uri="{BB962C8B-B14F-4D97-AF65-F5344CB8AC3E}">
        <p14:creationId xmlns:p14="http://schemas.microsoft.com/office/powerpoint/2010/main" val="37071889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
          <p:cNvSpPr txBox="1">
            <a:spLocks noChangeArrowheads="1"/>
          </p:cNvSpPr>
          <p:nvPr/>
        </p:nvSpPr>
        <p:spPr bwMode="auto">
          <a:xfrm>
            <a:off x="395536" y="980728"/>
            <a:ext cx="8173277" cy="3754874"/>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a:solidFill>
                  <a:srgbClr val="990000"/>
                </a:solidFill>
              </a:rPr>
              <a:t>Contoh</a:t>
            </a:r>
            <a:r>
              <a:rPr lang="en-US" sz="1800" b="1" dirty="0">
                <a:solidFill>
                  <a:srgbClr val="990000"/>
                </a:solidFill>
              </a:rPr>
              <a:t> </a:t>
            </a:r>
            <a:r>
              <a:rPr lang="en-US" sz="1800" b="1" dirty="0" smtClean="0">
                <a:solidFill>
                  <a:srgbClr val="990000"/>
                </a:solidFill>
              </a:rPr>
              <a:t>:</a:t>
            </a:r>
            <a:endParaRPr lang="id-ID" sz="1800" b="1" dirty="0" smtClean="0">
              <a:solidFill>
                <a:srgbClr val="990000"/>
              </a:solidFill>
            </a:endParaRPr>
          </a:p>
          <a:p>
            <a:pPr eaLnBrk="1" hangingPunct="1"/>
            <a:endParaRPr lang="en-US" sz="1800" b="1" dirty="0">
              <a:solidFill>
                <a:srgbClr val="990000"/>
              </a:solidFill>
            </a:endParaRPr>
          </a:p>
          <a:p>
            <a:pPr eaLnBrk="1" hangingPunct="1"/>
            <a:r>
              <a:rPr lang="en-US" sz="1800" b="1" dirty="0">
                <a:solidFill>
                  <a:srgbClr val="990000"/>
                </a:solidFill>
              </a:rPr>
              <a:t>10 orang </a:t>
            </a:r>
            <a:r>
              <a:rPr lang="en-US" sz="1800" b="1" dirty="0" err="1">
                <a:solidFill>
                  <a:srgbClr val="990000"/>
                </a:solidFill>
              </a:rPr>
              <a:t>siswa</a:t>
            </a:r>
            <a:r>
              <a:rPr lang="en-US" sz="1800" b="1" dirty="0">
                <a:solidFill>
                  <a:srgbClr val="990000"/>
                </a:solidFill>
              </a:rPr>
              <a:t> yang </a:t>
            </a:r>
            <a:r>
              <a:rPr lang="en-US" sz="1800" b="1" dirty="0" err="1">
                <a:solidFill>
                  <a:srgbClr val="990000"/>
                </a:solidFill>
              </a:rPr>
              <a:t>memiliki</a:t>
            </a:r>
            <a:r>
              <a:rPr lang="en-US" sz="1800" b="1" dirty="0">
                <a:solidFill>
                  <a:srgbClr val="990000"/>
                </a:solidFill>
              </a:rPr>
              <a:t> </a:t>
            </a:r>
            <a:r>
              <a:rPr lang="en-US" sz="1800" b="1" dirty="0" err="1">
                <a:solidFill>
                  <a:srgbClr val="990000"/>
                </a:solidFill>
              </a:rPr>
              <a:t>perilaku</a:t>
            </a:r>
            <a:r>
              <a:rPr lang="en-US" sz="1800" b="1" dirty="0">
                <a:solidFill>
                  <a:srgbClr val="990000"/>
                </a:solidFill>
              </a:rPr>
              <a:t> (</a:t>
            </a:r>
            <a:r>
              <a:rPr lang="en-US" sz="1800" b="1" dirty="0" err="1">
                <a:solidFill>
                  <a:srgbClr val="990000"/>
                </a:solidFill>
              </a:rPr>
              <a:t>sangat</a:t>
            </a:r>
            <a:r>
              <a:rPr lang="en-US" sz="1800" b="1" dirty="0">
                <a:solidFill>
                  <a:srgbClr val="990000"/>
                </a:solidFill>
              </a:rPr>
              <a:t> </a:t>
            </a:r>
            <a:r>
              <a:rPr lang="en-US" sz="1800" b="1" dirty="0" err="1">
                <a:solidFill>
                  <a:srgbClr val="990000"/>
                </a:solidFill>
              </a:rPr>
              <a:t>baik</a:t>
            </a:r>
            <a:r>
              <a:rPr lang="en-US" sz="1800" b="1" dirty="0">
                <a:solidFill>
                  <a:srgbClr val="990000"/>
                </a:solidFill>
              </a:rPr>
              <a:t>, </a:t>
            </a:r>
            <a:r>
              <a:rPr lang="en-US" sz="1800" b="1" dirty="0" err="1">
                <a:solidFill>
                  <a:srgbClr val="990000"/>
                </a:solidFill>
              </a:rPr>
              <a:t>baik</a:t>
            </a:r>
            <a:r>
              <a:rPr lang="en-US" sz="1800" b="1" dirty="0">
                <a:solidFill>
                  <a:srgbClr val="990000"/>
                </a:solidFill>
              </a:rPr>
              <a:t>, </a:t>
            </a:r>
            <a:r>
              <a:rPr lang="en-US" sz="1800" b="1" dirty="0" err="1">
                <a:solidFill>
                  <a:srgbClr val="990000"/>
                </a:solidFill>
              </a:rPr>
              <a:t>cukup</a:t>
            </a:r>
            <a:r>
              <a:rPr lang="en-US" sz="1800" b="1" dirty="0">
                <a:solidFill>
                  <a:srgbClr val="990000"/>
                </a:solidFill>
              </a:rPr>
              <a:t>, </a:t>
            </a:r>
            <a:r>
              <a:rPr lang="en-US" sz="1800" b="1" dirty="0" err="1">
                <a:solidFill>
                  <a:srgbClr val="990000"/>
                </a:solidFill>
              </a:rPr>
              <a:t>kurang</a:t>
            </a:r>
            <a:r>
              <a:rPr lang="en-US" sz="1800" b="1" dirty="0">
                <a:solidFill>
                  <a:srgbClr val="990000"/>
                </a:solidFill>
              </a:rPr>
              <a:t>) </a:t>
            </a:r>
            <a:r>
              <a:rPr lang="en-US" sz="1800" b="1" dirty="0" err="1">
                <a:solidFill>
                  <a:srgbClr val="990000"/>
                </a:solidFill>
              </a:rPr>
              <a:t>dibandingkan</a:t>
            </a:r>
            <a:r>
              <a:rPr lang="en-US" sz="1800" b="1" dirty="0">
                <a:solidFill>
                  <a:srgbClr val="990000"/>
                </a:solidFill>
              </a:rPr>
              <a:t> </a:t>
            </a:r>
          </a:p>
          <a:p>
            <a:pPr eaLnBrk="1" hangingPunct="1"/>
            <a:r>
              <a:rPr lang="en-US" sz="1800" b="1" dirty="0" err="1">
                <a:solidFill>
                  <a:srgbClr val="990000"/>
                </a:solidFill>
              </a:rPr>
              <a:t>dengan</a:t>
            </a:r>
            <a:r>
              <a:rPr lang="en-US" sz="1800" b="1" dirty="0">
                <a:solidFill>
                  <a:srgbClr val="990000"/>
                </a:solidFill>
              </a:rPr>
              <a:t> </a:t>
            </a:r>
            <a:r>
              <a:rPr lang="en-US" sz="1800" b="1" dirty="0" err="1">
                <a:solidFill>
                  <a:srgbClr val="990000"/>
                </a:solidFill>
              </a:rPr>
              <a:t>tingkat</a:t>
            </a:r>
            <a:r>
              <a:rPr lang="en-US" sz="1800" b="1" dirty="0">
                <a:solidFill>
                  <a:srgbClr val="990000"/>
                </a:solidFill>
              </a:rPr>
              <a:t> </a:t>
            </a:r>
            <a:r>
              <a:rPr lang="en-US" sz="1800" b="1" dirty="0" err="1">
                <a:solidFill>
                  <a:srgbClr val="990000"/>
                </a:solidFill>
              </a:rPr>
              <a:t>kerajinannya</a:t>
            </a:r>
            <a:r>
              <a:rPr lang="en-US" sz="1800" b="1" dirty="0">
                <a:solidFill>
                  <a:srgbClr val="990000"/>
                </a:solidFill>
              </a:rPr>
              <a:t> (</a:t>
            </a:r>
            <a:r>
              <a:rPr lang="en-US" sz="1800" b="1" dirty="0" err="1">
                <a:solidFill>
                  <a:srgbClr val="990000"/>
                </a:solidFill>
              </a:rPr>
              <a:t>sangat</a:t>
            </a:r>
            <a:r>
              <a:rPr lang="en-US" sz="1800" b="1" dirty="0">
                <a:solidFill>
                  <a:srgbClr val="990000"/>
                </a:solidFill>
              </a:rPr>
              <a:t> </a:t>
            </a:r>
            <a:r>
              <a:rPr lang="en-US" sz="1800" b="1" dirty="0" err="1">
                <a:solidFill>
                  <a:srgbClr val="990000"/>
                </a:solidFill>
              </a:rPr>
              <a:t>rajin</a:t>
            </a:r>
            <a:r>
              <a:rPr lang="en-US" sz="1800" b="1" dirty="0">
                <a:solidFill>
                  <a:srgbClr val="990000"/>
                </a:solidFill>
              </a:rPr>
              <a:t>, </a:t>
            </a:r>
            <a:r>
              <a:rPr lang="en-US" sz="1800" b="1" dirty="0" err="1">
                <a:solidFill>
                  <a:srgbClr val="990000"/>
                </a:solidFill>
              </a:rPr>
              <a:t>rajin</a:t>
            </a:r>
            <a:r>
              <a:rPr lang="en-US" sz="1800" b="1" dirty="0">
                <a:solidFill>
                  <a:srgbClr val="990000"/>
                </a:solidFill>
              </a:rPr>
              <a:t>, </a:t>
            </a:r>
            <a:r>
              <a:rPr lang="en-US" sz="1800" b="1" dirty="0" err="1">
                <a:solidFill>
                  <a:srgbClr val="990000"/>
                </a:solidFill>
              </a:rPr>
              <a:t>biasa</a:t>
            </a:r>
            <a:r>
              <a:rPr lang="en-US" sz="1800" b="1" dirty="0">
                <a:solidFill>
                  <a:srgbClr val="990000"/>
                </a:solidFill>
              </a:rPr>
              <a:t>, </a:t>
            </a:r>
            <a:r>
              <a:rPr lang="en-US" sz="1800" b="1" dirty="0" err="1">
                <a:solidFill>
                  <a:srgbClr val="990000"/>
                </a:solidFill>
              </a:rPr>
              <a:t>malas</a:t>
            </a:r>
            <a:r>
              <a:rPr lang="en-US" sz="1800" b="1" dirty="0" smtClean="0">
                <a:solidFill>
                  <a:srgbClr val="990000"/>
                </a:solidFill>
              </a:rPr>
              <a:t>)</a:t>
            </a:r>
            <a:endParaRPr lang="id-ID" b="1" dirty="0" smtClean="0">
              <a:solidFill>
                <a:srgbClr val="990000"/>
              </a:solidFill>
            </a:endParaRPr>
          </a:p>
          <a:p>
            <a:pPr eaLnBrk="1" hangingPunct="1"/>
            <a:endParaRPr lang="en-US" dirty="0">
              <a:solidFill>
                <a:srgbClr val="990000"/>
              </a:solidFill>
            </a:endParaRPr>
          </a:p>
          <a:p>
            <a:pPr eaLnBrk="1" hangingPunct="1"/>
            <a:r>
              <a:rPr lang="id-ID" sz="1800" dirty="0" smtClean="0">
                <a:solidFill>
                  <a:srgbClr val="990000"/>
                </a:solidFill>
              </a:rPr>
              <a:t>Responden</a:t>
            </a:r>
            <a:r>
              <a:rPr lang="en-US" sz="1800" dirty="0" smtClean="0">
                <a:solidFill>
                  <a:srgbClr val="990000"/>
                </a:solidFill>
              </a:rPr>
              <a:t>    </a:t>
            </a:r>
            <a:r>
              <a:rPr lang="id-ID" sz="1800" dirty="0" smtClean="0">
                <a:solidFill>
                  <a:srgbClr val="990000"/>
                </a:solidFill>
              </a:rPr>
              <a:t>           </a:t>
            </a:r>
            <a:r>
              <a:rPr lang="en-US" sz="1800" dirty="0" smtClean="0">
                <a:solidFill>
                  <a:srgbClr val="990000"/>
                </a:solidFill>
              </a:rPr>
              <a:t>:  </a:t>
            </a:r>
            <a:r>
              <a:rPr lang="id-ID" sz="1800" dirty="0" smtClean="0">
                <a:solidFill>
                  <a:srgbClr val="990000"/>
                </a:solidFill>
              </a:rPr>
              <a:t> </a:t>
            </a:r>
            <a:r>
              <a:rPr lang="en-US" sz="1800" dirty="0" smtClean="0">
                <a:solidFill>
                  <a:srgbClr val="990000"/>
                </a:solidFill>
              </a:rPr>
              <a:t>  </a:t>
            </a:r>
            <a:r>
              <a:rPr lang="en-US" sz="1800" dirty="0">
                <a:solidFill>
                  <a:srgbClr val="990000"/>
                </a:solidFill>
              </a:rPr>
              <a:t>A     B     C     D     E     F     G     H     I     J</a:t>
            </a:r>
          </a:p>
          <a:p>
            <a:pPr eaLnBrk="1" hangingPunct="1"/>
            <a:r>
              <a:rPr lang="en-US" sz="1800" dirty="0" err="1">
                <a:solidFill>
                  <a:srgbClr val="990000"/>
                </a:solidFill>
              </a:rPr>
              <a:t>Perilaku</a:t>
            </a:r>
            <a:r>
              <a:rPr lang="en-US" sz="1800" dirty="0">
                <a:solidFill>
                  <a:srgbClr val="990000"/>
                </a:solidFill>
              </a:rPr>
              <a:t> </a:t>
            </a:r>
            <a:r>
              <a:rPr lang="id-ID" sz="1800" dirty="0" smtClean="0">
                <a:solidFill>
                  <a:srgbClr val="990000"/>
                </a:solidFill>
              </a:rPr>
              <a:t>Etis</a:t>
            </a:r>
            <a:r>
              <a:rPr lang="en-US" sz="1800" dirty="0" smtClean="0">
                <a:solidFill>
                  <a:srgbClr val="990000"/>
                </a:solidFill>
              </a:rPr>
              <a:t>  </a:t>
            </a:r>
            <a:r>
              <a:rPr lang="id-ID" sz="1800" dirty="0" smtClean="0">
                <a:solidFill>
                  <a:srgbClr val="990000"/>
                </a:solidFill>
              </a:rPr>
              <a:t>           </a:t>
            </a:r>
            <a:r>
              <a:rPr lang="en-US" sz="1800" dirty="0" smtClean="0">
                <a:solidFill>
                  <a:srgbClr val="990000"/>
                </a:solidFill>
              </a:rPr>
              <a:t>: </a:t>
            </a:r>
            <a:r>
              <a:rPr lang="id-ID" sz="1800" dirty="0" smtClean="0">
                <a:solidFill>
                  <a:srgbClr val="990000"/>
                </a:solidFill>
              </a:rPr>
              <a:t> </a:t>
            </a:r>
            <a:r>
              <a:rPr lang="en-US" sz="1800" dirty="0" smtClean="0">
                <a:solidFill>
                  <a:srgbClr val="990000"/>
                </a:solidFill>
              </a:rPr>
              <a:t>    </a:t>
            </a:r>
            <a:r>
              <a:rPr lang="en-US" sz="1800" dirty="0">
                <a:solidFill>
                  <a:srgbClr val="990000"/>
                </a:solidFill>
              </a:rPr>
              <a:t>2     4     1     3      4     2     3     1     3     2</a:t>
            </a:r>
          </a:p>
          <a:p>
            <a:pPr eaLnBrk="1" hangingPunct="1"/>
            <a:r>
              <a:rPr lang="id-ID" sz="1800" dirty="0" smtClean="0">
                <a:solidFill>
                  <a:srgbClr val="990000"/>
                </a:solidFill>
              </a:rPr>
              <a:t>Eskalasi Keputusan</a:t>
            </a:r>
            <a:r>
              <a:rPr lang="en-US" sz="1800" dirty="0" smtClean="0">
                <a:solidFill>
                  <a:srgbClr val="990000"/>
                </a:solidFill>
              </a:rPr>
              <a:t>   </a:t>
            </a:r>
            <a:r>
              <a:rPr lang="id-ID" sz="1800" dirty="0" smtClean="0">
                <a:solidFill>
                  <a:srgbClr val="990000"/>
                </a:solidFill>
              </a:rPr>
              <a:t> </a:t>
            </a:r>
            <a:r>
              <a:rPr lang="en-US" sz="1800" dirty="0" smtClean="0">
                <a:solidFill>
                  <a:srgbClr val="990000"/>
                </a:solidFill>
              </a:rPr>
              <a:t>:     </a:t>
            </a:r>
            <a:r>
              <a:rPr lang="en-US" sz="1800" dirty="0">
                <a:solidFill>
                  <a:srgbClr val="990000"/>
                </a:solidFill>
              </a:rPr>
              <a:t>3     2     1     4      4     3     2     1     2     3</a:t>
            </a:r>
            <a:endParaRPr lang="en-US" dirty="0">
              <a:solidFill>
                <a:srgbClr val="990000"/>
              </a:solidFill>
            </a:endParaRPr>
          </a:p>
          <a:p>
            <a:pPr eaLnBrk="1" hangingPunct="1"/>
            <a:endParaRPr lang="id-ID" dirty="0" smtClean="0">
              <a:solidFill>
                <a:srgbClr val="990000"/>
              </a:solidFill>
            </a:endParaRPr>
          </a:p>
          <a:p>
            <a:pPr eaLnBrk="1" hangingPunct="1"/>
            <a:endParaRPr lang="id-ID" dirty="0">
              <a:solidFill>
                <a:srgbClr val="990000"/>
              </a:solidFill>
            </a:endParaRPr>
          </a:p>
          <a:p>
            <a:pPr eaLnBrk="1" hangingPunct="1"/>
            <a:r>
              <a:rPr lang="id-ID" sz="2400" b="1" dirty="0" smtClean="0">
                <a:solidFill>
                  <a:srgbClr val="990000"/>
                </a:solidFill>
              </a:rPr>
              <a:t>Apakah rerata perikalu etis &gt; 4 </a:t>
            </a:r>
            <a:r>
              <a:rPr lang="en-US" sz="2400" b="1" dirty="0" smtClean="0">
                <a:solidFill>
                  <a:srgbClr val="990000"/>
                </a:solidFill>
              </a:rPr>
              <a:t>?</a:t>
            </a:r>
            <a:endParaRPr lang="id-ID" sz="2400" b="1" dirty="0" smtClean="0">
              <a:solidFill>
                <a:srgbClr val="990000"/>
              </a:solidFill>
            </a:endParaRPr>
          </a:p>
          <a:p>
            <a:pPr eaLnBrk="1" hangingPunct="1"/>
            <a:r>
              <a:rPr lang="id-ID" sz="2400" b="1" dirty="0" smtClean="0">
                <a:solidFill>
                  <a:srgbClr val="990000"/>
                </a:solidFill>
              </a:rPr>
              <a:t>Apakah eskalasi keputusan &lt; 2 ?</a:t>
            </a:r>
            <a:endParaRPr lang="en-US" sz="2400" b="1" dirty="0">
              <a:solidFill>
                <a:srgbClr val="990000"/>
              </a:solidFill>
            </a:endParaRPr>
          </a:p>
        </p:txBody>
      </p:sp>
    </p:spTree>
    <p:extLst>
      <p:ext uri="{BB962C8B-B14F-4D97-AF65-F5344CB8AC3E}">
        <p14:creationId xmlns:p14="http://schemas.microsoft.com/office/powerpoint/2010/main" val="18106182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Box 4"/>
          <p:cNvSpPr txBox="1">
            <a:spLocks noChangeArrowheads="1"/>
          </p:cNvSpPr>
          <p:nvPr/>
        </p:nvSpPr>
        <p:spPr bwMode="auto">
          <a:xfrm>
            <a:off x="7600950" y="166688"/>
            <a:ext cx="737702"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Uji</a:t>
            </a:r>
            <a:r>
              <a:rPr lang="en-US" sz="1800" b="1" dirty="0" smtClean="0"/>
              <a:t> </a:t>
            </a:r>
            <a:r>
              <a:rPr lang="en-US" sz="1800" b="1" dirty="0"/>
              <a:t>t </a:t>
            </a:r>
          </a:p>
        </p:txBody>
      </p:sp>
      <p:sp>
        <p:nvSpPr>
          <p:cNvPr id="1032" name="Text Box 5"/>
          <p:cNvSpPr txBox="1">
            <a:spLocks noChangeArrowheads="1"/>
          </p:cNvSpPr>
          <p:nvPr/>
        </p:nvSpPr>
        <p:spPr bwMode="auto">
          <a:xfrm>
            <a:off x="593725" y="685800"/>
            <a:ext cx="8083550" cy="590550"/>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660066"/>
                </a:solidFill>
              </a:rPr>
              <a:t>Uji t</a:t>
            </a:r>
            <a:r>
              <a:rPr lang="en-US">
                <a:solidFill>
                  <a:srgbClr val="660066"/>
                </a:solidFill>
              </a:rPr>
              <a:t> : menguji apakah rata-rata suatu populasi sama dengan suatu harga tertentu atau</a:t>
            </a:r>
          </a:p>
          <a:p>
            <a:pPr eaLnBrk="1" hangingPunct="1"/>
            <a:r>
              <a:rPr lang="en-US">
                <a:solidFill>
                  <a:srgbClr val="660066"/>
                </a:solidFill>
              </a:rPr>
              <a:t>apakah rata-rata dua populasi sama/berbeda secara signifikan.</a:t>
            </a:r>
          </a:p>
        </p:txBody>
      </p:sp>
      <p:sp>
        <p:nvSpPr>
          <p:cNvPr id="1033" name="Text Box 6"/>
          <p:cNvSpPr txBox="1">
            <a:spLocks noChangeArrowheads="1"/>
          </p:cNvSpPr>
          <p:nvPr/>
        </p:nvSpPr>
        <p:spPr bwMode="auto">
          <a:xfrm>
            <a:off x="685800" y="1447800"/>
            <a:ext cx="79819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660066"/>
                </a:solidFill>
              </a:rPr>
              <a:t>1. Uji t satu sampel</a:t>
            </a:r>
          </a:p>
          <a:p>
            <a:pPr eaLnBrk="1" hangingPunct="1"/>
            <a:r>
              <a:rPr lang="en-US">
                <a:solidFill>
                  <a:srgbClr val="660066"/>
                </a:solidFill>
              </a:rPr>
              <a:t>Menguji apakah satu sampel sama/berbeda dengan </a:t>
            </a:r>
          </a:p>
          <a:p>
            <a:pPr eaLnBrk="1" hangingPunct="1"/>
            <a:r>
              <a:rPr lang="en-US">
                <a:solidFill>
                  <a:srgbClr val="660066"/>
                </a:solidFill>
              </a:rPr>
              <a:t>rata-rata populasinya</a:t>
            </a:r>
          </a:p>
          <a:p>
            <a:pPr eaLnBrk="1" hangingPunct="1">
              <a:buFontTx/>
              <a:buChar char="•"/>
            </a:pPr>
            <a:r>
              <a:rPr lang="en-US">
                <a:solidFill>
                  <a:srgbClr val="660066"/>
                </a:solidFill>
              </a:rPr>
              <a:t> hitung rata-rata</a:t>
            </a:r>
            <a:r>
              <a:rPr lang="en-US">
                <a:solidFill>
                  <a:srgbClr val="660066"/>
                </a:solidFill>
                <a:sym typeface="WP MathB" pitchFamily="2" charset="2"/>
              </a:rPr>
              <a:t> dan std. dev (s) </a:t>
            </a:r>
          </a:p>
          <a:p>
            <a:pPr eaLnBrk="1" hangingPunct="1">
              <a:buFontTx/>
              <a:buChar char="•"/>
            </a:pPr>
            <a:r>
              <a:rPr lang="en-US">
                <a:solidFill>
                  <a:srgbClr val="660066"/>
                </a:solidFill>
                <a:sym typeface="WP MathB" pitchFamily="2" charset="2"/>
              </a:rPr>
              <a:t> df = n – 1</a:t>
            </a:r>
          </a:p>
          <a:p>
            <a:pPr eaLnBrk="1" hangingPunct="1">
              <a:buFontTx/>
              <a:buChar char="•"/>
            </a:pPr>
            <a:r>
              <a:rPr lang="en-US">
                <a:solidFill>
                  <a:srgbClr val="660066"/>
                </a:solidFill>
                <a:sym typeface="WP MathB" pitchFamily="2" charset="2"/>
              </a:rPr>
              <a:t> tingkat signifikansi (    = 0.05)</a:t>
            </a:r>
          </a:p>
          <a:p>
            <a:pPr eaLnBrk="1" hangingPunct="1">
              <a:buFontTx/>
              <a:buChar char="•"/>
            </a:pPr>
            <a:r>
              <a:rPr lang="en-US">
                <a:solidFill>
                  <a:srgbClr val="660066"/>
                </a:solidFill>
                <a:sym typeface="WP MathB" pitchFamily="2" charset="2"/>
              </a:rPr>
              <a:t> pengujian apakah menggunakan 1 ekor atau 2 ekor</a:t>
            </a:r>
          </a:p>
          <a:p>
            <a:pPr eaLnBrk="1" hangingPunct="1">
              <a:buFontTx/>
              <a:buChar char="•"/>
            </a:pPr>
            <a:r>
              <a:rPr lang="en-US">
                <a:solidFill>
                  <a:srgbClr val="660066"/>
                </a:solidFill>
                <a:sym typeface="WP MathB" pitchFamily="2" charset="2"/>
              </a:rPr>
              <a:t> diperoleh t hitung ; lalu bandingkan dengan t tabel : jika t hitung &gt; t tabel Ho ditolak</a:t>
            </a:r>
          </a:p>
        </p:txBody>
      </p:sp>
      <p:sp>
        <p:nvSpPr>
          <p:cNvPr id="1034" name="Text Box 7"/>
          <p:cNvSpPr txBox="1">
            <a:spLocks noChangeArrowheads="1"/>
          </p:cNvSpPr>
          <p:nvPr/>
        </p:nvSpPr>
        <p:spPr bwMode="auto">
          <a:xfrm>
            <a:off x="6361113" y="1960563"/>
            <a:ext cx="52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t  =</a:t>
            </a:r>
          </a:p>
        </p:txBody>
      </p:sp>
      <p:sp>
        <p:nvSpPr>
          <p:cNvPr id="1035" name="Text Box 8"/>
          <p:cNvSpPr txBox="1">
            <a:spLocks noChangeArrowheads="1"/>
          </p:cNvSpPr>
          <p:nvPr/>
        </p:nvSpPr>
        <p:spPr bwMode="auto">
          <a:xfrm>
            <a:off x="6834188" y="1803400"/>
            <a:ext cx="623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200" dirty="0">
                <a:solidFill>
                  <a:srgbClr val="FF0000"/>
                </a:solidFill>
              </a:rPr>
              <a:t>(</a:t>
            </a:r>
            <a:r>
              <a:rPr lang="en-US" sz="1200" dirty="0">
                <a:solidFill>
                  <a:srgbClr val="FF0000"/>
                </a:solidFill>
                <a:sym typeface="Symbol" pitchFamily="18" charset="2"/>
              </a:rPr>
              <a:t></a:t>
            </a:r>
            <a:r>
              <a:rPr lang="en-US" sz="1200" dirty="0">
                <a:solidFill>
                  <a:srgbClr val="FF0000"/>
                </a:solidFill>
                <a:sym typeface="WP MathB" pitchFamily="2" charset="2"/>
              </a:rPr>
              <a:t> - </a:t>
            </a:r>
            <a:r>
              <a:rPr lang="en-US" sz="1200" dirty="0">
                <a:solidFill>
                  <a:srgbClr val="FF0000"/>
                </a:solidFill>
                <a:sym typeface="Symbol" pitchFamily="18" charset="2"/>
              </a:rPr>
              <a:t></a:t>
            </a:r>
            <a:r>
              <a:rPr lang="en-US" sz="1200" dirty="0">
                <a:solidFill>
                  <a:srgbClr val="FF0000"/>
                </a:solidFill>
                <a:sym typeface="WP MathA" pitchFamily="2" charset="2"/>
              </a:rPr>
              <a:t>)</a:t>
            </a:r>
          </a:p>
        </p:txBody>
      </p:sp>
      <p:sp>
        <p:nvSpPr>
          <p:cNvPr id="1036" name="Line 9"/>
          <p:cNvSpPr>
            <a:spLocks noChangeShapeType="1"/>
          </p:cNvSpPr>
          <p:nvPr/>
        </p:nvSpPr>
        <p:spPr bwMode="auto">
          <a:xfrm>
            <a:off x="6910388" y="2133600"/>
            <a:ext cx="685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37" name="Text Box 10"/>
          <p:cNvSpPr txBox="1">
            <a:spLocks noChangeArrowheads="1"/>
          </p:cNvSpPr>
          <p:nvPr/>
        </p:nvSpPr>
        <p:spPr bwMode="auto">
          <a:xfrm>
            <a:off x="6910388" y="2244725"/>
            <a:ext cx="1014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dirty="0">
                <a:solidFill>
                  <a:srgbClr val="FF0000"/>
                </a:solidFill>
              </a:rPr>
              <a:t>s / √</a:t>
            </a:r>
            <a:r>
              <a:rPr lang="en-US" dirty="0">
                <a:solidFill>
                  <a:srgbClr val="FF0000"/>
                </a:solidFill>
                <a:sym typeface="WP MathExtendedA" pitchFamily="2" charset="2"/>
              </a:rPr>
              <a:t>n</a:t>
            </a:r>
            <a:endParaRPr lang="en-US" dirty="0">
              <a:solidFill>
                <a:srgbClr val="FF0000"/>
              </a:solidFill>
            </a:endParaRPr>
          </a:p>
        </p:txBody>
      </p:sp>
      <p:sp>
        <p:nvSpPr>
          <p:cNvPr id="1038" name="Rectangle 12"/>
          <p:cNvSpPr>
            <a:spLocks noChangeArrowheads="1"/>
          </p:cNvSpPr>
          <p:nvPr/>
        </p:nvSpPr>
        <p:spPr bwMode="auto">
          <a:xfrm>
            <a:off x="6248400" y="1676400"/>
            <a:ext cx="1661886" cy="119742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graphicFrame>
        <p:nvGraphicFramePr>
          <p:cNvPr id="1026"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522"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523"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9" name="Text Box 16"/>
          <p:cNvSpPr txBox="1">
            <a:spLocks noChangeArrowheads="1"/>
          </p:cNvSpPr>
          <p:nvPr/>
        </p:nvSpPr>
        <p:spPr bwMode="auto">
          <a:xfrm>
            <a:off x="1431925" y="4079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id-ID" sz="2400">
              <a:latin typeface="Times New Roman" pitchFamily="18" charset="0"/>
            </a:endParaRPr>
          </a:p>
        </p:txBody>
      </p:sp>
      <p:graphicFrame>
        <p:nvGraphicFramePr>
          <p:cNvPr id="1028" name="Object 18"/>
          <p:cNvGraphicFramePr>
            <a:graphicFrameLocks noChangeAspect="1"/>
          </p:cNvGraphicFramePr>
          <p:nvPr/>
        </p:nvGraphicFramePr>
        <p:xfrm>
          <a:off x="2667000" y="2667000"/>
          <a:ext cx="276225" cy="304800"/>
        </p:xfrm>
        <a:graphic>
          <a:graphicData uri="http://schemas.openxmlformats.org/presentationml/2006/ole">
            <mc:AlternateContent xmlns:mc="http://schemas.openxmlformats.org/markup-compatibility/2006">
              <mc:Choice xmlns:v="urn:schemas-microsoft-com:vml" Requires="v">
                <p:oleObj spid="_x0000_s5524"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2667000"/>
                        <a:ext cx="276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Text Box 19"/>
          <p:cNvSpPr txBox="1">
            <a:spLocks noChangeArrowheads="1"/>
          </p:cNvSpPr>
          <p:nvPr/>
        </p:nvSpPr>
        <p:spPr bwMode="auto">
          <a:xfrm>
            <a:off x="630237" y="3495675"/>
            <a:ext cx="80930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dirty="0" err="1">
                <a:solidFill>
                  <a:srgbClr val="0000CC"/>
                </a:solidFill>
              </a:rPr>
              <a:t>Contoh</a:t>
            </a:r>
            <a:r>
              <a:rPr lang="en-US" dirty="0">
                <a:solidFill>
                  <a:srgbClr val="0000CC"/>
                </a:solidFill>
              </a:rPr>
              <a:t> :</a:t>
            </a:r>
          </a:p>
          <a:p>
            <a:pPr eaLnBrk="1" hangingPunct="1"/>
            <a:r>
              <a:rPr lang="id-ID" dirty="0" smtClean="0">
                <a:solidFill>
                  <a:srgbClr val="0000CC"/>
                </a:solidFill>
                <a:sym typeface="WP MathB" pitchFamily="2" charset="2"/>
              </a:rPr>
              <a:t>Rumusan masalah: </a:t>
            </a:r>
          </a:p>
          <a:p>
            <a:pPr eaLnBrk="1" hangingPunct="1"/>
            <a:r>
              <a:rPr lang="id-ID" dirty="0" smtClean="0">
                <a:solidFill>
                  <a:srgbClr val="0000CC"/>
                </a:solidFill>
                <a:sym typeface="WP MathB" pitchFamily="2" charset="2"/>
              </a:rPr>
              <a:t>Berapakah rerata kepuasan pegawai terhadap kinerja kepala sekolah?</a:t>
            </a:r>
          </a:p>
          <a:p>
            <a:pPr eaLnBrk="1" hangingPunct="1"/>
            <a:endParaRPr lang="id-ID" dirty="0" smtClean="0">
              <a:solidFill>
                <a:srgbClr val="0000CC"/>
              </a:solidFill>
              <a:sym typeface="WP MathB" pitchFamily="2" charset="2"/>
            </a:endParaRPr>
          </a:p>
          <a:p>
            <a:pPr eaLnBrk="1" hangingPunct="1"/>
            <a:r>
              <a:rPr lang="id-ID" dirty="0" smtClean="0">
                <a:solidFill>
                  <a:srgbClr val="0000CC"/>
                </a:solidFill>
                <a:sym typeface="WP MathB" pitchFamily="2" charset="2"/>
              </a:rPr>
              <a:t>Hipotesis:</a:t>
            </a:r>
          </a:p>
          <a:p>
            <a:pPr eaLnBrk="1" hangingPunct="1"/>
            <a:r>
              <a:rPr lang="id-ID" dirty="0" smtClean="0">
                <a:solidFill>
                  <a:srgbClr val="0000CC"/>
                </a:solidFill>
                <a:sym typeface="WP MathB" pitchFamily="2" charset="2"/>
              </a:rPr>
              <a:t>1. Rerata kepuasan pegawai terhadap Kepala Sekolah = 50 </a:t>
            </a:r>
          </a:p>
          <a:p>
            <a:pPr eaLnBrk="1" hangingPunct="1"/>
            <a:r>
              <a:rPr lang="id-ID" dirty="0" smtClean="0">
                <a:solidFill>
                  <a:srgbClr val="0000CC"/>
                </a:solidFill>
                <a:sym typeface="WP MathB" pitchFamily="2" charset="2"/>
              </a:rPr>
              <a:t>2. Rerata </a:t>
            </a:r>
            <a:r>
              <a:rPr lang="id-ID" dirty="0">
                <a:solidFill>
                  <a:srgbClr val="0000CC"/>
                </a:solidFill>
                <a:sym typeface="WP MathB" pitchFamily="2" charset="2"/>
              </a:rPr>
              <a:t>kepuasan pegawai terhadap Kepala Sekolah </a:t>
            </a:r>
            <a:r>
              <a:rPr lang="id-ID" dirty="0" smtClean="0">
                <a:solidFill>
                  <a:srgbClr val="0000CC"/>
                </a:solidFill>
                <a:sym typeface="WP MathB" pitchFamily="2" charset="2"/>
              </a:rPr>
              <a:t>&gt; 85</a:t>
            </a:r>
          </a:p>
          <a:p>
            <a:pPr eaLnBrk="1" hangingPunct="1"/>
            <a:r>
              <a:rPr lang="id-ID" dirty="0" smtClean="0">
                <a:solidFill>
                  <a:srgbClr val="0000CC"/>
                </a:solidFill>
                <a:sym typeface="WP MathB" pitchFamily="2" charset="2"/>
              </a:rPr>
              <a:t>3. </a:t>
            </a:r>
            <a:r>
              <a:rPr lang="id-ID" dirty="0">
                <a:solidFill>
                  <a:srgbClr val="0000CC"/>
                </a:solidFill>
                <a:sym typeface="WP MathB" pitchFamily="2" charset="2"/>
              </a:rPr>
              <a:t>Rerata kepuasan pegawai terhadap Kepala Sekolah </a:t>
            </a:r>
            <a:r>
              <a:rPr lang="id-ID" dirty="0" smtClean="0">
                <a:solidFill>
                  <a:srgbClr val="0000CC"/>
                </a:solidFill>
                <a:sym typeface="WP MathB" pitchFamily="2" charset="2"/>
              </a:rPr>
              <a:t>&lt; 40</a:t>
            </a:r>
          </a:p>
          <a:p>
            <a:pPr eaLnBrk="1" hangingPunct="1"/>
            <a:r>
              <a:rPr lang="id-ID" dirty="0" smtClean="0">
                <a:solidFill>
                  <a:srgbClr val="0000CC"/>
                </a:solidFill>
                <a:sym typeface="WP MathB" pitchFamily="2" charset="2"/>
              </a:rPr>
              <a:t>Data:</a:t>
            </a:r>
          </a:p>
          <a:p>
            <a:pPr eaLnBrk="1" hangingPunct="1"/>
            <a:r>
              <a:rPr lang="id-ID" dirty="0" smtClean="0">
                <a:solidFill>
                  <a:srgbClr val="0000CC"/>
                </a:solidFill>
                <a:sym typeface="WP MathB" pitchFamily="2" charset="2"/>
              </a:rPr>
              <a:t>Kepuasan pegawai terhadap kinerja kepala sekolah</a:t>
            </a:r>
          </a:p>
          <a:p>
            <a:pPr eaLnBrk="1" hangingPunct="1"/>
            <a:endParaRPr lang="id-ID" dirty="0" smtClean="0">
              <a:solidFill>
                <a:srgbClr val="0000CC"/>
              </a:solidFill>
              <a:sym typeface="WP MathB" pitchFamily="2" charset="2"/>
            </a:endParaRPr>
          </a:p>
        </p:txBody>
      </p:sp>
      <p:graphicFrame>
        <p:nvGraphicFramePr>
          <p:cNvPr id="1030" name="Object 24"/>
          <p:cNvGraphicFramePr>
            <a:graphicFrameLocks noGrp="1" noChangeAspect="1"/>
          </p:cNvGraphicFramePr>
          <p:nvPr>
            <p:ph/>
            <p:extLst>
              <p:ext uri="{D42A27DB-BD31-4B8C-83A1-F6EECF244321}">
                <p14:modId xmlns:p14="http://schemas.microsoft.com/office/powerpoint/2010/main" val="1476828335"/>
              </p:ext>
            </p:extLst>
          </p:nvPr>
        </p:nvGraphicFramePr>
        <p:xfrm>
          <a:off x="3059832" y="1447800"/>
          <a:ext cx="2151063" cy="4064000"/>
        </p:xfrm>
        <a:graphic>
          <a:graphicData uri="http://schemas.openxmlformats.org/presentationml/2006/ole">
            <mc:AlternateContent xmlns:mc="http://schemas.openxmlformats.org/markup-compatibility/2006">
              <mc:Choice xmlns:v="urn:schemas-microsoft-com:vml" Requires="v">
                <p:oleObj spid="_x0000_s5525"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10"/>
                      <a:srcRect/>
                      <a:stretch>
                        <a:fillRect/>
                      </a:stretch>
                    </p:blipFill>
                    <p:spPr bwMode="auto">
                      <a:xfrm>
                        <a:off x="3059832" y="1447800"/>
                        <a:ext cx="21510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1" name="Line 26"/>
          <p:cNvSpPr>
            <a:spLocks noChangeShapeType="1"/>
          </p:cNvSpPr>
          <p:nvPr/>
        </p:nvSpPr>
        <p:spPr bwMode="auto">
          <a:xfrm>
            <a:off x="6991350" y="1905000"/>
            <a:ext cx="76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graphicFrame>
        <p:nvGraphicFramePr>
          <p:cNvPr id="2" name="Table 1"/>
          <p:cNvGraphicFramePr>
            <a:graphicFrameLocks noGrp="1"/>
          </p:cNvGraphicFramePr>
          <p:nvPr>
            <p:extLst>
              <p:ext uri="{D42A27DB-BD31-4B8C-83A1-F6EECF244321}">
                <p14:modId xmlns:p14="http://schemas.microsoft.com/office/powerpoint/2010/main" val="4114228789"/>
              </p:ext>
            </p:extLst>
          </p:nvPr>
        </p:nvGraphicFramePr>
        <p:xfrm>
          <a:off x="755576" y="6165304"/>
          <a:ext cx="6096000" cy="37084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r>
                        <a:rPr lang="id-ID" dirty="0" smtClean="0"/>
                        <a:t>\</a:t>
                      </a:r>
                      <a:endParaRPr lang="id-ID" dirty="0"/>
                    </a:p>
                  </a:txBody>
                  <a:tcPr/>
                </a:tc>
                <a:tc>
                  <a:txBody>
                    <a:bodyPr/>
                    <a:lstStyle/>
                    <a:p>
                      <a:r>
                        <a:rPr lang="id-ID" dirty="0" smtClean="0"/>
                        <a:t>50</a:t>
                      </a:r>
                      <a:endParaRPr lang="id-ID" dirty="0"/>
                    </a:p>
                  </a:txBody>
                  <a:tcPr/>
                </a:tc>
                <a:tc>
                  <a:txBody>
                    <a:bodyPr/>
                    <a:lstStyle/>
                    <a:p>
                      <a:r>
                        <a:rPr lang="id-ID" dirty="0" smtClean="0"/>
                        <a:t>60</a:t>
                      </a:r>
                      <a:endParaRPr lang="id-ID" dirty="0"/>
                    </a:p>
                  </a:txBody>
                  <a:tcPr/>
                </a:tc>
                <a:tc>
                  <a:txBody>
                    <a:bodyPr/>
                    <a:lstStyle/>
                    <a:p>
                      <a:r>
                        <a:rPr lang="id-ID" dirty="0" smtClean="0"/>
                        <a:t>70</a:t>
                      </a:r>
                      <a:endParaRPr lang="id-ID" dirty="0"/>
                    </a:p>
                  </a:txBody>
                  <a:tcPr/>
                </a:tc>
                <a:tc>
                  <a:txBody>
                    <a:bodyPr/>
                    <a:lstStyle/>
                    <a:p>
                      <a:r>
                        <a:rPr lang="id-ID" dirty="0" smtClean="0"/>
                        <a:t>65</a:t>
                      </a:r>
                      <a:endParaRPr lang="id-ID" dirty="0"/>
                    </a:p>
                  </a:txBody>
                  <a:tcPr/>
                </a:tc>
                <a:tc>
                  <a:txBody>
                    <a:bodyPr/>
                    <a:lstStyle/>
                    <a:p>
                      <a:r>
                        <a:rPr lang="id-ID" dirty="0" smtClean="0"/>
                        <a:t>70</a:t>
                      </a:r>
                      <a:endParaRPr lang="id-ID" dirty="0"/>
                    </a:p>
                  </a:txBody>
                  <a:tcPr/>
                </a:tc>
                <a:tc>
                  <a:txBody>
                    <a:bodyPr/>
                    <a:lstStyle/>
                    <a:p>
                      <a:r>
                        <a:rPr lang="id-ID" dirty="0" smtClean="0"/>
                        <a:t>80</a:t>
                      </a:r>
                      <a:endParaRPr lang="id-ID" dirty="0"/>
                    </a:p>
                  </a:txBody>
                  <a:tcPr/>
                </a:tc>
                <a:tc>
                  <a:txBody>
                    <a:bodyPr/>
                    <a:lstStyle/>
                    <a:p>
                      <a:r>
                        <a:rPr lang="id-ID" dirty="0" smtClean="0"/>
                        <a:t>60</a:t>
                      </a:r>
                      <a:endParaRPr lang="id-ID" dirty="0"/>
                    </a:p>
                  </a:txBody>
                  <a:tcPr/>
                </a:tc>
              </a:tr>
            </a:tbl>
          </a:graphicData>
        </a:graphic>
      </p:graphicFrame>
    </p:spTree>
    <p:extLst>
      <p:ext uri="{BB962C8B-B14F-4D97-AF65-F5344CB8AC3E}">
        <p14:creationId xmlns:p14="http://schemas.microsoft.com/office/powerpoint/2010/main" val="24139378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457200" y="609600"/>
            <a:ext cx="7477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660066"/>
                </a:solidFill>
              </a:rPr>
              <a:t>2. Uji t dua sampel bebas (independent samples)</a:t>
            </a:r>
          </a:p>
          <a:p>
            <a:pPr eaLnBrk="1" hangingPunct="1"/>
            <a:r>
              <a:rPr lang="en-US">
                <a:solidFill>
                  <a:srgbClr val="660066"/>
                </a:solidFill>
              </a:rPr>
              <a:t>Menguji apakah rata-rata dua kelompok yang tidak berhubungan sama/berbeda</a:t>
            </a:r>
            <a:r>
              <a:rPr lang="en-US" b="1">
                <a:solidFill>
                  <a:srgbClr val="660066"/>
                </a:solidFill>
              </a:rPr>
              <a:t> </a:t>
            </a:r>
            <a:endParaRPr lang="en-US">
              <a:solidFill>
                <a:srgbClr val="660066"/>
              </a:solidFill>
              <a:sym typeface="WP MathB" pitchFamily="2" charset="2"/>
            </a:endParaRPr>
          </a:p>
        </p:txBody>
      </p:sp>
      <p:sp>
        <p:nvSpPr>
          <p:cNvPr id="2052" name="Text Box 6"/>
          <p:cNvSpPr txBox="1">
            <a:spLocks noChangeArrowheads="1"/>
          </p:cNvSpPr>
          <p:nvPr/>
        </p:nvSpPr>
        <p:spPr bwMode="auto">
          <a:xfrm>
            <a:off x="7600950" y="166688"/>
            <a:ext cx="737702"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Uji</a:t>
            </a:r>
            <a:r>
              <a:rPr lang="en-US" sz="1800" b="1" dirty="0" smtClean="0"/>
              <a:t> </a:t>
            </a:r>
            <a:r>
              <a:rPr lang="en-US" sz="1800" b="1" dirty="0"/>
              <a:t>t </a:t>
            </a:r>
          </a:p>
        </p:txBody>
      </p:sp>
      <p:sp>
        <p:nvSpPr>
          <p:cNvPr id="2053" name="Text Box 7"/>
          <p:cNvSpPr txBox="1">
            <a:spLocks noChangeArrowheads="1"/>
          </p:cNvSpPr>
          <p:nvPr/>
        </p:nvSpPr>
        <p:spPr bwMode="auto">
          <a:xfrm>
            <a:off x="857250" y="1644650"/>
            <a:ext cx="46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t =</a:t>
            </a:r>
          </a:p>
        </p:txBody>
      </p:sp>
      <p:sp>
        <p:nvSpPr>
          <p:cNvPr id="2054" name="Text Box 9"/>
          <p:cNvSpPr txBox="1">
            <a:spLocks noChangeArrowheads="1"/>
          </p:cNvSpPr>
          <p:nvPr/>
        </p:nvSpPr>
        <p:spPr bwMode="auto">
          <a:xfrm>
            <a:off x="1355725" y="1492250"/>
            <a:ext cx="812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(X – Y)</a:t>
            </a:r>
          </a:p>
        </p:txBody>
      </p:sp>
      <p:sp>
        <p:nvSpPr>
          <p:cNvPr id="2055" name="Text Box 10"/>
          <p:cNvSpPr txBox="1">
            <a:spLocks noChangeArrowheads="1"/>
          </p:cNvSpPr>
          <p:nvPr/>
        </p:nvSpPr>
        <p:spPr bwMode="auto">
          <a:xfrm>
            <a:off x="1447800" y="179705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Sx-y </a:t>
            </a:r>
          </a:p>
        </p:txBody>
      </p:sp>
      <p:sp>
        <p:nvSpPr>
          <p:cNvPr id="2056" name="Line 11"/>
          <p:cNvSpPr>
            <a:spLocks noChangeShapeType="1"/>
          </p:cNvSpPr>
          <p:nvPr/>
        </p:nvSpPr>
        <p:spPr bwMode="auto">
          <a:xfrm>
            <a:off x="1371600" y="1828800"/>
            <a:ext cx="685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57" name="Line 13"/>
          <p:cNvSpPr>
            <a:spLocks noChangeShapeType="1"/>
          </p:cNvSpPr>
          <p:nvPr/>
        </p:nvSpPr>
        <p:spPr bwMode="auto">
          <a:xfrm>
            <a:off x="1676400" y="1905000"/>
            <a:ext cx="76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58" name="Line 14"/>
          <p:cNvSpPr>
            <a:spLocks noChangeShapeType="1"/>
          </p:cNvSpPr>
          <p:nvPr/>
        </p:nvSpPr>
        <p:spPr bwMode="auto">
          <a:xfrm>
            <a:off x="1828800" y="1905000"/>
            <a:ext cx="76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59" name="Line 15"/>
          <p:cNvSpPr>
            <a:spLocks noChangeShapeType="1"/>
          </p:cNvSpPr>
          <p:nvPr/>
        </p:nvSpPr>
        <p:spPr bwMode="auto">
          <a:xfrm>
            <a:off x="1524000" y="1524000"/>
            <a:ext cx="76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60" name="Line 16"/>
          <p:cNvSpPr>
            <a:spLocks noChangeShapeType="1"/>
          </p:cNvSpPr>
          <p:nvPr/>
        </p:nvSpPr>
        <p:spPr bwMode="auto">
          <a:xfrm>
            <a:off x="1905000" y="1524000"/>
            <a:ext cx="76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61" name="Text Box 17"/>
          <p:cNvSpPr txBox="1">
            <a:spLocks noChangeArrowheads="1"/>
          </p:cNvSpPr>
          <p:nvPr/>
        </p:nvSpPr>
        <p:spPr bwMode="auto">
          <a:xfrm>
            <a:off x="2438400" y="1676400"/>
            <a:ext cx="928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Di mana</a:t>
            </a:r>
          </a:p>
        </p:txBody>
      </p:sp>
      <p:sp>
        <p:nvSpPr>
          <p:cNvPr id="2062" name="Text Box 19"/>
          <p:cNvSpPr txBox="1">
            <a:spLocks noChangeArrowheads="1"/>
          </p:cNvSpPr>
          <p:nvPr/>
        </p:nvSpPr>
        <p:spPr bwMode="auto">
          <a:xfrm>
            <a:off x="3505200" y="1676400"/>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Sx-y = </a:t>
            </a:r>
          </a:p>
        </p:txBody>
      </p:sp>
      <p:sp>
        <p:nvSpPr>
          <p:cNvPr id="2063" name="Text Box 20"/>
          <p:cNvSpPr txBox="1">
            <a:spLocks noChangeArrowheads="1"/>
          </p:cNvSpPr>
          <p:nvPr/>
        </p:nvSpPr>
        <p:spPr bwMode="auto">
          <a:xfrm>
            <a:off x="4556125" y="1447800"/>
            <a:ext cx="248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sym typeface="WP MathExtendedA" pitchFamily="2" charset="2"/>
              </a:rPr>
              <a:t>(Σ</a:t>
            </a:r>
            <a:r>
              <a:rPr lang="en-US">
                <a:solidFill>
                  <a:srgbClr val="FF0000"/>
                </a:solidFill>
                <a:sym typeface="WP MathA" pitchFamily="2" charset="2"/>
              </a:rPr>
              <a:t>x</a:t>
            </a:r>
            <a:r>
              <a:rPr lang="en-US" b="1" baseline="30000">
                <a:solidFill>
                  <a:srgbClr val="FF0000"/>
                </a:solidFill>
                <a:sym typeface="WP MathA" pitchFamily="2" charset="2"/>
              </a:rPr>
              <a:t>2</a:t>
            </a:r>
            <a:r>
              <a:rPr lang="en-US">
                <a:solidFill>
                  <a:srgbClr val="FF0000"/>
                </a:solidFill>
                <a:sym typeface="WP MathA" pitchFamily="2" charset="2"/>
              </a:rPr>
              <a:t> + </a:t>
            </a:r>
            <a:r>
              <a:rPr lang="en-US">
                <a:solidFill>
                  <a:srgbClr val="FF0000"/>
                </a:solidFill>
                <a:sym typeface="WP MathExtendedA" pitchFamily="2" charset="2"/>
              </a:rPr>
              <a:t>Σy</a:t>
            </a:r>
            <a:r>
              <a:rPr lang="en-US" b="1" baseline="30000">
                <a:solidFill>
                  <a:srgbClr val="FF0000"/>
                </a:solidFill>
                <a:sym typeface="WP MathExtendedA" pitchFamily="2" charset="2"/>
              </a:rPr>
              <a:t>2</a:t>
            </a:r>
            <a:r>
              <a:rPr lang="en-US">
                <a:solidFill>
                  <a:srgbClr val="FF0000"/>
                </a:solidFill>
                <a:sym typeface="WP MathExtendedA" pitchFamily="2" charset="2"/>
              </a:rPr>
              <a:t>) (1/n</a:t>
            </a:r>
            <a:r>
              <a:rPr lang="en-US" b="1" baseline="-25000">
                <a:solidFill>
                  <a:srgbClr val="FF0000"/>
                </a:solidFill>
                <a:sym typeface="WP MathExtendedA" pitchFamily="2" charset="2"/>
              </a:rPr>
              <a:t>x</a:t>
            </a:r>
            <a:r>
              <a:rPr lang="en-US">
                <a:solidFill>
                  <a:srgbClr val="FF0000"/>
                </a:solidFill>
                <a:sym typeface="WP MathExtendedA" pitchFamily="2" charset="2"/>
              </a:rPr>
              <a:t> + 1/n</a:t>
            </a:r>
            <a:r>
              <a:rPr lang="en-US" b="1" baseline="-25000">
                <a:solidFill>
                  <a:srgbClr val="FF0000"/>
                </a:solidFill>
                <a:sym typeface="WP MathExtendedA" pitchFamily="2" charset="2"/>
              </a:rPr>
              <a:t>y</a:t>
            </a:r>
            <a:r>
              <a:rPr lang="en-US">
                <a:solidFill>
                  <a:srgbClr val="FF0000"/>
                </a:solidFill>
                <a:sym typeface="WP MathExtendedA" pitchFamily="2" charset="2"/>
              </a:rPr>
              <a:t>)</a:t>
            </a:r>
          </a:p>
        </p:txBody>
      </p:sp>
      <p:sp>
        <p:nvSpPr>
          <p:cNvPr id="2064" name="Text Box 21"/>
          <p:cNvSpPr txBox="1">
            <a:spLocks noChangeArrowheads="1"/>
          </p:cNvSpPr>
          <p:nvPr/>
        </p:nvSpPr>
        <p:spPr bwMode="auto">
          <a:xfrm>
            <a:off x="4114800" y="1447800"/>
            <a:ext cx="790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4400">
                <a:solidFill>
                  <a:srgbClr val="FF0000"/>
                </a:solidFill>
                <a:latin typeface="Arial" charset="0"/>
                <a:sym typeface="WP MathExtendedA" pitchFamily="2" charset="2"/>
              </a:rPr>
              <a:t>√</a:t>
            </a:r>
          </a:p>
        </p:txBody>
      </p:sp>
      <p:sp>
        <p:nvSpPr>
          <p:cNvPr id="2065" name="Text Box 22"/>
          <p:cNvSpPr txBox="1">
            <a:spLocks noChangeArrowheads="1"/>
          </p:cNvSpPr>
          <p:nvPr/>
        </p:nvSpPr>
        <p:spPr bwMode="auto">
          <a:xfrm>
            <a:off x="5126038" y="1828800"/>
            <a:ext cx="1350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(n</a:t>
            </a:r>
            <a:r>
              <a:rPr lang="en-US" b="1" baseline="-25000">
                <a:solidFill>
                  <a:srgbClr val="FF0000"/>
                </a:solidFill>
              </a:rPr>
              <a:t>x</a:t>
            </a:r>
            <a:r>
              <a:rPr lang="en-US">
                <a:solidFill>
                  <a:srgbClr val="FF0000"/>
                </a:solidFill>
              </a:rPr>
              <a:t> + n</a:t>
            </a:r>
            <a:r>
              <a:rPr lang="en-US" b="1" baseline="-25000">
                <a:solidFill>
                  <a:srgbClr val="FF0000"/>
                </a:solidFill>
              </a:rPr>
              <a:t>y</a:t>
            </a:r>
            <a:r>
              <a:rPr lang="en-US" b="1">
                <a:solidFill>
                  <a:srgbClr val="FF0000"/>
                </a:solidFill>
              </a:rPr>
              <a:t> </a:t>
            </a:r>
            <a:r>
              <a:rPr lang="en-US">
                <a:solidFill>
                  <a:srgbClr val="FF0000"/>
                </a:solidFill>
              </a:rPr>
              <a:t>– 2)</a:t>
            </a:r>
          </a:p>
        </p:txBody>
      </p:sp>
      <p:sp>
        <p:nvSpPr>
          <p:cNvPr id="2066" name="Line 23"/>
          <p:cNvSpPr>
            <a:spLocks noChangeShapeType="1"/>
          </p:cNvSpPr>
          <p:nvPr/>
        </p:nvSpPr>
        <p:spPr bwMode="auto">
          <a:xfrm>
            <a:off x="4648200" y="1828800"/>
            <a:ext cx="2286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67" name="Line 25"/>
          <p:cNvSpPr>
            <a:spLocks noChangeShapeType="1"/>
          </p:cNvSpPr>
          <p:nvPr/>
        </p:nvSpPr>
        <p:spPr bwMode="auto">
          <a:xfrm>
            <a:off x="3733800" y="1752600"/>
            <a:ext cx="76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68" name="Line 26"/>
          <p:cNvSpPr>
            <a:spLocks noChangeShapeType="1"/>
          </p:cNvSpPr>
          <p:nvPr/>
        </p:nvSpPr>
        <p:spPr bwMode="auto">
          <a:xfrm>
            <a:off x="3886200" y="1752600"/>
            <a:ext cx="76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069" name="Rectangle 27"/>
          <p:cNvSpPr>
            <a:spLocks noChangeArrowheads="1"/>
          </p:cNvSpPr>
          <p:nvPr/>
        </p:nvSpPr>
        <p:spPr bwMode="auto">
          <a:xfrm>
            <a:off x="762000" y="1371600"/>
            <a:ext cx="1600200" cy="914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070" name="Rectangle 29"/>
          <p:cNvSpPr>
            <a:spLocks noChangeArrowheads="1"/>
          </p:cNvSpPr>
          <p:nvPr/>
        </p:nvSpPr>
        <p:spPr bwMode="auto">
          <a:xfrm>
            <a:off x="3505200" y="1295400"/>
            <a:ext cx="3657600" cy="99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071" name="Text Box 30"/>
          <p:cNvSpPr txBox="1">
            <a:spLocks noChangeArrowheads="1"/>
          </p:cNvSpPr>
          <p:nvPr/>
        </p:nvSpPr>
        <p:spPr bwMode="auto">
          <a:xfrm>
            <a:off x="344129" y="2492896"/>
            <a:ext cx="82454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dirty="0" err="1">
                <a:solidFill>
                  <a:srgbClr val="0000CC"/>
                </a:solidFill>
              </a:rPr>
              <a:t>Contoh</a:t>
            </a:r>
            <a:r>
              <a:rPr lang="en-US" dirty="0">
                <a:solidFill>
                  <a:srgbClr val="0000CC"/>
                </a:solidFill>
              </a:rPr>
              <a:t> :</a:t>
            </a:r>
          </a:p>
          <a:p>
            <a:pPr eaLnBrk="1" hangingPunct="1"/>
            <a:r>
              <a:rPr lang="en-US" dirty="0" smtClean="0">
                <a:solidFill>
                  <a:srgbClr val="0000CC"/>
                </a:solidFill>
              </a:rPr>
              <a:t>H</a:t>
            </a:r>
            <a:r>
              <a:rPr lang="id-ID" dirty="0" smtClean="0">
                <a:solidFill>
                  <a:srgbClr val="0000CC"/>
                </a:solidFill>
              </a:rPr>
              <a:t>1: Tingkat partisipasi Kls A = tingkat partisipasi kls </a:t>
            </a:r>
            <a:r>
              <a:rPr lang="id-ID" dirty="0" smtClean="0">
                <a:solidFill>
                  <a:srgbClr val="0000CC"/>
                </a:solidFill>
              </a:rPr>
              <a:t>B</a:t>
            </a:r>
          </a:p>
          <a:p>
            <a:pPr eaLnBrk="1" hangingPunct="1"/>
            <a:r>
              <a:rPr lang="en-US" dirty="0" smtClean="0">
                <a:solidFill>
                  <a:srgbClr val="0000CC"/>
                </a:solidFill>
              </a:rPr>
              <a:t>H</a:t>
            </a:r>
            <a:r>
              <a:rPr lang="id-ID" dirty="0" smtClean="0">
                <a:solidFill>
                  <a:srgbClr val="0000CC"/>
                </a:solidFill>
              </a:rPr>
              <a:t>2: </a:t>
            </a:r>
            <a:r>
              <a:rPr lang="id-ID" dirty="0">
                <a:solidFill>
                  <a:srgbClr val="0000CC"/>
                </a:solidFill>
              </a:rPr>
              <a:t>Tingkat partisipasi Kls A </a:t>
            </a:r>
            <a:r>
              <a:rPr lang="id-ID" dirty="0" smtClean="0">
                <a:solidFill>
                  <a:srgbClr val="0000CC"/>
                </a:solidFill>
              </a:rPr>
              <a:t>&gt; </a:t>
            </a:r>
            <a:r>
              <a:rPr lang="id-ID" dirty="0">
                <a:solidFill>
                  <a:srgbClr val="0000CC"/>
                </a:solidFill>
              </a:rPr>
              <a:t>tingkat partisipasi kls B</a:t>
            </a:r>
          </a:p>
          <a:p>
            <a:pPr eaLnBrk="1" hangingPunct="1"/>
            <a:r>
              <a:rPr lang="en-US" dirty="0" smtClean="0">
                <a:solidFill>
                  <a:srgbClr val="0000CC"/>
                </a:solidFill>
              </a:rPr>
              <a:t>H</a:t>
            </a:r>
            <a:r>
              <a:rPr lang="id-ID" dirty="0" smtClean="0">
                <a:solidFill>
                  <a:srgbClr val="0000CC"/>
                </a:solidFill>
              </a:rPr>
              <a:t>3: </a:t>
            </a:r>
            <a:r>
              <a:rPr lang="id-ID" dirty="0">
                <a:solidFill>
                  <a:srgbClr val="0000CC"/>
                </a:solidFill>
              </a:rPr>
              <a:t>Tingkat partisipasi Kls A </a:t>
            </a:r>
            <a:r>
              <a:rPr lang="id-ID" dirty="0" smtClean="0">
                <a:solidFill>
                  <a:srgbClr val="0000CC"/>
                </a:solidFill>
              </a:rPr>
              <a:t>&lt; </a:t>
            </a:r>
            <a:r>
              <a:rPr lang="id-ID" dirty="0">
                <a:solidFill>
                  <a:srgbClr val="0000CC"/>
                </a:solidFill>
              </a:rPr>
              <a:t>tingkat partisipasi kls B</a:t>
            </a:r>
          </a:p>
          <a:p>
            <a:pPr eaLnBrk="1" hangingPunct="1"/>
            <a:endParaRPr lang="id-ID" dirty="0" smtClean="0">
              <a:solidFill>
                <a:srgbClr val="0000CC"/>
              </a:solidFill>
            </a:endParaRPr>
          </a:p>
          <a:p>
            <a:pPr eaLnBrk="1" hangingPunct="1"/>
            <a:endParaRPr lang="id-ID" dirty="0">
              <a:solidFill>
                <a:srgbClr val="0000CC"/>
              </a:solidFill>
              <a:sym typeface="WP MathB" pitchFamily="2" charset="2"/>
            </a:endParaRPr>
          </a:p>
          <a:p>
            <a:pPr eaLnBrk="1" hangingPunct="1"/>
            <a:endParaRPr lang="en-US" dirty="0">
              <a:solidFill>
                <a:srgbClr val="0000CC"/>
              </a:solidFill>
              <a:sym typeface="WP MathB" pitchFamily="2" charset="2"/>
            </a:endParaRPr>
          </a:p>
        </p:txBody>
      </p:sp>
      <p:sp>
        <p:nvSpPr>
          <p:cNvPr id="4" name="TextBox 3"/>
          <p:cNvSpPr txBox="1"/>
          <p:nvPr/>
        </p:nvSpPr>
        <p:spPr>
          <a:xfrm>
            <a:off x="6084168" y="2564904"/>
            <a:ext cx="2220480" cy="523220"/>
          </a:xfrm>
          <a:prstGeom prst="rect">
            <a:avLst/>
          </a:prstGeom>
          <a:noFill/>
        </p:spPr>
        <p:txBody>
          <a:bodyPr wrap="none" rtlCol="0">
            <a:spAutoFit/>
          </a:bodyPr>
          <a:lstStyle/>
          <a:p>
            <a:r>
              <a:rPr lang="id-ID" sz="2800" b="1" dirty="0" smtClean="0"/>
              <a:t>df = n1+n2 - 2</a:t>
            </a:r>
            <a:endParaRPr lang="id-ID" sz="2800" b="1" dirty="0"/>
          </a:p>
        </p:txBody>
      </p:sp>
      <p:graphicFrame>
        <p:nvGraphicFramePr>
          <p:cNvPr id="6" name="Table 5"/>
          <p:cNvGraphicFramePr>
            <a:graphicFrameLocks noGrp="1"/>
          </p:cNvGraphicFramePr>
          <p:nvPr>
            <p:extLst>
              <p:ext uri="{D42A27DB-BD31-4B8C-83A1-F6EECF244321}">
                <p14:modId xmlns:p14="http://schemas.microsoft.com/office/powerpoint/2010/main" val="983166765"/>
              </p:ext>
            </p:extLst>
          </p:nvPr>
        </p:nvGraphicFramePr>
        <p:xfrm>
          <a:off x="1547664" y="4005064"/>
          <a:ext cx="4534044" cy="2632710"/>
        </p:xfrm>
        <a:graphic>
          <a:graphicData uri="http://schemas.openxmlformats.org/drawingml/2006/table">
            <a:tbl>
              <a:tblPr>
                <a:tableStyleId>{5C22544A-7EE6-4342-B048-85BDC9FD1C3A}</a:tableStyleId>
              </a:tblPr>
              <a:tblGrid>
                <a:gridCol w="2264135"/>
                <a:gridCol w="2269909"/>
              </a:tblGrid>
              <a:tr h="381000">
                <a:tc>
                  <a:txBody>
                    <a:bodyPr/>
                    <a:lstStyle/>
                    <a:p>
                      <a:pPr algn="ctr" fontAlgn="ctr"/>
                      <a:r>
                        <a:rPr lang="id-ID" sz="2400" b="0" u="none" strike="noStrike" dirty="0">
                          <a:effectLst/>
                        </a:rPr>
                        <a:t>Partisipasi Kelas A</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2400" b="0" u="none" strike="noStrike">
                          <a:effectLst/>
                        </a:rPr>
                        <a:t>Partisipasi Kelas B</a:t>
                      </a:r>
                      <a:endParaRPr lang="id-ID" sz="2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ctr"/>
                      <a:r>
                        <a:rPr lang="id-ID" sz="2400" b="0" u="none" strike="noStrike" dirty="0">
                          <a:effectLst/>
                        </a:rPr>
                        <a:t>24</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2400" b="0" u="none" strike="noStrike">
                          <a:effectLst/>
                        </a:rPr>
                        <a:t>42</a:t>
                      </a:r>
                      <a:endParaRPr lang="id-ID" sz="24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ctr"/>
                      <a:r>
                        <a:rPr lang="id-ID" sz="2400" b="0" u="none" strike="noStrike" dirty="0">
                          <a:effectLst/>
                        </a:rPr>
                        <a:t>43</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2400" b="0" u="none" strike="noStrike" dirty="0">
                          <a:effectLst/>
                        </a:rPr>
                        <a:t>43</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ctr"/>
                      <a:r>
                        <a:rPr lang="id-ID" sz="2400" b="0" u="none" strike="noStrike" dirty="0">
                          <a:effectLst/>
                        </a:rPr>
                        <a:t>58</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2400" b="0" u="none" strike="noStrike" dirty="0">
                          <a:effectLst/>
                        </a:rPr>
                        <a:t>55</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ctr"/>
                      <a:r>
                        <a:rPr lang="id-ID" sz="2400" b="0" u="none" strike="noStrike" dirty="0">
                          <a:effectLst/>
                        </a:rPr>
                        <a:t>71</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2400" b="0" u="none" strike="noStrike" dirty="0">
                          <a:effectLst/>
                        </a:rPr>
                        <a:t>26</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ctr"/>
                      <a:r>
                        <a:rPr lang="id-ID" sz="2400" b="0" u="none" strike="noStrike" dirty="0">
                          <a:effectLst/>
                        </a:rPr>
                        <a:t>43</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2400" b="0" u="none" strike="noStrike" dirty="0">
                          <a:effectLst/>
                        </a:rPr>
                        <a:t>62</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ctr" fontAlgn="ct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d-ID" sz="2400" b="0" u="none" strike="noStrike" dirty="0">
                          <a:effectLst/>
                        </a:rPr>
                        <a:t>37</a:t>
                      </a:r>
                      <a:endParaRPr lang="id-ID"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6300192" y="4005064"/>
            <a:ext cx="2622834" cy="2585323"/>
          </a:xfrm>
          <a:prstGeom prst="rect">
            <a:avLst/>
          </a:prstGeom>
          <a:noFill/>
        </p:spPr>
        <p:txBody>
          <a:bodyPr wrap="none" rtlCol="0">
            <a:spAutoFit/>
          </a:bodyPr>
          <a:lstStyle/>
          <a:p>
            <a:r>
              <a:rPr lang="id-ID" dirty="0" smtClean="0"/>
              <a:t>Sxy=  9,20</a:t>
            </a:r>
          </a:p>
          <a:p>
            <a:r>
              <a:rPr lang="id-ID" u="sng" dirty="0" smtClean="0"/>
              <a:t>X</a:t>
            </a:r>
            <a:r>
              <a:rPr lang="id-ID" dirty="0" smtClean="0"/>
              <a:t> = 47,80</a:t>
            </a:r>
          </a:p>
          <a:p>
            <a:r>
              <a:rPr lang="id-ID" u="sng" dirty="0" smtClean="0"/>
              <a:t>Y</a:t>
            </a:r>
            <a:r>
              <a:rPr lang="id-ID" dirty="0" smtClean="0"/>
              <a:t> = 44,17</a:t>
            </a:r>
          </a:p>
          <a:p>
            <a:endParaRPr lang="id-ID" u="sng" dirty="0"/>
          </a:p>
          <a:p>
            <a:r>
              <a:rPr lang="id-ID" dirty="0" smtClean="0"/>
              <a:t>th = (47,80 – 44,17) / 9,20</a:t>
            </a:r>
          </a:p>
          <a:p>
            <a:r>
              <a:rPr lang="id-ID" dirty="0" smtClean="0"/>
              <a:t>th =  0,395</a:t>
            </a:r>
          </a:p>
          <a:p>
            <a:endParaRPr lang="id-ID" dirty="0"/>
          </a:p>
          <a:p>
            <a:r>
              <a:rPr lang="id-ID" dirty="0" smtClean="0"/>
              <a:t>tt = 2,262 (2 tails)</a:t>
            </a:r>
          </a:p>
          <a:p>
            <a:r>
              <a:rPr lang="id-ID" dirty="0" smtClean="0"/>
              <a:t>tt = 1,833 (1 tail)</a:t>
            </a:r>
            <a:endParaRPr lang="en-US" dirty="0"/>
          </a:p>
        </p:txBody>
      </p:sp>
    </p:spTree>
    <p:extLst>
      <p:ext uri="{BB962C8B-B14F-4D97-AF65-F5344CB8AC3E}">
        <p14:creationId xmlns:p14="http://schemas.microsoft.com/office/powerpoint/2010/main" val="39183442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KURVE UJI</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46643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Uji t sampel independen lain</a:t>
            </a:r>
            <a:endParaRPr lang="id-ID" dirty="0"/>
          </a:p>
        </p:txBody>
      </p:sp>
      <p:pic>
        <p:nvPicPr>
          <p:cNvPr id="4" name="Content Placeholder 3"/>
          <p:cNvPicPr>
            <a:picLocks noGrp="1" noChangeAspect="1"/>
          </p:cNvPicPr>
          <p:nvPr>
            <p:ph idx="1"/>
          </p:nvPr>
        </p:nvPicPr>
        <p:blipFill>
          <a:blip r:embed="rId2"/>
          <a:stretch>
            <a:fillRect/>
          </a:stretch>
        </p:blipFill>
        <p:spPr>
          <a:xfrm>
            <a:off x="251520" y="1772816"/>
            <a:ext cx="8676456" cy="4680520"/>
          </a:xfrm>
          <a:prstGeom prst="rect">
            <a:avLst/>
          </a:prstGeom>
        </p:spPr>
      </p:pic>
    </p:spTree>
    <p:extLst>
      <p:ext uri="{BB962C8B-B14F-4D97-AF65-F5344CB8AC3E}">
        <p14:creationId xmlns:p14="http://schemas.microsoft.com/office/powerpoint/2010/main" val="24797645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7600950" y="166688"/>
            <a:ext cx="737702"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Uji</a:t>
            </a:r>
            <a:r>
              <a:rPr lang="en-US" sz="1800" b="1" dirty="0" smtClean="0"/>
              <a:t> </a:t>
            </a:r>
            <a:r>
              <a:rPr lang="en-US" sz="1800" b="1" dirty="0"/>
              <a:t>t </a:t>
            </a:r>
          </a:p>
        </p:txBody>
      </p:sp>
      <p:sp>
        <p:nvSpPr>
          <p:cNvPr id="22531" name="Text Box 5"/>
          <p:cNvSpPr txBox="1">
            <a:spLocks noChangeArrowheads="1"/>
          </p:cNvSpPr>
          <p:nvPr/>
        </p:nvSpPr>
        <p:spPr bwMode="auto">
          <a:xfrm>
            <a:off x="822325" y="741363"/>
            <a:ext cx="6732588" cy="590550"/>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dirty="0">
                <a:solidFill>
                  <a:srgbClr val="660066"/>
                </a:solidFill>
              </a:rPr>
              <a:t>3. </a:t>
            </a:r>
            <a:r>
              <a:rPr lang="en-US" b="1" dirty="0" err="1">
                <a:solidFill>
                  <a:srgbClr val="660066"/>
                </a:solidFill>
              </a:rPr>
              <a:t>Uji</a:t>
            </a:r>
            <a:r>
              <a:rPr lang="en-US" b="1" dirty="0">
                <a:solidFill>
                  <a:srgbClr val="660066"/>
                </a:solidFill>
              </a:rPr>
              <a:t> t </a:t>
            </a:r>
            <a:r>
              <a:rPr lang="en-US" b="1" dirty="0" err="1">
                <a:solidFill>
                  <a:srgbClr val="660066"/>
                </a:solidFill>
              </a:rPr>
              <a:t>dua</a:t>
            </a:r>
            <a:r>
              <a:rPr lang="en-US" b="1" dirty="0">
                <a:solidFill>
                  <a:srgbClr val="660066"/>
                </a:solidFill>
              </a:rPr>
              <a:t> </a:t>
            </a:r>
            <a:r>
              <a:rPr lang="en-US" b="1" dirty="0" err="1">
                <a:solidFill>
                  <a:srgbClr val="660066"/>
                </a:solidFill>
              </a:rPr>
              <a:t>sampel</a:t>
            </a:r>
            <a:r>
              <a:rPr lang="en-US" b="1" dirty="0">
                <a:solidFill>
                  <a:srgbClr val="660066"/>
                </a:solidFill>
              </a:rPr>
              <a:t> </a:t>
            </a:r>
            <a:r>
              <a:rPr lang="en-US" b="1" dirty="0" err="1">
                <a:solidFill>
                  <a:srgbClr val="660066"/>
                </a:solidFill>
              </a:rPr>
              <a:t>berpasangan</a:t>
            </a:r>
            <a:endParaRPr lang="en-US" b="1" dirty="0">
              <a:solidFill>
                <a:srgbClr val="660066"/>
              </a:solidFill>
            </a:endParaRPr>
          </a:p>
          <a:p>
            <a:pPr eaLnBrk="1" hangingPunct="1"/>
            <a:r>
              <a:rPr lang="en-US" dirty="0" err="1">
                <a:solidFill>
                  <a:srgbClr val="660066"/>
                </a:solidFill>
              </a:rPr>
              <a:t>Menguji</a:t>
            </a:r>
            <a:r>
              <a:rPr lang="en-US" dirty="0">
                <a:solidFill>
                  <a:srgbClr val="660066"/>
                </a:solidFill>
              </a:rPr>
              <a:t> </a:t>
            </a:r>
            <a:r>
              <a:rPr lang="en-US" dirty="0" err="1">
                <a:solidFill>
                  <a:srgbClr val="660066"/>
                </a:solidFill>
              </a:rPr>
              <a:t>apakah</a:t>
            </a:r>
            <a:r>
              <a:rPr lang="en-US" dirty="0">
                <a:solidFill>
                  <a:srgbClr val="660066"/>
                </a:solidFill>
              </a:rPr>
              <a:t> rata-rata </a:t>
            </a:r>
            <a:r>
              <a:rPr lang="en-US" dirty="0" err="1">
                <a:solidFill>
                  <a:srgbClr val="660066"/>
                </a:solidFill>
              </a:rPr>
              <a:t>dua</a:t>
            </a:r>
            <a:r>
              <a:rPr lang="en-US" dirty="0">
                <a:solidFill>
                  <a:srgbClr val="660066"/>
                </a:solidFill>
              </a:rPr>
              <a:t> </a:t>
            </a:r>
            <a:r>
              <a:rPr lang="en-US" dirty="0" err="1">
                <a:solidFill>
                  <a:srgbClr val="660066"/>
                </a:solidFill>
              </a:rPr>
              <a:t>sampel</a:t>
            </a:r>
            <a:r>
              <a:rPr lang="en-US" dirty="0">
                <a:solidFill>
                  <a:srgbClr val="660066"/>
                </a:solidFill>
              </a:rPr>
              <a:t> yang </a:t>
            </a:r>
            <a:r>
              <a:rPr lang="en-US" dirty="0" err="1">
                <a:solidFill>
                  <a:srgbClr val="660066"/>
                </a:solidFill>
              </a:rPr>
              <a:t>berpasangan</a:t>
            </a:r>
            <a:r>
              <a:rPr lang="en-US" dirty="0">
                <a:solidFill>
                  <a:srgbClr val="660066"/>
                </a:solidFill>
              </a:rPr>
              <a:t> </a:t>
            </a:r>
            <a:r>
              <a:rPr lang="en-US" dirty="0" err="1">
                <a:solidFill>
                  <a:srgbClr val="660066"/>
                </a:solidFill>
              </a:rPr>
              <a:t>sama</a:t>
            </a:r>
            <a:r>
              <a:rPr lang="en-US" dirty="0">
                <a:solidFill>
                  <a:srgbClr val="660066"/>
                </a:solidFill>
              </a:rPr>
              <a:t>/</a:t>
            </a:r>
            <a:r>
              <a:rPr lang="en-US" dirty="0" err="1">
                <a:solidFill>
                  <a:srgbClr val="660066"/>
                </a:solidFill>
              </a:rPr>
              <a:t>berbeda</a:t>
            </a:r>
            <a:r>
              <a:rPr lang="en-US" dirty="0">
                <a:solidFill>
                  <a:srgbClr val="660066"/>
                </a:solidFill>
              </a:rPr>
              <a:t>  </a:t>
            </a:r>
          </a:p>
        </p:txBody>
      </p:sp>
      <p:sp>
        <p:nvSpPr>
          <p:cNvPr id="22532" name="Text Box 6"/>
          <p:cNvSpPr txBox="1">
            <a:spLocks noChangeArrowheads="1"/>
          </p:cNvSpPr>
          <p:nvPr/>
        </p:nvSpPr>
        <p:spPr bwMode="auto">
          <a:xfrm>
            <a:off x="974725" y="1676400"/>
            <a:ext cx="527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t = </a:t>
            </a:r>
          </a:p>
        </p:txBody>
      </p:sp>
      <p:sp>
        <p:nvSpPr>
          <p:cNvPr id="22533" name="Text Box 7"/>
          <p:cNvSpPr txBox="1">
            <a:spLocks noChangeArrowheads="1"/>
          </p:cNvSpPr>
          <p:nvPr/>
        </p:nvSpPr>
        <p:spPr bwMode="auto">
          <a:xfrm>
            <a:off x="1431925" y="1524000"/>
            <a:ext cx="322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D</a:t>
            </a:r>
          </a:p>
        </p:txBody>
      </p:sp>
      <p:sp>
        <p:nvSpPr>
          <p:cNvPr id="22534" name="Text Box 8"/>
          <p:cNvSpPr txBox="1">
            <a:spLocks noChangeArrowheads="1"/>
          </p:cNvSpPr>
          <p:nvPr/>
        </p:nvSpPr>
        <p:spPr bwMode="auto">
          <a:xfrm>
            <a:off x="1371600" y="1752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s</a:t>
            </a:r>
            <a:r>
              <a:rPr lang="en-US" b="1" baseline="-25000">
                <a:solidFill>
                  <a:srgbClr val="FF0000"/>
                </a:solidFill>
              </a:rPr>
              <a:t>D</a:t>
            </a:r>
          </a:p>
        </p:txBody>
      </p:sp>
      <p:sp>
        <p:nvSpPr>
          <p:cNvPr id="22535" name="Line 9"/>
          <p:cNvSpPr>
            <a:spLocks noChangeShapeType="1"/>
          </p:cNvSpPr>
          <p:nvPr/>
        </p:nvSpPr>
        <p:spPr bwMode="auto">
          <a:xfrm>
            <a:off x="1371600" y="1828800"/>
            <a:ext cx="38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2536" name="Line 10"/>
          <p:cNvSpPr>
            <a:spLocks noChangeShapeType="1"/>
          </p:cNvSpPr>
          <p:nvPr/>
        </p:nvSpPr>
        <p:spPr bwMode="auto">
          <a:xfrm>
            <a:off x="1504950" y="1581150"/>
            <a:ext cx="1524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2537" name="Line 12"/>
          <p:cNvSpPr>
            <a:spLocks noChangeShapeType="1"/>
          </p:cNvSpPr>
          <p:nvPr/>
        </p:nvSpPr>
        <p:spPr bwMode="auto">
          <a:xfrm>
            <a:off x="1571625" y="1905000"/>
            <a:ext cx="76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2538" name="Text Box 13"/>
          <p:cNvSpPr txBox="1">
            <a:spLocks noChangeArrowheads="1"/>
          </p:cNvSpPr>
          <p:nvPr/>
        </p:nvSpPr>
        <p:spPr bwMode="auto">
          <a:xfrm>
            <a:off x="2133600" y="1644650"/>
            <a:ext cx="6842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t>Di mana   D = rata-rata selisih skor pasangan (nilai sebenarnya – atau +)</a:t>
            </a:r>
          </a:p>
        </p:txBody>
      </p:sp>
      <p:sp>
        <p:nvSpPr>
          <p:cNvPr id="22539" name="Line 14"/>
          <p:cNvSpPr>
            <a:spLocks noChangeShapeType="1"/>
          </p:cNvSpPr>
          <p:nvPr/>
        </p:nvSpPr>
        <p:spPr bwMode="auto">
          <a:xfrm>
            <a:off x="3181350" y="169545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2540" name="Text Box 17"/>
          <p:cNvSpPr txBox="1">
            <a:spLocks noChangeArrowheads="1"/>
          </p:cNvSpPr>
          <p:nvPr/>
        </p:nvSpPr>
        <p:spPr bwMode="auto">
          <a:xfrm>
            <a:off x="2743200" y="22542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s</a:t>
            </a:r>
            <a:r>
              <a:rPr lang="en-US" b="1" baseline="-25000">
                <a:solidFill>
                  <a:srgbClr val="FF0000"/>
                </a:solidFill>
              </a:rPr>
              <a:t>D </a:t>
            </a:r>
            <a:r>
              <a:rPr lang="en-US">
                <a:solidFill>
                  <a:srgbClr val="FF0000"/>
                </a:solidFill>
              </a:rPr>
              <a:t> = </a:t>
            </a:r>
            <a:endParaRPr lang="en-US" b="1" baseline="-25000">
              <a:solidFill>
                <a:srgbClr val="FF0000"/>
              </a:solidFill>
            </a:endParaRPr>
          </a:p>
        </p:txBody>
      </p:sp>
      <p:sp>
        <p:nvSpPr>
          <p:cNvPr id="22541" name="Text Box 19"/>
          <p:cNvSpPr txBox="1">
            <a:spLocks noChangeArrowheads="1"/>
          </p:cNvSpPr>
          <p:nvPr/>
        </p:nvSpPr>
        <p:spPr bwMode="auto">
          <a:xfrm>
            <a:off x="3260725" y="2251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id-ID" sz="2400">
              <a:latin typeface="Times New Roman" pitchFamily="18" charset="0"/>
            </a:endParaRPr>
          </a:p>
        </p:txBody>
      </p:sp>
      <p:sp>
        <p:nvSpPr>
          <p:cNvPr id="22542" name="Text Box 21"/>
          <p:cNvSpPr txBox="1">
            <a:spLocks noChangeArrowheads="1"/>
          </p:cNvSpPr>
          <p:nvPr/>
        </p:nvSpPr>
        <p:spPr bwMode="auto">
          <a:xfrm>
            <a:off x="3565525" y="234156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id-ID"/>
          </a:p>
        </p:txBody>
      </p:sp>
      <p:sp>
        <p:nvSpPr>
          <p:cNvPr id="22543" name="Text Box 22"/>
          <p:cNvSpPr txBox="1">
            <a:spLocks noChangeArrowheads="1"/>
          </p:cNvSpPr>
          <p:nvPr/>
        </p:nvSpPr>
        <p:spPr bwMode="auto">
          <a:xfrm>
            <a:off x="3606800" y="2209800"/>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sym typeface="WP MathExtendedA" pitchFamily="2" charset="2"/>
              </a:rPr>
              <a:t>Σ d</a:t>
            </a:r>
            <a:r>
              <a:rPr lang="en-US" baseline="30000">
                <a:solidFill>
                  <a:srgbClr val="FF0000"/>
                </a:solidFill>
                <a:sym typeface="WP MathExtendedA" pitchFamily="2" charset="2"/>
              </a:rPr>
              <a:t>2</a:t>
            </a:r>
          </a:p>
        </p:txBody>
      </p:sp>
      <p:sp>
        <p:nvSpPr>
          <p:cNvPr id="22544" name="Text Box 23"/>
          <p:cNvSpPr txBox="1">
            <a:spLocks noChangeArrowheads="1"/>
          </p:cNvSpPr>
          <p:nvPr/>
        </p:nvSpPr>
        <p:spPr bwMode="auto">
          <a:xfrm>
            <a:off x="3565525" y="2482850"/>
            <a:ext cx="795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N(N-1)</a:t>
            </a:r>
          </a:p>
        </p:txBody>
      </p:sp>
      <p:sp>
        <p:nvSpPr>
          <p:cNvPr id="22545" name="Line 24"/>
          <p:cNvSpPr>
            <a:spLocks noChangeShapeType="1"/>
          </p:cNvSpPr>
          <p:nvPr/>
        </p:nvSpPr>
        <p:spPr bwMode="auto">
          <a:xfrm>
            <a:off x="3581400" y="2514600"/>
            <a:ext cx="6858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2546" name="Text Box 27"/>
          <p:cNvSpPr txBox="1">
            <a:spLocks noChangeArrowheads="1"/>
          </p:cNvSpPr>
          <p:nvPr/>
        </p:nvSpPr>
        <p:spPr bwMode="auto">
          <a:xfrm>
            <a:off x="5334000" y="2286000"/>
            <a:ext cx="741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sym typeface="WP MathExtendedA" pitchFamily="2" charset="2"/>
              </a:rPr>
              <a:t>Σ d</a:t>
            </a:r>
            <a:r>
              <a:rPr lang="en-US" baseline="30000">
                <a:solidFill>
                  <a:srgbClr val="FF0000"/>
                </a:solidFill>
                <a:sym typeface="WP MathExtendedA" pitchFamily="2" charset="2"/>
              </a:rPr>
              <a:t>2 </a:t>
            </a:r>
            <a:r>
              <a:rPr lang="en-US">
                <a:solidFill>
                  <a:srgbClr val="FF0000"/>
                </a:solidFill>
                <a:sym typeface="WP MathExtendedA" pitchFamily="2" charset="2"/>
              </a:rPr>
              <a:t>=</a:t>
            </a:r>
            <a:endParaRPr lang="en-US" baseline="30000">
              <a:solidFill>
                <a:srgbClr val="FF0000"/>
              </a:solidFill>
              <a:sym typeface="WP MathExtendedA" pitchFamily="2" charset="2"/>
            </a:endParaRPr>
          </a:p>
        </p:txBody>
      </p:sp>
      <p:sp>
        <p:nvSpPr>
          <p:cNvPr id="22547" name="Line 28"/>
          <p:cNvSpPr>
            <a:spLocks noChangeShapeType="1"/>
          </p:cNvSpPr>
          <p:nvPr/>
        </p:nvSpPr>
        <p:spPr bwMode="auto">
          <a:xfrm>
            <a:off x="6172200" y="2438400"/>
            <a:ext cx="838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2548" name="Text Box 29"/>
          <p:cNvSpPr txBox="1">
            <a:spLocks noChangeArrowheads="1"/>
          </p:cNvSpPr>
          <p:nvPr/>
        </p:nvSpPr>
        <p:spPr bwMode="auto">
          <a:xfrm>
            <a:off x="6400800" y="24384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N</a:t>
            </a:r>
          </a:p>
        </p:txBody>
      </p:sp>
      <p:sp>
        <p:nvSpPr>
          <p:cNvPr id="22549" name="Text Box 30"/>
          <p:cNvSpPr txBox="1">
            <a:spLocks noChangeArrowheads="1"/>
          </p:cNvSpPr>
          <p:nvPr/>
        </p:nvSpPr>
        <p:spPr bwMode="auto">
          <a:xfrm>
            <a:off x="6019800" y="2101850"/>
            <a:ext cx="1212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sym typeface="WP MathExtendedA" pitchFamily="2" charset="2"/>
              </a:rPr>
              <a:t>ΣD</a:t>
            </a:r>
            <a:r>
              <a:rPr lang="en-US" baseline="30000">
                <a:solidFill>
                  <a:srgbClr val="FF0000"/>
                </a:solidFill>
                <a:sym typeface="WP MathExtendedA" pitchFamily="2" charset="2"/>
              </a:rPr>
              <a:t>2 </a:t>
            </a:r>
            <a:r>
              <a:rPr lang="en-US">
                <a:solidFill>
                  <a:srgbClr val="FF0000"/>
                </a:solidFill>
                <a:sym typeface="WP MathExtendedA" pitchFamily="2" charset="2"/>
              </a:rPr>
              <a:t>– (ΣD)</a:t>
            </a:r>
            <a:r>
              <a:rPr lang="en-US" baseline="30000">
                <a:solidFill>
                  <a:srgbClr val="FF0000"/>
                </a:solidFill>
                <a:sym typeface="WP MathExtendedA" pitchFamily="2" charset="2"/>
              </a:rPr>
              <a:t>2</a:t>
            </a:r>
          </a:p>
        </p:txBody>
      </p:sp>
      <p:sp>
        <p:nvSpPr>
          <p:cNvPr id="22550" name="Rectangle 32"/>
          <p:cNvSpPr>
            <a:spLocks noChangeArrowheads="1"/>
          </p:cNvSpPr>
          <p:nvPr/>
        </p:nvSpPr>
        <p:spPr bwMode="auto">
          <a:xfrm>
            <a:off x="914400" y="1447800"/>
            <a:ext cx="1066800" cy="762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2551" name="Text Box 33"/>
          <p:cNvSpPr txBox="1">
            <a:spLocks noChangeArrowheads="1"/>
          </p:cNvSpPr>
          <p:nvPr/>
        </p:nvSpPr>
        <p:spPr bwMode="auto">
          <a:xfrm>
            <a:off x="669925" y="3165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endParaRPr lang="id-ID" sz="2400">
              <a:latin typeface="Times New Roman" pitchFamily="18" charset="0"/>
            </a:endParaRPr>
          </a:p>
        </p:txBody>
      </p:sp>
      <p:sp>
        <p:nvSpPr>
          <p:cNvPr id="22552" name="Text Box 34"/>
          <p:cNvSpPr txBox="1">
            <a:spLocks noChangeArrowheads="1"/>
          </p:cNvSpPr>
          <p:nvPr/>
        </p:nvSpPr>
        <p:spPr bwMode="auto">
          <a:xfrm>
            <a:off x="517525" y="2843213"/>
            <a:ext cx="8245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dirty="0" err="1" smtClean="0">
                <a:solidFill>
                  <a:srgbClr val="FF0000"/>
                </a:solidFill>
                <a:sym typeface="WP MathB" pitchFamily="2" charset="2"/>
              </a:rPr>
              <a:t>df</a:t>
            </a:r>
            <a:r>
              <a:rPr lang="en-US" b="1" dirty="0" smtClean="0">
                <a:solidFill>
                  <a:srgbClr val="FF0000"/>
                </a:solidFill>
                <a:sym typeface="WP MathB" pitchFamily="2" charset="2"/>
              </a:rPr>
              <a:t> </a:t>
            </a:r>
            <a:r>
              <a:rPr lang="id-ID" b="1" dirty="0" smtClean="0">
                <a:solidFill>
                  <a:srgbClr val="FF0000"/>
                </a:solidFill>
                <a:sym typeface="WP MathB" pitchFamily="2" charset="2"/>
              </a:rPr>
              <a:t>= </a:t>
            </a:r>
            <a:r>
              <a:rPr lang="en-US" b="1" dirty="0" smtClean="0">
                <a:solidFill>
                  <a:srgbClr val="FF0000"/>
                </a:solidFill>
                <a:sym typeface="WP MathB" pitchFamily="2" charset="2"/>
              </a:rPr>
              <a:t>(</a:t>
            </a:r>
            <a:r>
              <a:rPr lang="en-US" b="1" dirty="0">
                <a:solidFill>
                  <a:srgbClr val="FF0000"/>
                </a:solidFill>
                <a:sym typeface="WP MathB" pitchFamily="2" charset="2"/>
              </a:rPr>
              <a:t>N-1</a:t>
            </a:r>
            <a:r>
              <a:rPr lang="en-US" b="1" dirty="0" smtClean="0">
                <a:solidFill>
                  <a:srgbClr val="FF0000"/>
                </a:solidFill>
                <a:sym typeface="WP MathB" pitchFamily="2" charset="2"/>
              </a:rPr>
              <a:t>)</a:t>
            </a:r>
            <a:r>
              <a:rPr lang="id-ID" b="1" dirty="0" smtClean="0">
                <a:solidFill>
                  <a:srgbClr val="FF0000"/>
                </a:solidFill>
                <a:sym typeface="WP MathB" pitchFamily="2" charset="2"/>
              </a:rPr>
              <a:t>. N adalah jumlah sampel pada satu kelompok saja.</a:t>
            </a:r>
            <a:endParaRPr lang="en-US" b="1" dirty="0">
              <a:solidFill>
                <a:srgbClr val="FF0000"/>
              </a:solidFill>
              <a:sym typeface="WP MathB" pitchFamily="2" charset="2"/>
            </a:endParaRPr>
          </a:p>
        </p:txBody>
      </p:sp>
      <p:sp>
        <p:nvSpPr>
          <p:cNvPr id="22553" name="Text Box 38"/>
          <p:cNvSpPr txBox="1">
            <a:spLocks noChangeArrowheads="1"/>
          </p:cNvSpPr>
          <p:nvPr/>
        </p:nvSpPr>
        <p:spPr bwMode="auto">
          <a:xfrm>
            <a:off x="3200400" y="2133600"/>
            <a:ext cx="790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4400">
                <a:solidFill>
                  <a:srgbClr val="FF0000"/>
                </a:solidFill>
                <a:latin typeface="Arial" charset="0"/>
                <a:sym typeface="WP MathExtendedA" pitchFamily="2" charset="2"/>
              </a:rPr>
              <a:t>√</a:t>
            </a:r>
          </a:p>
        </p:txBody>
      </p:sp>
      <p:graphicFrame>
        <p:nvGraphicFramePr>
          <p:cNvPr id="2" name="Table 1"/>
          <p:cNvGraphicFramePr>
            <a:graphicFrameLocks noGrp="1"/>
          </p:cNvGraphicFramePr>
          <p:nvPr>
            <p:extLst>
              <p:ext uri="{D42A27DB-BD31-4B8C-83A1-F6EECF244321}">
                <p14:modId xmlns:p14="http://schemas.microsoft.com/office/powerpoint/2010/main" val="909921393"/>
              </p:ext>
            </p:extLst>
          </p:nvPr>
        </p:nvGraphicFramePr>
        <p:xfrm>
          <a:off x="683568" y="3470126"/>
          <a:ext cx="7272808" cy="2844153"/>
        </p:xfrm>
        <a:graphic>
          <a:graphicData uri="http://schemas.openxmlformats.org/drawingml/2006/table">
            <a:tbl>
              <a:tblPr>
                <a:tableStyleId>{5C22544A-7EE6-4342-B048-85BDC9FD1C3A}</a:tableStyleId>
              </a:tblPr>
              <a:tblGrid>
                <a:gridCol w="1792465"/>
                <a:gridCol w="1671353"/>
                <a:gridCol w="1865134"/>
                <a:gridCol w="1943856"/>
              </a:tblGrid>
              <a:tr h="736086">
                <a:tc gridSpan="4">
                  <a:txBody>
                    <a:bodyPr/>
                    <a:lstStyle/>
                    <a:p>
                      <a:pPr algn="ctr" fontAlgn="ctr"/>
                      <a:r>
                        <a:rPr lang="nn-NO" sz="2400" b="1" u="none" strike="noStrike" dirty="0">
                          <a:effectLst/>
                        </a:rPr>
                        <a:t>Data tingkat Inflasi 2012 </a:t>
                      </a:r>
                      <a:r>
                        <a:rPr lang="nn-NO" sz="2400" b="1" u="none" strike="noStrike" dirty="0" smtClean="0">
                          <a:effectLst/>
                        </a:rPr>
                        <a:t>– 2013</a:t>
                      </a:r>
                      <a:endParaRPr lang="id-ID" sz="2400" b="1" u="none" strike="noStrike" dirty="0" smtClean="0">
                        <a:effectLst/>
                      </a:endParaRPr>
                    </a:p>
                    <a:p>
                      <a:pPr algn="l" fontAlgn="ctr"/>
                      <a:r>
                        <a:rPr lang="id-ID" sz="2400" b="1" i="0" u="none" strike="noStrike" dirty="0" smtClean="0">
                          <a:solidFill>
                            <a:srgbClr val="000000"/>
                          </a:solidFill>
                          <a:effectLst/>
                          <a:latin typeface="Calibri"/>
                        </a:rPr>
                        <a:t>    2013                                           2012</a:t>
                      </a:r>
                      <a:endParaRPr lang="nn-NO" sz="24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d-ID"/>
                    </a:p>
                  </a:txBody>
                  <a:tcPr/>
                </a:tc>
                <a:tc hMerge="1">
                  <a:txBody>
                    <a:bodyPr/>
                    <a:lstStyle/>
                    <a:p>
                      <a:endParaRPr lang="id-ID"/>
                    </a:p>
                  </a:txBody>
                  <a:tcPr/>
                </a:tc>
                <a:tc hMerge="1">
                  <a:txBody>
                    <a:bodyPr/>
                    <a:lstStyle/>
                    <a:p>
                      <a:endParaRPr lang="id-ID"/>
                    </a:p>
                  </a:txBody>
                  <a:tcPr/>
                </a:tc>
              </a:tr>
              <a:tr h="350518">
                <a:tc>
                  <a:txBody>
                    <a:bodyPr/>
                    <a:lstStyle/>
                    <a:p>
                      <a:pPr algn="l" rtl="0" fontAlgn="b"/>
                      <a:r>
                        <a:rPr lang="id-ID" sz="2000" b="1" i="0" u="none" strike="noStrike" dirty="0">
                          <a:solidFill>
                            <a:srgbClr val="000000"/>
                          </a:solidFill>
                          <a:effectLst/>
                          <a:latin typeface="Calibri"/>
                        </a:rPr>
                        <a:t>DES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id-ID" sz="2000" b="1"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id-ID" sz="2000" b="1" i="0" u="none" strike="noStrike">
                          <a:solidFill>
                            <a:srgbClr val="000000"/>
                          </a:solidFill>
                          <a:effectLst/>
                          <a:latin typeface="Calibri"/>
                        </a:rPr>
                        <a:t>DES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a:solidFill>
                            <a:srgbClr val="00000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518">
                <a:tc>
                  <a:txBody>
                    <a:bodyPr/>
                    <a:lstStyle/>
                    <a:p>
                      <a:pPr algn="l" rtl="0" fontAlgn="ctr"/>
                      <a:r>
                        <a:rPr lang="id-ID" sz="2000" b="1" i="0" u="none" strike="noStrike">
                          <a:solidFill>
                            <a:srgbClr val="000000"/>
                          </a:solidFill>
                          <a:effectLst/>
                          <a:latin typeface="Calibri"/>
                        </a:rPr>
                        <a:t>NOP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dirty="0">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id-ID" sz="2000" b="1" i="0" u="none" strike="noStrike">
                          <a:solidFill>
                            <a:srgbClr val="000000"/>
                          </a:solidFill>
                          <a:effectLst/>
                          <a:latin typeface="Calibri"/>
                        </a:rPr>
                        <a:t>NOP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518">
                <a:tc>
                  <a:txBody>
                    <a:bodyPr/>
                    <a:lstStyle/>
                    <a:p>
                      <a:pPr algn="l" rtl="0" fontAlgn="ctr"/>
                      <a:r>
                        <a:rPr lang="id-ID" sz="2000" b="1" i="0" u="none" strike="noStrike">
                          <a:solidFill>
                            <a:srgbClr val="000000"/>
                          </a:solidFill>
                          <a:effectLst/>
                          <a:latin typeface="Calibri"/>
                        </a:rPr>
                        <a:t>OKT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a:solidFill>
                            <a:srgbClr val="000000"/>
                          </a:solidFill>
                          <a:effectLst/>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id-ID" sz="2000" b="1" i="0" u="none" strike="noStrike">
                          <a:solidFill>
                            <a:srgbClr val="000000"/>
                          </a:solidFill>
                          <a:effectLst/>
                          <a:latin typeface="Calibri"/>
                        </a:rPr>
                        <a:t>OKT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518">
                <a:tc>
                  <a:txBody>
                    <a:bodyPr/>
                    <a:lstStyle/>
                    <a:p>
                      <a:pPr algn="l" rtl="0" fontAlgn="ctr"/>
                      <a:r>
                        <a:rPr lang="id-ID" sz="2000" b="1" i="0" u="none" strike="noStrike">
                          <a:solidFill>
                            <a:srgbClr val="000000"/>
                          </a:solidFill>
                          <a:effectLst/>
                          <a:latin typeface="Calibri"/>
                        </a:rPr>
                        <a:t>SEPT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id-ID" sz="2000" b="1" i="0" u="none" strike="noStrike">
                          <a:solidFill>
                            <a:srgbClr val="000000"/>
                          </a:solidFill>
                          <a:effectLst/>
                          <a:latin typeface="Calibri"/>
                        </a:rPr>
                        <a:t>SEPT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518">
                <a:tc>
                  <a:txBody>
                    <a:bodyPr/>
                    <a:lstStyle/>
                    <a:p>
                      <a:pPr algn="l" rtl="0" fontAlgn="ctr"/>
                      <a:r>
                        <a:rPr lang="id-ID" sz="2000" b="1" i="0" u="none" strike="noStrike">
                          <a:solidFill>
                            <a:srgbClr val="000000"/>
                          </a:solidFill>
                          <a:effectLst/>
                          <a:latin typeface="Calibri"/>
                        </a:rPr>
                        <a:t>AGUS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a:solidFill>
                            <a:srgbClr val="000000"/>
                          </a:solidFill>
                          <a:effectLst/>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id-ID" sz="2000" b="1" i="0" u="none" strike="noStrike">
                          <a:solidFill>
                            <a:srgbClr val="000000"/>
                          </a:solidFill>
                          <a:effectLst/>
                          <a:latin typeface="Calibri"/>
                        </a:rPr>
                        <a:t>AGUS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a:solidFill>
                            <a:srgbClr val="000000"/>
                          </a:solidFill>
                          <a:effectLst/>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518">
                <a:tc>
                  <a:txBody>
                    <a:bodyPr/>
                    <a:lstStyle/>
                    <a:p>
                      <a:pPr algn="l" rtl="0" fontAlgn="ctr"/>
                      <a:r>
                        <a:rPr lang="id-ID" sz="2000" b="1" i="0" u="none" strike="noStrike" dirty="0">
                          <a:solidFill>
                            <a:srgbClr val="000000"/>
                          </a:solidFill>
                          <a:effectLst/>
                          <a:latin typeface="Calibri"/>
                        </a:rPr>
                        <a:t>JULI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dirty="0">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id-ID" sz="2000" b="1" i="0" u="none" strike="noStrike" dirty="0">
                          <a:solidFill>
                            <a:srgbClr val="000000"/>
                          </a:solidFill>
                          <a:effectLst/>
                          <a:latin typeface="Calibri"/>
                        </a:rPr>
                        <a:t>JULI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d-ID" sz="2000" b="1" i="0" u="none" strike="noStrike" dirty="0">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827584" y="6381328"/>
            <a:ext cx="7182031" cy="369332"/>
          </a:xfrm>
          <a:prstGeom prst="rect">
            <a:avLst/>
          </a:prstGeom>
          <a:noFill/>
        </p:spPr>
        <p:txBody>
          <a:bodyPr wrap="none" rtlCol="0">
            <a:spAutoFit/>
          </a:bodyPr>
          <a:lstStyle/>
          <a:p>
            <a:r>
              <a:rPr lang="id-ID" b="1" dirty="0" smtClean="0"/>
              <a:t>Hipotesis = Tidak terdapat perbedaan tingkat inflasi tahun 2013 dan 2012</a:t>
            </a:r>
            <a:endParaRPr lang="id-ID" b="1" dirty="0"/>
          </a:p>
        </p:txBody>
      </p:sp>
    </p:spTree>
    <p:extLst>
      <p:ext uri="{BB962C8B-B14F-4D97-AF65-F5344CB8AC3E}">
        <p14:creationId xmlns:p14="http://schemas.microsoft.com/office/powerpoint/2010/main" val="33866209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89983768"/>
              </p:ext>
            </p:extLst>
          </p:nvPr>
        </p:nvGraphicFramePr>
        <p:xfrm>
          <a:off x="467544" y="404664"/>
          <a:ext cx="8064895" cy="3816429"/>
        </p:xfrm>
        <a:graphic>
          <a:graphicData uri="http://schemas.openxmlformats.org/drawingml/2006/table">
            <a:tbl>
              <a:tblPr>
                <a:tableStyleId>{5C22544A-7EE6-4342-B048-85BDC9FD1C3A}</a:tableStyleId>
              </a:tblPr>
              <a:tblGrid>
                <a:gridCol w="2014980"/>
                <a:gridCol w="955250"/>
                <a:gridCol w="1631885"/>
                <a:gridCol w="955250"/>
                <a:gridCol w="1238839"/>
                <a:gridCol w="1268691"/>
              </a:tblGrid>
              <a:tr h="364709">
                <a:tc gridSpan="6">
                  <a:txBody>
                    <a:bodyPr/>
                    <a:lstStyle/>
                    <a:p>
                      <a:pPr algn="ctr" fontAlgn="b"/>
                      <a:r>
                        <a:rPr lang="id-ID" sz="1400" u="none" strike="noStrike" dirty="0">
                          <a:effectLst/>
                          <a:latin typeface="Arial Black" pitchFamily="34" charset="0"/>
                        </a:rPr>
                        <a:t>PERHITUNGAN</a:t>
                      </a:r>
                      <a:endParaRPr lang="id-ID" sz="1400" b="1" i="0" u="none" strike="noStrike" dirty="0">
                        <a:solidFill>
                          <a:srgbClr val="000000"/>
                        </a:solidFill>
                        <a:effectLst/>
                        <a:latin typeface="Arial Black" pitchFamily="34" charset="0"/>
                      </a:endParaRPr>
                    </a:p>
                  </a:txBody>
                  <a:tcPr marL="9525" marR="9525" marT="9525"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25634">
                <a:tc>
                  <a:txBody>
                    <a:bodyPr/>
                    <a:lstStyle/>
                    <a:p>
                      <a:pPr algn="ctr" fontAlgn="b"/>
                      <a:r>
                        <a:rPr lang="id-ID" sz="1400" u="none" strike="noStrike" dirty="0">
                          <a:effectLst/>
                          <a:latin typeface="Arial Black" pitchFamily="34" charset="0"/>
                        </a:rPr>
                        <a:t>2013</a:t>
                      </a:r>
                      <a:endParaRPr lang="id-ID" sz="1400" b="0" i="0" u="none" strike="noStrike" dirty="0">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TI 2013</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dirty="0">
                          <a:effectLst/>
                          <a:latin typeface="Arial Black" pitchFamily="34" charset="0"/>
                        </a:rPr>
                        <a:t>2012</a:t>
                      </a:r>
                      <a:endParaRPr lang="id-ID" sz="1400" b="0" i="0" u="none" strike="noStrike" dirty="0">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TI 2012</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D</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D^2</a:t>
                      </a:r>
                      <a:endParaRPr lang="id-ID" sz="1400" b="0" i="0" u="none" strike="noStrike">
                        <a:solidFill>
                          <a:srgbClr val="000000"/>
                        </a:solidFill>
                        <a:effectLst/>
                        <a:latin typeface="Arial Black" pitchFamily="34" charset="0"/>
                      </a:endParaRPr>
                    </a:p>
                  </a:txBody>
                  <a:tcPr marL="9525" marR="9525" marT="9525" marB="0" anchor="b"/>
                </a:tc>
              </a:tr>
              <a:tr h="325634">
                <a:tc>
                  <a:txBody>
                    <a:bodyPr/>
                    <a:lstStyle/>
                    <a:p>
                      <a:pPr algn="l" rtl="0" fontAlgn="b"/>
                      <a:r>
                        <a:rPr lang="id-ID" sz="1400" u="none" strike="noStrike">
                          <a:effectLst/>
                          <a:latin typeface="Arial Black" pitchFamily="34" charset="0"/>
                        </a:rPr>
                        <a:t>DES</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rtl="0" fontAlgn="b"/>
                      <a:r>
                        <a:rPr lang="id-ID" sz="1400" u="none" strike="noStrike">
                          <a:effectLst/>
                          <a:latin typeface="Arial Black" pitchFamily="34" charset="0"/>
                        </a:rPr>
                        <a:t>5</a:t>
                      </a:r>
                      <a:endParaRPr lang="id-ID" sz="1400" b="0" i="0" u="none" strike="noStrike">
                        <a:solidFill>
                          <a:srgbClr val="000000"/>
                        </a:solidFill>
                        <a:effectLst/>
                        <a:latin typeface="Arial Black" pitchFamily="34" charset="0"/>
                      </a:endParaRPr>
                    </a:p>
                  </a:txBody>
                  <a:tcPr marL="9525" marR="9525" marT="9525" marB="0" anchor="b"/>
                </a:tc>
                <a:tc>
                  <a:txBody>
                    <a:bodyPr/>
                    <a:lstStyle/>
                    <a:p>
                      <a:pPr algn="l" rtl="0" fontAlgn="b"/>
                      <a:r>
                        <a:rPr lang="id-ID" sz="1400" u="none" strike="noStrike" dirty="0">
                          <a:effectLst/>
                          <a:latin typeface="Arial Black" pitchFamily="34" charset="0"/>
                        </a:rPr>
                        <a:t>DES</a:t>
                      </a:r>
                      <a:endParaRPr lang="id-ID" sz="1400" b="0" i="0" u="none" strike="noStrike" dirty="0">
                        <a:solidFill>
                          <a:srgbClr val="000000"/>
                        </a:solidFill>
                        <a:effectLst/>
                        <a:latin typeface="Arial Black" pitchFamily="34" charset="0"/>
                      </a:endParaRPr>
                    </a:p>
                  </a:txBody>
                  <a:tcPr marL="9525" marR="9525" marT="9525" marB="0" anchor="b"/>
                </a:tc>
                <a:tc>
                  <a:txBody>
                    <a:bodyPr/>
                    <a:lstStyle/>
                    <a:p>
                      <a:pPr algn="ctr" rtl="0" fontAlgn="ctr"/>
                      <a:r>
                        <a:rPr lang="id-ID" sz="1400" u="none" strike="noStrike">
                          <a:effectLst/>
                          <a:latin typeface="Arial Black" pitchFamily="34" charset="0"/>
                        </a:rPr>
                        <a:t>5</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fontAlgn="b"/>
                      <a:r>
                        <a:rPr lang="id-ID" sz="1400" u="none" strike="noStrike">
                          <a:effectLst/>
                          <a:latin typeface="Arial Black" pitchFamily="34" charset="0"/>
                        </a:rPr>
                        <a:t>0</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0,00</a:t>
                      </a:r>
                      <a:endParaRPr lang="id-ID" sz="1400" b="0" i="0" u="none" strike="noStrike">
                        <a:solidFill>
                          <a:srgbClr val="000000"/>
                        </a:solidFill>
                        <a:effectLst/>
                        <a:latin typeface="Arial Black" pitchFamily="34" charset="0"/>
                      </a:endParaRPr>
                    </a:p>
                  </a:txBody>
                  <a:tcPr marL="9525" marR="9525" marT="9525" marB="0" anchor="b"/>
                </a:tc>
              </a:tr>
              <a:tr h="325634">
                <a:tc>
                  <a:txBody>
                    <a:bodyPr/>
                    <a:lstStyle/>
                    <a:p>
                      <a:pPr algn="l" rtl="0" fontAlgn="ctr"/>
                      <a:r>
                        <a:rPr lang="id-ID" sz="1400" u="none" strike="noStrike">
                          <a:effectLst/>
                          <a:latin typeface="Arial Black" pitchFamily="34" charset="0"/>
                        </a:rPr>
                        <a:t>NOP</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a:effectLst/>
                          <a:latin typeface="Arial Black" pitchFamily="34" charset="0"/>
                        </a:rPr>
                        <a:t>6</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l" rtl="0" fontAlgn="ctr"/>
                      <a:r>
                        <a:rPr lang="id-ID" sz="1400" u="none" strike="noStrike">
                          <a:effectLst/>
                          <a:latin typeface="Arial Black" pitchFamily="34" charset="0"/>
                        </a:rPr>
                        <a:t>NOP</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dirty="0">
                          <a:effectLst/>
                          <a:latin typeface="Arial Black" pitchFamily="34" charset="0"/>
                        </a:rPr>
                        <a:t>4</a:t>
                      </a:r>
                      <a:endParaRPr lang="id-ID" sz="1400" b="0" i="0" u="none" strike="noStrike" dirty="0">
                        <a:solidFill>
                          <a:srgbClr val="000000"/>
                        </a:solidFill>
                        <a:effectLst/>
                        <a:latin typeface="Arial Black" pitchFamily="34" charset="0"/>
                      </a:endParaRPr>
                    </a:p>
                  </a:txBody>
                  <a:tcPr marL="9525" marR="9525" marT="9525" marB="0" anchor="ctr"/>
                </a:tc>
                <a:tc>
                  <a:txBody>
                    <a:bodyPr/>
                    <a:lstStyle/>
                    <a:p>
                      <a:pPr algn="ctr" fontAlgn="b"/>
                      <a:r>
                        <a:rPr lang="id-ID" sz="1400" u="none" strike="noStrike">
                          <a:effectLst/>
                          <a:latin typeface="Arial Black" pitchFamily="34" charset="0"/>
                        </a:rPr>
                        <a:t>2</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4,00</a:t>
                      </a:r>
                      <a:endParaRPr lang="id-ID" sz="1400" b="0" i="0" u="none" strike="noStrike">
                        <a:solidFill>
                          <a:srgbClr val="000000"/>
                        </a:solidFill>
                        <a:effectLst/>
                        <a:latin typeface="Arial Black" pitchFamily="34" charset="0"/>
                      </a:endParaRPr>
                    </a:p>
                  </a:txBody>
                  <a:tcPr marL="9525" marR="9525" marT="9525" marB="0" anchor="b"/>
                </a:tc>
              </a:tr>
              <a:tr h="325634">
                <a:tc>
                  <a:txBody>
                    <a:bodyPr/>
                    <a:lstStyle/>
                    <a:p>
                      <a:pPr algn="l" rtl="0" fontAlgn="ctr"/>
                      <a:r>
                        <a:rPr lang="id-ID" sz="1400" u="none" strike="noStrike">
                          <a:effectLst/>
                          <a:latin typeface="Arial Black" pitchFamily="34" charset="0"/>
                        </a:rPr>
                        <a:t>OKT</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a:effectLst/>
                          <a:latin typeface="Arial Black" pitchFamily="34" charset="0"/>
                        </a:rPr>
                        <a:t>7</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l" rtl="0" fontAlgn="ctr"/>
                      <a:r>
                        <a:rPr lang="id-ID" sz="1400" u="none" strike="noStrike">
                          <a:effectLst/>
                          <a:latin typeface="Arial Black" pitchFamily="34" charset="0"/>
                        </a:rPr>
                        <a:t>OKT</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dirty="0">
                          <a:effectLst/>
                          <a:latin typeface="Arial Black" pitchFamily="34" charset="0"/>
                        </a:rPr>
                        <a:t>6</a:t>
                      </a:r>
                      <a:endParaRPr lang="id-ID" sz="1400" b="0" i="0" u="none" strike="noStrike" dirty="0">
                        <a:solidFill>
                          <a:srgbClr val="000000"/>
                        </a:solidFill>
                        <a:effectLst/>
                        <a:latin typeface="Arial Black" pitchFamily="34" charset="0"/>
                      </a:endParaRPr>
                    </a:p>
                  </a:txBody>
                  <a:tcPr marL="9525" marR="9525" marT="9525" marB="0" anchor="ctr"/>
                </a:tc>
                <a:tc>
                  <a:txBody>
                    <a:bodyPr/>
                    <a:lstStyle/>
                    <a:p>
                      <a:pPr algn="ctr" fontAlgn="b"/>
                      <a:r>
                        <a:rPr lang="id-ID" sz="1400" u="none" strike="noStrike">
                          <a:effectLst/>
                          <a:latin typeface="Arial Black" pitchFamily="34" charset="0"/>
                        </a:rPr>
                        <a:t>1</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1,00</a:t>
                      </a:r>
                      <a:endParaRPr lang="id-ID" sz="1400" b="0" i="0" u="none" strike="noStrike">
                        <a:solidFill>
                          <a:srgbClr val="000000"/>
                        </a:solidFill>
                        <a:effectLst/>
                        <a:latin typeface="Arial Black" pitchFamily="34" charset="0"/>
                      </a:endParaRPr>
                    </a:p>
                  </a:txBody>
                  <a:tcPr marL="9525" marR="9525" marT="9525" marB="0" anchor="b"/>
                </a:tc>
              </a:tr>
              <a:tr h="325634">
                <a:tc>
                  <a:txBody>
                    <a:bodyPr/>
                    <a:lstStyle/>
                    <a:p>
                      <a:pPr algn="l" rtl="0" fontAlgn="ctr"/>
                      <a:r>
                        <a:rPr lang="id-ID" sz="1400" u="none" strike="noStrike">
                          <a:effectLst/>
                          <a:latin typeface="Arial Black" pitchFamily="34" charset="0"/>
                        </a:rPr>
                        <a:t>SEPT</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a:effectLst/>
                          <a:latin typeface="Arial Black" pitchFamily="34" charset="0"/>
                        </a:rPr>
                        <a:t>6</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l" rtl="0" fontAlgn="ctr"/>
                      <a:r>
                        <a:rPr lang="id-ID" sz="1400" u="none" strike="noStrike">
                          <a:effectLst/>
                          <a:latin typeface="Arial Black" pitchFamily="34" charset="0"/>
                        </a:rPr>
                        <a:t>SEPT</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dirty="0">
                          <a:effectLst/>
                          <a:latin typeface="Arial Black" pitchFamily="34" charset="0"/>
                        </a:rPr>
                        <a:t>6</a:t>
                      </a:r>
                      <a:endParaRPr lang="id-ID" sz="1400" b="0" i="0" u="none" strike="noStrike" dirty="0">
                        <a:solidFill>
                          <a:srgbClr val="000000"/>
                        </a:solidFill>
                        <a:effectLst/>
                        <a:latin typeface="Arial Black" pitchFamily="34" charset="0"/>
                      </a:endParaRPr>
                    </a:p>
                  </a:txBody>
                  <a:tcPr marL="9525" marR="9525" marT="9525" marB="0" anchor="ctr"/>
                </a:tc>
                <a:tc>
                  <a:txBody>
                    <a:bodyPr/>
                    <a:lstStyle/>
                    <a:p>
                      <a:pPr algn="ctr" fontAlgn="b"/>
                      <a:r>
                        <a:rPr lang="id-ID" sz="1400" u="none" strike="noStrike">
                          <a:effectLst/>
                          <a:latin typeface="Arial Black" pitchFamily="34" charset="0"/>
                        </a:rPr>
                        <a:t>0</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0,00</a:t>
                      </a:r>
                      <a:endParaRPr lang="id-ID" sz="1400" b="0" i="0" u="none" strike="noStrike">
                        <a:solidFill>
                          <a:srgbClr val="000000"/>
                        </a:solidFill>
                        <a:effectLst/>
                        <a:latin typeface="Arial Black" pitchFamily="34" charset="0"/>
                      </a:endParaRPr>
                    </a:p>
                  </a:txBody>
                  <a:tcPr marL="9525" marR="9525" marT="9525" marB="0" anchor="b"/>
                </a:tc>
              </a:tr>
              <a:tr h="325634">
                <a:tc>
                  <a:txBody>
                    <a:bodyPr/>
                    <a:lstStyle/>
                    <a:p>
                      <a:pPr algn="l" rtl="0" fontAlgn="ctr"/>
                      <a:r>
                        <a:rPr lang="id-ID" sz="1400" u="none" strike="noStrike">
                          <a:effectLst/>
                          <a:latin typeface="Arial Black" pitchFamily="34" charset="0"/>
                        </a:rPr>
                        <a:t>AGUS</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a:effectLst/>
                          <a:latin typeface="Arial Black" pitchFamily="34" charset="0"/>
                        </a:rPr>
                        <a:t>7</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l" rtl="0" fontAlgn="ctr"/>
                      <a:r>
                        <a:rPr lang="id-ID" sz="1400" u="none" strike="noStrike">
                          <a:effectLst/>
                          <a:latin typeface="Arial Black" pitchFamily="34" charset="0"/>
                        </a:rPr>
                        <a:t>AGUS</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a:effectLst/>
                          <a:latin typeface="Arial Black" pitchFamily="34" charset="0"/>
                        </a:rPr>
                        <a:t>7</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fontAlgn="b"/>
                      <a:r>
                        <a:rPr lang="id-ID" sz="1400" u="none" strike="noStrike" dirty="0">
                          <a:effectLst/>
                          <a:latin typeface="Arial Black" pitchFamily="34" charset="0"/>
                        </a:rPr>
                        <a:t>0</a:t>
                      </a:r>
                      <a:endParaRPr lang="id-ID" sz="1400" b="0" i="0" u="none" strike="noStrike" dirty="0">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0,00</a:t>
                      </a:r>
                      <a:endParaRPr lang="id-ID" sz="1400" b="0" i="0" u="none" strike="noStrike">
                        <a:solidFill>
                          <a:srgbClr val="000000"/>
                        </a:solidFill>
                        <a:effectLst/>
                        <a:latin typeface="Arial Black" pitchFamily="34" charset="0"/>
                      </a:endParaRPr>
                    </a:p>
                  </a:txBody>
                  <a:tcPr marL="9525" marR="9525" marT="9525" marB="0" anchor="b"/>
                </a:tc>
              </a:tr>
              <a:tr h="325634">
                <a:tc>
                  <a:txBody>
                    <a:bodyPr/>
                    <a:lstStyle/>
                    <a:p>
                      <a:pPr algn="l" rtl="0" fontAlgn="ctr"/>
                      <a:r>
                        <a:rPr lang="id-ID" sz="1400" u="none" strike="noStrike">
                          <a:effectLst/>
                          <a:latin typeface="Arial Black" pitchFamily="34" charset="0"/>
                        </a:rPr>
                        <a:t>JULI</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a:effectLst/>
                          <a:latin typeface="Arial Black" pitchFamily="34" charset="0"/>
                        </a:rPr>
                        <a:t>4</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l" rtl="0" fontAlgn="ctr"/>
                      <a:r>
                        <a:rPr lang="id-ID" sz="1400" u="none" strike="noStrike">
                          <a:effectLst/>
                          <a:latin typeface="Arial Black" pitchFamily="34" charset="0"/>
                        </a:rPr>
                        <a:t>JULI</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rtl="0" fontAlgn="ctr"/>
                      <a:r>
                        <a:rPr lang="id-ID" sz="1400" u="none" strike="noStrike">
                          <a:effectLst/>
                          <a:latin typeface="Arial Black" pitchFamily="34" charset="0"/>
                        </a:rPr>
                        <a:t>6</a:t>
                      </a:r>
                      <a:endParaRPr lang="id-ID" sz="1400" b="0" i="0" u="none" strike="noStrike">
                        <a:solidFill>
                          <a:srgbClr val="000000"/>
                        </a:solidFill>
                        <a:effectLst/>
                        <a:latin typeface="Arial Black" pitchFamily="34" charset="0"/>
                      </a:endParaRPr>
                    </a:p>
                  </a:txBody>
                  <a:tcPr marL="9525" marR="9525" marT="9525" marB="0" anchor="ctr"/>
                </a:tc>
                <a:tc>
                  <a:txBody>
                    <a:bodyPr/>
                    <a:lstStyle/>
                    <a:p>
                      <a:pPr algn="ctr" fontAlgn="b"/>
                      <a:r>
                        <a:rPr lang="id-ID" sz="1400" u="none" strike="noStrike" dirty="0">
                          <a:effectLst/>
                          <a:latin typeface="Arial Black" pitchFamily="34" charset="0"/>
                        </a:rPr>
                        <a:t>-2</a:t>
                      </a:r>
                      <a:endParaRPr lang="id-ID" sz="1400" b="0" i="0" u="none" strike="noStrike" dirty="0">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4,00</a:t>
                      </a:r>
                      <a:endParaRPr lang="id-ID" sz="1400" b="0" i="0" u="none" strike="noStrike">
                        <a:solidFill>
                          <a:srgbClr val="000000"/>
                        </a:solidFill>
                        <a:effectLst/>
                        <a:latin typeface="Arial Black" pitchFamily="34" charset="0"/>
                      </a:endParaRPr>
                    </a:p>
                  </a:txBody>
                  <a:tcPr marL="9525" marR="9525" marT="9525" marB="0" anchor="b"/>
                </a:tc>
              </a:tr>
              <a:tr h="325634">
                <a:tc>
                  <a:txBody>
                    <a:bodyPr/>
                    <a:lstStyle/>
                    <a:p>
                      <a:pPr algn="l" fontAlgn="b"/>
                      <a:r>
                        <a:rPr lang="id-ID" sz="1400" u="none" strike="noStrike">
                          <a:effectLst/>
                          <a:latin typeface="Arial Black" pitchFamily="34" charset="0"/>
                        </a:rPr>
                        <a:t> </a:t>
                      </a:r>
                      <a:endParaRPr lang="id-ID" sz="1400" b="0" i="0" u="none" strike="noStrike">
                        <a:solidFill>
                          <a:srgbClr val="000000"/>
                        </a:solidFill>
                        <a:effectLst/>
                        <a:latin typeface="Arial Black" pitchFamily="34" charset="0"/>
                      </a:endParaRPr>
                    </a:p>
                  </a:txBody>
                  <a:tcPr marL="9525" marR="9525" marT="9525" marB="0" anchor="b"/>
                </a:tc>
                <a:tc>
                  <a:txBody>
                    <a:bodyPr/>
                    <a:lstStyle/>
                    <a:p>
                      <a:pPr algn="l" fontAlgn="b"/>
                      <a:r>
                        <a:rPr lang="id-ID" sz="1400" u="none" strike="noStrike">
                          <a:effectLst/>
                          <a:latin typeface="Arial Black" pitchFamily="34" charset="0"/>
                        </a:rPr>
                        <a:t> </a:t>
                      </a:r>
                      <a:endParaRPr lang="id-ID" sz="1400" b="0" i="0" u="none" strike="noStrike">
                        <a:solidFill>
                          <a:srgbClr val="000000"/>
                        </a:solidFill>
                        <a:effectLst/>
                        <a:latin typeface="Arial Black" pitchFamily="34" charset="0"/>
                      </a:endParaRPr>
                    </a:p>
                  </a:txBody>
                  <a:tcPr marL="9525" marR="9525" marT="9525" marB="0" anchor="b"/>
                </a:tc>
                <a:tc>
                  <a:txBody>
                    <a:bodyPr/>
                    <a:lstStyle/>
                    <a:p>
                      <a:pPr algn="l" fontAlgn="b"/>
                      <a:r>
                        <a:rPr lang="id-ID" sz="1400" u="none" strike="noStrike">
                          <a:effectLst/>
                          <a:latin typeface="Arial Black" pitchFamily="34" charset="0"/>
                        </a:rPr>
                        <a:t> </a:t>
                      </a:r>
                      <a:endParaRPr lang="id-ID" sz="1400" b="0" i="0" u="none" strike="noStrike">
                        <a:solidFill>
                          <a:srgbClr val="000000"/>
                        </a:solidFill>
                        <a:effectLst/>
                        <a:latin typeface="Arial Black" pitchFamily="34" charset="0"/>
                      </a:endParaRPr>
                    </a:p>
                  </a:txBody>
                  <a:tcPr marL="9525" marR="9525" marT="9525" marB="0" anchor="b"/>
                </a:tc>
                <a:tc>
                  <a:txBody>
                    <a:bodyPr/>
                    <a:lstStyle/>
                    <a:p>
                      <a:pPr algn="l" fontAlgn="b"/>
                      <a:r>
                        <a:rPr lang="id-ID" sz="1400" u="none" strike="noStrike">
                          <a:effectLst/>
                          <a:latin typeface="Arial Black" pitchFamily="34" charset="0"/>
                        </a:rPr>
                        <a:t>Total</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1</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a:effectLst/>
                          <a:latin typeface="Arial Black" pitchFamily="34" charset="0"/>
                        </a:rPr>
                        <a:t>9</a:t>
                      </a:r>
                      <a:endParaRPr lang="id-ID" sz="1400" b="0" i="0" u="none" strike="noStrike">
                        <a:solidFill>
                          <a:srgbClr val="000000"/>
                        </a:solidFill>
                        <a:effectLst/>
                        <a:latin typeface="Arial Black" pitchFamily="34" charset="0"/>
                      </a:endParaRPr>
                    </a:p>
                  </a:txBody>
                  <a:tcPr marL="9525" marR="9525" marT="9525" marB="0" anchor="b"/>
                </a:tc>
              </a:tr>
              <a:tr h="325634">
                <a:tc>
                  <a:txBody>
                    <a:bodyPr/>
                    <a:lstStyle/>
                    <a:p>
                      <a:pPr algn="l" fontAlgn="b"/>
                      <a:r>
                        <a:rPr lang="id-ID" sz="1400" u="none" strike="noStrike">
                          <a:effectLst/>
                          <a:latin typeface="Arial Black" pitchFamily="34" charset="0"/>
                        </a:rPr>
                        <a:t> </a:t>
                      </a:r>
                      <a:endParaRPr lang="id-ID" sz="1400" b="0" i="0" u="none" strike="noStrike">
                        <a:solidFill>
                          <a:srgbClr val="000000"/>
                        </a:solidFill>
                        <a:effectLst/>
                        <a:latin typeface="Arial Black" pitchFamily="34" charset="0"/>
                      </a:endParaRPr>
                    </a:p>
                  </a:txBody>
                  <a:tcPr marL="9525" marR="9525" marT="9525" marB="0" anchor="b"/>
                </a:tc>
                <a:tc>
                  <a:txBody>
                    <a:bodyPr/>
                    <a:lstStyle/>
                    <a:p>
                      <a:pPr algn="l" fontAlgn="b"/>
                      <a:r>
                        <a:rPr lang="id-ID" sz="1400" u="none" strike="noStrike">
                          <a:effectLst/>
                          <a:latin typeface="Arial Black" pitchFamily="34" charset="0"/>
                        </a:rPr>
                        <a:t> </a:t>
                      </a:r>
                      <a:endParaRPr lang="id-ID" sz="1400" b="0" i="0" u="none" strike="noStrike">
                        <a:solidFill>
                          <a:srgbClr val="000000"/>
                        </a:solidFill>
                        <a:effectLst/>
                        <a:latin typeface="Arial Black" pitchFamily="34" charset="0"/>
                      </a:endParaRPr>
                    </a:p>
                  </a:txBody>
                  <a:tcPr marL="9525" marR="9525" marT="9525" marB="0" anchor="b"/>
                </a:tc>
                <a:tc>
                  <a:txBody>
                    <a:bodyPr/>
                    <a:lstStyle/>
                    <a:p>
                      <a:pPr algn="l" fontAlgn="b"/>
                      <a:r>
                        <a:rPr lang="id-ID" sz="1400" u="none" strike="noStrike">
                          <a:effectLst/>
                          <a:latin typeface="Arial Black" pitchFamily="34" charset="0"/>
                        </a:rPr>
                        <a:t> </a:t>
                      </a:r>
                      <a:endParaRPr lang="id-ID" sz="1400" b="0" i="0" u="none" strike="noStrike">
                        <a:solidFill>
                          <a:srgbClr val="000000"/>
                        </a:solidFill>
                        <a:effectLst/>
                        <a:latin typeface="Arial Black" pitchFamily="34" charset="0"/>
                      </a:endParaRPr>
                    </a:p>
                  </a:txBody>
                  <a:tcPr marL="9525" marR="9525" marT="9525" marB="0" anchor="b"/>
                </a:tc>
                <a:tc>
                  <a:txBody>
                    <a:bodyPr/>
                    <a:lstStyle/>
                    <a:p>
                      <a:pPr algn="l" fontAlgn="b"/>
                      <a:r>
                        <a:rPr lang="id-ID" sz="1400" u="none" strike="noStrike">
                          <a:effectLst/>
                          <a:latin typeface="Arial Black" pitchFamily="34" charset="0"/>
                        </a:rPr>
                        <a:t>Rerata </a:t>
                      </a:r>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r>
                        <a:rPr lang="id-ID" sz="1400" u="none" strike="noStrike" dirty="0">
                          <a:effectLst/>
                          <a:latin typeface="Arial Black" pitchFamily="34" charset="0"/>
                        </a:rPr>
                        <a:t>0,17</a:t>
                      </a:r>
                      <a:endParaRPr lang="id-ID" sz="1400" b="0" i="0" u="none" strike="noStrike" dirty="0">
                        <a:solidFill>
                          <a:srgbClr val="000000"/>
                        </a:solidFill>
                        <a:effectLst/>
                        <a:latin typeface="Arial Black" pitchFamily="34" charset="0"/>
                      </a:endParaRPr>
                    </a:p>
                  </a:txBody>
                  <a:tcPr marL="9525" marR="9525" marT="9525" marB="0" anchor="b"/>
                </a:tc>
                <a:tc>
                  <a:txBody>
                    <a:bodyPr/>
                    <a:lstStyle/>
                    <a:p>
                      <a:pPr algn="ctr" fontAlgn="b"/>
                      <a:r>
                        <a:rPr lang="id-ID" sz="1400" u="none" strike="noStrike" dirty="0">
                          <a:effectLst/>
                          <a:latin typeface="Arial Black" pitchFamily="34" charset="0"/>
                        </a:rPr>
                        <a:t> </a:t>
                      </a:r>
                      <a:endParaRPr lang="id-ID" sz="1400" b="0" i="0" u="none" strike="noStrike" dirty="0">
                        <a:solidFill>
                          <a:srgbClr val="000000"/>
                        </a:solidFill>
                        <a:effectLst/>
                        <a:latin typeface="Arial Black" pitchFamily="34" charset="0"/>
                      </a:endParaRPr>
                    </a:p>
                  </a:txBody>
                  <a:tcPr marL="9525" marR="9525" marT="9525" marB="0" anchor="b"/>
                </a:tc>
              </a:tr>
              <a:tr h="260507">
                <a:tc>
                  <a:txBody>
                    <a:bodyPr/>
                    <a:lstStyle/>
                    <a:p>
                      <a:pPr algn="l" fontAlgn="b"/>
                      <a:endParaRPr lang="id-ID" sz="1400" b="0" i="0" u="none" strike="noStrike">
                        <a:solidFill>
                          <a:srgbClr val="000000"/>
                        </a:solidFill>
                        <a:effectLst/>
                        <a:latin typeface="Arial Black" pitchFamily="34" charset="0"/>
                      </a:endParaRPr>
                    </a:p>
                  </a:txBody>
                  <a:tcPr marL="9525" marR="9525" marT="9525" marB="0" anchor="b"/>
                </a:tc>
                <a:tc>
                  <a:txBody>
                    <a:bodyPr/>
                    <a:lstStyle/>
                    <a:p>
                      <a:pPr algn="l" fontAlgn="b"/>
                      <a:endParaRPr lang="id-ID" sz="1400" b="0" i="0" u="none" strike="noStrike">
                        <a:solidFill>
                          <a:srgbClr val="000000"/>
                        </a:solidFill>
                        <a:effectLst/>
                        <a:latin typeface="Arial Black" pitchFamily="34" charset="0"/>
                      </a:endParaRPr>
                    </a:p>
                  </a:txBody>
                  <a:tcPr marL="9525" marR="9525" marT="9525" marB="0" anchor="b"/>
                </a:tc>
                <a:tc>
                  <a:txBody>
                    <a:bodyPr/>
                    <a:lstStyle/>
                    <a:p>
                      <a:pPr algn="l" fontAlgn="b"/>
                      <a:endParaRPr lang="id-ID" sz="1400" b="0" i="0" u="none" strike="noStrike">
                        <a:solidFill>
                          <a:srgbClr val="000000"/>
                        </a:solidFill>
                        <a:effectLst/>
                        <a:latin typeface="Arial Black" pitchFamily="34" charset="0"/>
                      </a:endParaRPr>
                    </a:p>
                  </a:txBody>
                  <a:tcPr marL="9525" marR="9525" marT="9525" marB="0" anchor="b"/>
                </a:tc>
                <a:tc>
                  <a:txBody>
                    <a:bodyPr/>
                    <a:lstStyle/>
                    <a:p>
                      <a:pPr algn="l" fontAlgn="b"/>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endParaRPr lang="id-ID" sz="1400" b="0" i="0" u="none" strike="noStrike" dirty="0">
                        <a:solidFill>
                          <a:srgbClr val="000000"/>
                        </a:solidFill>
                        <a:effectLst/>
                        <a:latin typeface="Arial Black" pitchFamily="34" charset="0"/>
                      </a:endParaRPr>
                    </a:p>
                  </a:txBody>
                  <a:tcPr marL="9525" marR="9525" marT="9525" marB="0" anchor="b"/>
                </a:tc>
                <a:tc>
                  <a:txBody>
                    <a:bodyPr/>
                    <a:lstStyle/>
                    <a:p>
                      <a:pPr algn="ctr" fontAlgn="b"/>
                      <a:endParaRPr lang="id-ID" sz="1400" b="0" i="0" u="none" strike="noStrike">
                        <a:solidFill>
                          <a:srgbClr val="000000"/>
                        </a:solidFill>
                        <a:effectLst/>
                        <a:latin typeface="Arial Black" pitchFamily="34" charset="0"/>
                      </a:endParaRPr>
                    </a:p>
                  </a:txBody>
                  <a:tcPr marL="9525" marR="9525" marT="9525" marB="0" anchor="b"/>
                </a:tc>
              </a:tr>
              <a:tr h="260507">
                <a:tc gridSpan="2">
                  <a:txBody>
                    <a:bodyPr/>
                    <a:lstStyle/>
                    <a:p>
                      <a:pPr algn="l" fontAlgn="b"/>
                      <a:r>
                        <a:rPr lang="id-ID" sz="1400" u="none" strike="noStrike" dirty="0">
                          <a:effectLst/>
                          <a:latin typeface="Arial Black" pitchFamily="34" charset="0"/>
                        </a:rPr>
                        <a:t>TI = TINGKAT INFLASI</a:t>
                      </a:r>
                      <a:endParaRPr lang="id-ID" sz="1400" b="0" i="0" u="none" strike="noStrike" dirty="0">
                        <a:solidFill>
                          <a:srgbClr val="000000"/>
                        </a:solidFill>
                        <a:effectLst/>
                        <a:latin typeface="Arial Black" pitchFamily="34" charset="0"/>
                      </a:endParaRPr>
                    </a:p>
                  </a:txBody>
                  <a:tcPr marL="9525" marR="9525" marT="9525" marB="0" anchor="b"/>
                </a:tc>
                <a:tc hMerge="1">
                  <a:txBody>
                    <a:bodyPr/>
                    <a:lstStyle/>
                    <a:p>
                      <a:pPr algn="l" fontAlgn="b"/>
                      <a:endParaRPr lang="id-ID" sz="1400" b="0" i="0" u="none" strike="noStrike" dirty="0">
                        <a:solidFill>
                          <a:srgbClr val="000000"/>
                        </a:solidFill>
                        <a:effectLst/>
                        <a:latin typeface="Arial Black" pitchFamily="34" charset="0"/>
                      </a:endParaRPr>
                    </a:p>
                  </a:txBody>
                  <a:tcPr marL="9525" marR="9525" marT="9525" marB="0" anchor="b"/>
                </a:tc>
                <a:tc>
                  <a:txBody>
                    <a:bodyPr/>
                    <a:lstStyle/>
                    <a:p>
                      <a:pPr algn="l" fontAlgn="b"/>
                      <a:endParaRPr lang="id-ID" sz="1400" b="0" i="0" u="none" strike="noStrike" dirty="0">
                        <a:solidFill>
                          <a:srgbClr val="000000"/>
                        </a:solidFill>
                        <a:effectLst/>
                        <a:latin typeface="Arial Black" pitchFamily="34" charset="0"/>
                      </a:endParaRPr>
                    </a:p>
                  </a:txBody>
                  <a:tcPr marL="9525" marR="9525" marT="9525" marB="0" anchor="b"/>
                </a:tc>
                <a:tc>
                  <a:txBody>
                    <a:bodyPr/>
                    <a:lstStyle/>
                    <a:p>
                      <a:pPr algn="l" fontAlgn="b"/>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endParaRPr lang="id-ID" sz="1400" b="0" i="0" u="none" strike="noStrike">
                        <a:solidFill>
                          <a:srgbClr val="000000"/>
                        </a:solidFill>
                        <a:effectLst/>
                        <a:latin typeface="Arial Black" pitchFamily="34" charset="0"/>
                      </a:endParaRPr>
                    </a:p>
                  </a:txBody>
                  <a:tcPr marL="9525" marR="9525" marT="9525" marB="0" anchor="b"/>
                </a:tc>
                <a:tc>
                  <a:txBody>
                    <a:bodyPr/>
                    <a:lstStyle/>
                    <a:p>
                      <a:pPr algn="ctr" fontAlgn="b"/>
                      <a:endParaRPr lang="id-ID" sz="1400" b="0" i="0" u="none" strike="noStrike" dirty="0">
                        <a:solidFill>
                          <a:srgbClr val="000000"/>
                        </a:solidFill>
                        <a:effectLst/>
                        <a:latin typeface="Arial Black" pitchFamily="34" charset="0"/>
                      </a:endParaRPr>
                    </a:p>
                  </a:txBody>
                  <a:tcPr marL="9525" marR="9525" marT="9525" marB="0" anchor="b"/>
                </a:tc>
              </a:tr>
            </a:tbl>
          </a:graphicData>
        </a:graphic>
      </p:graphicFrame>
      <p:pic>
        <p:nvPicPr>
          <p:cNvPr id="5" name="Picture 4"/>
          <p:cNvPicPr>
            <a:picLocks noChangeAspect="1"/>
          </p:cNvPicPr>
          <p:nvPr/>
        </p:nvPicPr>
        <p:blipFill>
          <a:blip r:embed="rId2"/>
          <a:stretch>
            <a:fillRect/>
          </a:stretch>
        </p:blipFill>
        <p:spPr>
          <a:xfrm>
            <a:off x="6516216" y="4509120"/>
            <a:ext cx="1638300" cy="981075"/>
          </a:xfrm>
          <a:prstGeom prst="rect">
            <a:avLst/>
          </a:prstGeom>
        </p:spPr>
      </p:pic>
      <p:pic>
        <p:nvPicPr>
          <p:cNvPr id="6" name="Picture 5"/>
          <p:cNvPicPr>
            <a:picLocks noChangeAspect="1"/>
          </p:cNvPicPr>
          <p:nvPr/>
        </p:nvPicPr>
        <p:blipFill>
          <a:blip r:embed="rId3"/>
          <a:stretch>
            <a:fillRect/>
          </a:stretch>
        </p:blipFill>
        <p:spPr>
          <a:xfrm>
            <a:off x="539552" y="4581128"/>
            <a:ext cx="4695238" cy="857143"/>
          </a:xfrm>
          <a:prstGeom prst="rect">
            <a:avLst/>
          </a:prstGeom>
        </p:spPr>
      </p:pic>
      <p:sp>
        <p:nvSpPr>
          <p:cNvPr id="7" name="TextBox 6"/>
          <p:cNvSpPr txBox="1"/>
          <p:nvPr/>
        </p:nvSpPr>
        <p:spPr>
          <a:xfrm>
            <a:off x="4067944" y="5733256"/>
            <a:ext cx="1438214" cy="369332"/>
          </a:xfrm>
          <a:prstGeom prst="rect">
            <a:avLst/>
          </a:prstGeom>
          <a:noFill/>
        </p:spPr>
        <p:txBody>
          <a:bodyPr wrap="none" rtlCol="0">
            <a:spAutoFit/>
          </a:bodyPr>
          <a:lstStyle/>
          <a:p>
            <a:r>
              <a:rPr lang="id-ID" dirty="0" smtClean="0"/>
              <a:t>∑d</a:t>
            </a:r>
            <a:r>
              <a:rPr lang="id-ID" baseline="30000" dirty="0" smtClean="0"/>
              <a:t>2</a:t>
            </a:r>
            <a:r>
              <a:rPr lang="id-ID" dirty="0" smtClean="0"/>
              <a:t>= 1,33333</a:t>
            </a:r>
            <a:endParaRPr lang="id-ID" dirty="0"/>
          </a:p>
        </p:txBody>
      </p:sp>
      <p:sp>
        <p:nvSpPr>
          <p:cNvPr id="9" name="TextBox 8"/>
          <p:cNvSpPr txBox="1"/>
          <p:nvPr/>
        </p:nvSpPr>
        <p:spPr>
          <a:xfrm>
            <a:off x="1043608" y="5733256"/>
            <a:ext cx="1196161" cy="369332"/>
          </a:xfrm>
          <a:prstGeom prst="rect">
            <a:avLst/>
          </a:prstGeom>
          <a:noFill/>
        </p:spPr>
        <p:txBody>
          <a:bodyPr wrap="none" rtlCol="0">
            <a:spAutoFit/>
          </a:bodyPr>
          <a:lstStyle/>
          <a:p>
            <a:r>
              <a:rPr lang="id-ID" dirty="0" smtClean="0"/>
              <a:t>S</a:t>
            </a:r>
            <a:r>
              <a:rPr lang="id-ID" baseline="-25000" dirty="0" smtClean="0"/>
              <a:t>D</a:t>
            </a:r>
            <a:r>
              <a:rPr lang="id-ID" dirty="0" smtClean="0"/>
              <a:t>= 0,2108</a:t>
            </a:r>
            <a:endParaRPr lang="id-ID" dirty="0"/>
          </a:p>
        </p:txBody>
      </p:sp>
      <p:sp>
        <p:nvSpPr>
          <p:cNvPr id="10" name="TextBox 9"/>
          <p:cNvSpPr txBox="1"/>
          <p:nvPr/>
        </p:nvSpPr>
        <p:spPr>
          <a:xfrm>
            <a:off x="6804248" y="5661248"/>
            <a:ext cx="1112805" cy="369332"/>
          </a:xfrm>
          <a:prstGeom prst="rect">
            <a:avLst/>
          </a:prstGeom>
          <a:noFill/>
        </p:spPr>
        <p:txBody>
          <a:bodyPr wrap="none" rtlCol="0">
            <a:spAutoFit/>
          </a:bodyPr>
          <a:lstStyle/>
          <a:p>
            <a:r>
              <a:rPr lang="id-ID" dirty="0" smtClean="0"/>
              <a:t>T</a:t>
            </a:r>
            <a:r>
              <a:rPr lang="id-ID" baseline="-25000" dirty="0" smtClean="0"/>
              <a:t>h</a:t>
            </a:r>
            <a:r>
              <a:rPr lang="id-ID" dirty="0" smtClean="0"/>
              <a:t>= 0,791</a:t>
            </a:r>
            <a:endParaRPr lang="id-ID" dirty="0"/>
          </a:p>
        </p:txBody>
      </p:sp>
    </p:spTree>
    <p:extLst>
      <p:ext uri="{BB962C8B-B14F-4D97-AF65-F5344CB8AC3E}">
        <p14:creationId xmlns:p14="http://schemas.microsoft.com/office/powerpoint/2010/main" val="25706249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Pengujian hipotesis</a:t>
            </a:r>
            <a:endParaRPr lang="id-ID" dirty="0"/>
          </a:p>
        </p:txBody>
      </p:sp>
      <p:sp>
        <p:nvSpPr>
          <p:cNvPr id="3" name="Content Placeholder 2"/>
          <p:cNvSpPr>
            <a:spLocks noGrp="1"/>
          </p:cNvSpPr>
          <p:nvPr>
            <p:ph idx="1"/>
          </p:nvPr>
        </p:nvSpPr>
        <p:spPr>
          <a:xfrm>
            <a:off x="539552" y="1628800"/>
            <a:ext cx="8229600" cy="2476872"/>
          </a:xfrm>
        </p:spPr>
        <p:txBody>
          <a:bodyPr>
            <a:normAutofit/>
          </a:bodyPr>
          <a:lstStyle/>
          <a:p>
            <a:r>
              <a:rPr lang="id-ID" sz="2400" dirty="0" smtClean="0"/>
              <a:t>Cari nilai t tabel pada taraf signifikansi 5 %:</a:t>
            </a:r>
          </a:p>
          <a:p>
            <a:pPr marL="0" indent="0">
              <a:buNone/>
            </a:pPr>
            <a:r>
              <a:rPr lang="id-ID" sz="2400" dirty="0"/>
              <a:t>	</a:t>
            </a:r>
            <a:r>
              <a:rPr lang="id-ID" sz="2400" dirty="0" smtClean="0"/>
              <a:t>df = n – 1  </a:t>
            </a:r>
          </a:p>
          <a:p>
            <a:pPr marL="0" indent="0">
              <a:buNone/>
            </a:pPr>
            <a:r>
              <a:rPr lang="id-ID" sz="2400" dirty="0"/>
              <a:t>	</a:t>
            </a:r>
            <a:r>
              <a:rPr lang="id-ID" sz="2400" dirty="0" smtClean="0"/>
              <a:t>df = 6 – 1 = 5</a:t>
            </a:r>
          </a:p>
          <a:p>
            <a:pPr marL="0" indent="0">
              <a:buNone/>
            </a:pPr>
            <a:r>
              <a:rPr lang="id-ID" sz="2400" dirty="0"/>
              <a:t>	</a:t>
            </a:r>
            <a:r>
              <a:rPr lang="id-ID" sz="2400" dirty="0" smtClean="0"/>
              <a:t>Uji 2 pihak</a:t>
            </a:r>
          </a:p>
          <a:p>
            <a:pPr marL="0" indent="0">
              <a:buNone/>
            </a:pPr>
            <a:r>
              <a:rPr lang="id-ID" sz="2400" dirty="0"/>
              <a:t> </a:t>
            </a:r>
            <a:r>
              <a:rPr lang="id-ID" sz="2400" dirty="0" smtClean="0"/>
              <a:t>Nilai t tabel = 2,571</a:t>
            </a:r>
            <a:endParaRPr lang="id-ID" sz="24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33056"/>
            <a:ext cx="5904656" cy="159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rot="20287202">
            <a:off x="3736643" y="4775177"/>
            <a:ext cx="1112805" cy="369332"/>
          </a:xfrm>
          <a:prstGeom prst="rect">
            <a:avLst/>
          </a:prstGeom>
          <a:noFill/>
        </p:spPr>
        <p:txBody>
          <a:bodyPr wrap="none" rtlCol="0">
            <a:spAutoFit/>
          </a:bodyPr>
          <a:lstStyle/>
          <a:p>
            <a:r>
              <a:rPr lang="id-ID" dirty="0" smtClean="0"/>
              <a:t>th= 0,791</a:t>
            </a:r>
            <a:endParaRPr lang="id-ID" dirty="0"/>
          </a:p>
        </p:txBody>
      </p:sp>
      <p:sp>
        <p:nvSpPr>
          <p:cNvPr id="18" name="TextBox 17"/>
          <p:cNvSpPr txBox="1"/>
          <p:nvPr/>
        </p:nvSpPr>
        <p:spPr>
          <a:xfrm rot="20287202">
            <a:off x="5362530" y="4631163"/>
            <a:ext cx="1029384" cy="369332"/>
          </a:xfrm>
          <a:prstGeom prst="rect">
            <a:avLst/>
          </a:prstGeom>
          <a:noFill/>
        </p:spPr>
        <p:txBody>
          <a:bodyPr wrap="none" rtlCol="0">
            <a:spAutoFit/>
          </a:bodyPr>
          <a:lstStyle/>
          <a:p>
            <a:r>
              <a:rPr lang="id-ID" dirty="0" smtClean="0"/>
              <a:t>tt= 2,571</a:t>
            </a:r>
            <a:endParaRPr lang="id-ID" dirty="0"/>
          </a:p>
        </p:txBody>
      </p:sp>
      <p:sp>
        <p:nvSpPr>
          <p:cNvPr id="19" name="TextBox 18"/>
          <p:cNvSpPr txBox="1"/>
          <p:nvPr/>
        </p:nvSpPr>
        <p:spPr>
          <a:xfrm rot="20287202">
            <a:off x="1438831" y="4631160"/>
            <a:ext cx="1099916" cy="369332"/>
          </a:xfrm>
          <a:prstGeom prst="rect">
            <a:avLst/>
          </a:prstGeom>
          <a:noFill/>
        </p:spPr>
        <p:txBody>
          <a:bodyPr wrap="none" rtlCol="0">
            <a:spAutoFit/>
          </a:bodyPr>
          <a:lstStyle/>
          <a:p>
            <a:r>
              <a:rPr lang="id-ID" dirty="0" smtClean="0"/>
              <a:t>tt= -2,571</a:t>
            </a:r>
            <a:endParaRPr lang="id-ID" dirty="0"/>
          </a:p>
        </p:txBody>
      </p:sp>
      <p:sp>
        <p:nvSpPr>
          <p:cNvPr id="17" name="TextBox 16"/>
          <p:cNvSpPr txBox="1"/>
          <p:nvPr/>
        </p:nvSpPr>
        <p:spPr>
          <a:xfrm>
            <a:off x="683568" y="5661248"/>
            <a:ext cx="7632848" cy="923330"/>
          </a:xfrm>
          <a:prstGeom prst="rect">
            <a:avLst/>
          </a:prstGeom>
          <a:noFill/>
        </p:spPr>
        <p:txBody>
          <a:bodyPr wrap="square" rtlCol="0">
            <a:spAutoFit/>
          </a:bodyPr>
          <a:lstStyle/>
          <a:p>
            <a:r>
              <a:rPr lang="id-ID" dirty="0" smtClean="0"/>
              <a:t>Kesimpulan:</a:t>
            </a:r>
          </a:p>
          <a:p>
            <a:r>
              <a:rPr lang="id-ID" dirty="0" smtClean="0"/>
              <a:t>Karena th jatuh di daerah tidak diarsir hipotesis yang menyatakan tidak ada beda tingkat inflasi 2013 dan 2012 diterima</a:t>
            </a:r>
            <a:endParaRPr lang="id-ID" dirty="0"/>
          </a:p>
        </p:txBody>
      </p:sp>
    </p:spTree>
    <p:extLst>
      <p:ext uri="{BB962C8B-B14F-4D97-AF65-F5344CB8AC3E}">
        <p14:creationId xmlns:p14="http://schemas.microsoft.com/office/powerpoint/2010/main" val="19144685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Uji t sampel berkorelasi lain</a:t>
            </a:r>
            <a:endParaRPr lang="id-ID" dirty="0"/>
          </a:p>
        </p:txBody>
      </p:sp>
      <p:pic>
        <p:nvPicPr>
          <p:cNvPr id="4" name="Content Placeholder 3"/>
          <p:cNvPicPr>
            <a:picLocks noGrp="1" noChangeAspect="1"/>
          </p:cNvPicPr>
          <p:nvPr>
            <p:ph idx="1"/>
          </p:nvPr>
        </p:nvPicPr>
        <p:blipFill>
          <a:blip r:embed="rId2"/>
          <a:stretch>
            <a:fillRect/>
          </a:stretch>
        </p:blipFill>
        <p:spPr>
          <a:xfrm>
            <a:off x="683568" y="1988840"/>
            <a:ext cx="7695913" cy="2664296"/>
          </a:xfrm>
          <a:prstGeom prst="rect">
            <a:avLst/>
          </a:prstGeom>
        </p:spPr>
      </p:pic>
      <p:sp>
        <p:nvSpPr>
          <p:cNvPr id="5" name="TextBox 4"/>
          <p:cNvSpPr txBox="1"/>
          <p:nvPr/>
        </p:nvSpPr>
        <p:spPr>
          <a:xfrm>
            <a:off x="1475656" y="5301208"/>
            <a:ext cx="2624436" cy="584775"/>
          </a:xfrm>
          <a:prstGeom prst="rect">
            <a:avLst/>
          </a:prstGeom>
          <a:noFill/>
        </p:spPr>
        <p:txBody>
          <a:bodyPr wrap="none" rtlCol="0">
            <a:spAutoFit/>
          </a:bodyPr>
          <a:lstStyle/>
          <a:p>
            <a:r>
              <a:rPr lang="id-ID" sz="3200" b="1" dirty="0" smtClean="0"/>
              <a:t>Df = n1+n2 – 2</a:t>
            </a:r>
            <a:endParaRPr lang="id-ID" sz="3200" b="1" dirty="0"/>
          </a:p>
        </p:txBody>
      </p:sp>
    </p:spTree>
    <p:extLst>
      <p:ext uri="{BB962C8B-B14F-4D97-AF65-F5344CB8AC3E}">
        <p14:creationId xmlns:p14="http://schemas.microsoft.com/office/powerpoint/2010/main" val="29296075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1143000"/>
          </a:xfrm>
        </p:spPr>
        <p:txBody>
          <a:bodyPr/>
          <a:lstStyle/>
          <a:p>
            <a:r>
              <a:rPr lang="id-ID" dirty="0" smtClean="0"/>
              <a:t>KORELASI DAN REGRESI</a:t>
            </a:r>
            <a:endParaRPr lang="id-ID" dirty="0"/>
          </a:p>
        </p:txBody>
      </p:sp>
    </p:spTree>
    <p:extLst>
      <p:ext uri="{BB962C8B-B14F-4D97-AF65-F5344CB8AC3E}">
        <p14:creationId xmlns:p14="http://schemas.microsoft.com/office/powerpoint/2010/main" val="278108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933450"/>
            <a:ext cx="8001000" cy="2266950"/>
          </a:xfrm>
        </p:spPr>
        <p:txBody>
          <a:bodyPr/>
          <a:lstStyle/>
          <a:p>
            <a:pPr algn="ctr" eaLnBrk="1" hangingPunct="1"/>
            <a:r>
              <a:rPr lang="en-US" b="1" smtClean="0"/>
              <a:t>Analysis and Presentation of Data </a:t>
            </a:r>
            <a:endParaRPr lang="en-US" smtClean="0"/>
          </a:p>
        </p:txBody>
      </p:sp>
      <p:sp>
        <p:nvSpPr>
          <p:cNvPr id="7171" name="Rectangle 3"/>
          <p:cNvSpPr>
            <a:spLocks noGrp="1" noChangeArrowheads="1"/>
          </p:cNvSpPr>
          <p:nvPr>
            <p:ph type="subTitle" idx="1"/>
          </p:nvPr>
        </p:nvSpPr>
        <p:spPr/>
        <p:txBody>
          <a:bodyPr>
            <a:normAutofit lnSpcReduction="10000"/>
          </a:bodyPr>
          <a:lstStyle/>
          <a:p>
            <a:pPr eaLnBrk="1" hangingPunct="1">
              <a:lnSpc>
                <a:spcPct val="90000"/>
              </a:lnSpc>
            </a:pPr>
            <a:r>
              <a:rPr lang="en-US" sz="2800" smtClean="0"/>
              <a:t>Persiapan pengolahan data</a:t>
            </a:r>
          </a:p>
          <a:p>
            <a:pPr eaLnBrk="1" hangingPunct="1">
              <a:lnSpc>
                <a:spcPct val="90000"/>
              </a:lnSpc>
            </a:pPr>
            <a:r>
              <a:rPr lang="en-US" sz="2800" smtClean="0"/>
              <a:t>Pengolahan data</a:t>
            </a:r>
          </a:p>
          <a:p>
            <a:pPr eaLnBrk="1" hangingPunct="1">
              <a:lnSpc>
                <a:spcPct val="90000"/>
              </a:lnSpc>
            </a:pPr>
            <a:r>
              <a:rPr lang="en-US" sz="2800" smtClean="0"/>
              <a:t>Analisis data</a:t>
            </a:r>
          </a:p>
          <a:p>
            <a:pPr eaLnBrk="1" hangingPunct="1">
              <a:lnSpc>
                <a:spcPct val="90000"/>
              </a:lnSpc>
            </a:pPr>
            <a:r>
              <a:rPr lang="en-US" sz="2800" smtClean="0"/>
              <a:t>Presentasi data</a:t>
            </a:r>
          </a:p>
        </p:txBody>
      </p:sp>
    </p:spTree>
    <p:extLst>
      <p:ext uri="{BB962C8B-B14F-4D97-AF65-F5344CB8AC3E}">
        <p14:creationId xmlns:p14="http://schemas.microsoft.com/office/powerpoint/2010/main" val="6942664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5220072" y="179348"/>
            <a:ext cx="1508746"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Uji</a:t>
            </a:r>
            <a:r>
              <a:rPr lang="en-US" sz="1800" b="1" dirty="0" smtClean="0"/>
              <a:t> </a:t>
            </a:r>
            <a:r>
              <a:rPr lang="id-ID" sz="1800" b="1" dirty="0" smtClean="0"/>
              <a:t>Korelasi</a:t>
            </a:r>
            <a:endParaRPr lang="en-US" sz="1800" b="1" dirty="0"/>
          </a:p>
        </p:txBody>
      </p:sp>
      <p:sp>
        <p:nvSpPr>
          <p:cNvPr id="23555" name="Text Box 5"/>
          <p:cNvSpPr txBox="1">
            <a:spLocks noChangeArrowheads="1"/>
          </p:cNvSpPr>
          <p:nvPr/>
        </p:nvSpPr>
        <p:spPr bwMode="auto">
          <a:xfrm>
            <a:off x="1263650" y="857250"/>
            <a:ext cx="5975350" cy="590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0000FF"/>
                </a:solidFill>
              </a:rPr>
              <a:t>Korelasi</a:t>
            </a:r>
            <a:r>
              <a:rPr lang="en-US">
                <a:solidFill>
                  <a:srgbClr val="0000FF"/>
                </a:solidFill>
              </a:rPr>
              <a:t> : hubungan keterkaitan antara dua atau lebih variabel.</a:t>
            </a:r>
          </a:p>
          <a:p>
            <a:pPr eaLnBrk="1" hangingPunct="1"/>
            <a:r>
              <a:rPr lang="en-US">
                <a:solidFill>
                  <a:srgbClr val="0000FF"/>
                </a:solidFill>
              </a:rPr>
              <a:t>                 Angka koefisien korelasi ( r ) bergerak  -1 </a:t>
            </a:r>
            <a:r>
              <a:rPr lang="en-US">
                <a:solidFill>
                  <a:srgbClr val="0000FF"/>
                </a:solidFill>
                <a:latin typeface="Times New Roman" pitchFamily="18" charset="0"/>
                <a:cs typeface="Times New Roman" pitchFamily="18" charset="0"/>
                <a:sym typeface="WP MathA" pitchFamily="2" charset="2"/>
              </a:rPr>
              <a:t>≤</a:t>
            </a:r>
            <a:r>
              <a:rPr lang="en-US">
                <a:solidFill>
                  <a:srgbClr val="0000FF"/>
                </a:solidFill>
                <a:sym typeface="WP MathA" pitchFamily="2" charset="2"/>
              </a:rPr>
              <a:t> r </a:t>
            </a:r>
            <a:r>
              <a:rPr lang="en-US">
                <a:solidFill>
                  <a:srgbClr val="0000FF"/>
                </a:solidFill>
                <a:latin typeface="Times New Roman" pitchFamily="18" charset="0"/>
                <a:cs typeface="Times New Roman" pitchFamily="18" charset="0"/>
                <a:sym typeface="WP MathA" pitchFamily="2" charset="2"/>
              </a:rPr>
              <a:t>≤</a:t>
            </a:r>
            <a:r>
              <a:rPr lang="en-US">
                <a:solidFill>
                  <a:srgbClr val="0000FF"/>
                </a:solidFill>
              </a:rPr>
              <a:t> </a:t>
            </a:r>
            <a:r>
              <a:rPr lang="en-US">
                <a:solidFill>
                  <a:srgbClr val="0000FF"/>
                </a:solidFill>
                <a:sym typeface="WP MathA" pitchFamily="2" charset="2"/>
              </a:rPr>
              <a:t>+1</a:t>
            </a:r>
          </a:p>
        </p:txBody>
      </p:sp>
      <p:sp>
        <p:nvSpPr>
          <p:cNvPr id="23556" name="Text Box 6"/>
          <p:cNvSpPr txBox="1">
            <a:spLocks noChangeArrowheads="1"/>
          </p:cNvSpPr>
          <p:nvPr/>
        </p:nvSpPr>
        <p:spPr bwMode="auto">
          <a:xfrm>
            <a:off x="1447800" y="4740275"/>
            <a:ext cx="5486400" cy="15684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FF0000"/>
                </a:solidFill>
                <a:sym typeface="Arial Alternative" pitchFamily="49" charset="2"/>
              </a:rPr>
              <a:t>NOL </a:t>
            </a:r>
          </a:p>
          <a:p>
            <a:pPr eaLnBrk="1" hangingPunct="1"/>
            <a:r>
              <a:rPr lang="en-US" b="1">
                <a:solidFill>
                  <a:srgbClr val="0000FF"/>
                </a:solidFill>
                <a:sym typeface="Arial Alternative" pitchFamily="49" charset="2"/>
              </a:rPr>
              <a:t>tidak ada</a:t>
            </a:r>
            <a:r>
              <a:rPr lang="en-US">
                <a:solidFill>
                  <a:srgbClr val="0000FF"/>
                </a:solidFill>
                <a:sym typeface="Arial Alternative" pitchFamily="49" charset="2"/>
              </a:rPr>
              <a:t> atau tidak menentunya hubungan dua variabel</a:t>
            </a:r>
          </a:p>
          <a:p>
            <a:pPr eaLnBrk="1" hangingPunct="1"/>
            <a:r>
              <a:rPr lang="en-US">
                <a:solidFill>
                  <a:srgbClr val="0000FF"/>
                </a:solidFill>
                <a:sym typeface="Arial Alternative" pitchFamily="49" charset="2"/>
              </a:rPr>
              <a:t>contoh : pandai matematika dan jago olah raga ; pandai matematika dan tidak bisa olah raga ; tidak pandai matematika dan tidak bisa olah raga</a:t>
            </a:r>
          </a:p>
          <a:p>
            <a:pPr eaLnBrk="1" hangingPunct="1"/>
            <a:r>
              <a:rPr lang="en-US">
                <a:solidFill>
                  <a:srgbClr val="0000FF"/>
                </a:solidFill>
                <a:sym typeface="Arial Alternative" pitchFamily="49" charset="2"/>
              </a:rPr>
              <a:t> </a:t>
            </a:r>
            <a:r>
              <a:rPr lang="en-US" b="1">
                <a:solidFill>
                  <a:srgbClr val="0000FF"/>
                </a:solidFill>
                <a:sym typeface="Arial Alternative" pitchFamily="49" charset="2"/>
              </a:rPr>
              <a:t>korelasi nol</a:t>
            </a:r>
            <a:r>
              <a:rPr lang="en-US">
                <a:solidFill>
                  <a:srgbClr val="0000FF"/>
                </a:solidFill>
                <a:sym typeface="Arial Alternative" pitchFamily="49" charset="2"/>
              </a:rPr>
              <a:t> antara matematika dengan olah raga</a:t>
            </a:r>
          </a:p>
        </p:txBody>
      </p:sp>
      <p:sp>
        <p:nvSpPr>
          <p:cNvPr id="23557" name="Text Box 9"/>
          <p:cNvSpPr txBox="1">
            <a:spLocks noChangeArrowheads="1"/>
          </p:cNvSpPr>
          <p:nvPr/>
        </p:nvSpPr>
        <p:spPr bwMode="auto">
          <a:xfrm>
            <a:off x="746125" y="1974850"/>
            <a:ext cx="2876550" cy="2301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FF0000"/>
                </a:solidFill>
              </a:rPr>
              <a:t>POSITIF</a:t>
            </a:r>
          </a:p>
          <a:p>
            <a:pPr eaLnBrk="1" hangingPunct="1"/>
            <a:r>
              <a:rPr lang="en-US" b="1">
                <a:solidFill>
                  <a:srgbClr val="0000FF"/>
                </a:solidFill>
              </a:rPr>
              <a:t>makin besar</a:t>
            </a:r>
            <a:r>
              <a:rPr lang="en-US">
                <a:solidFill>
                  <a:srgbClr val="0000FF"/>
                </a:solidFill>
              </a:rPr>
              <a:t> nilai variabel 1</a:t>
            </a:r>
          </a:p>
          <a:p>
            <a:pPr eaLnBrk="1" hangingPunct="1"/>
            <a:r>
              <a:rPr lang="en-US">
                <a:solidFill>
                  <a:srgbClr val="0000FF"/>
                </a:solidFill>
              </a:rPr>
              <a:t>menyebabkan </a:t>
            </a:r>
            <a:r>
              <a:rPr lang="en-US" b="1">
                <a:solidFill>
                  <a:srgbClr val="0000FF"/>
                </a:solidFill>
              </a:rPr>
              <a:t>makin besar</a:t>
            </a:r>
          </a:p>
          <a:p>
            <a:pPr eaLnBrk="1" hangingPunct="1"/>
            <a:r>
              <a:rPr lang="en-US">
                <a:solidFill>
                  <a:srgbClr val="0000FF"/>
                </a:solidFill>
              </a:rPr>
              <a:t>pula nilai variabel 2</a:t>
            </a:r>
          </a:p>
          <a:p>
            <a:pPr eaLnBrk="1" hangingPunct="1"/>
            <a:r>
              <a:rPr lang="en-US">
                <a:solidFill>
                  <a:srgbClr val="0000FF"/>
                </a:solidFill>
              </a:rPr>
              <a:t>Contoh : makin banyak waktu</a:t>
            </a:r>
          </a:p>
          <a:p>
            <a:pPr eaLnBrk="1" hangingPunct="1"/>
            <a:r>
              <a:rPr lang="en-US">
                <a:solidFill>
                  <a:srgbClr val="0000FF"/>
                </a:solidFill>
              </a:rPr>
              <a:t>belajar, makin tinggi skor </a:t>
            </a:r>
          </a:p>
          <a:p>
            <a:pPr eaLnBrk="1" hangingPunct="1"/>
            <a:r>
              <a:rPr lang="en-US">
                <a:solidFill>
                  <a:srgbClr val="0000FF"/>
                </a:solidFill>
              </a:rPr>
              <a:t>ulangan </a:t>
            </a:r>
            <a:r>
              <a:rPr lang="en-US">
                <a:solidFill>
                  <a:srgbClr val="0000FF"/>
                </a:solidFill>
                <a:sym typeface="Arial Alternative" pitchFamily="49" charset="2"/>
              </a:rPr>
              <a:t> </a:t>
            </a:r>
            <a:r>
              <a:rPr lang="en-US" b="1">
                <a:solidFill>
                  <a:srgbClr val="0000FF"/>
                </a:solidFill>
                <a:sym typeface="Arial Alternative" pitchFamily="49" charset="2"/>
              </a:rPr>
              <a:t>korelasi positif</a:t>
            </a:r>
            <a:r>
              <a:rPr lang="en-US">
                <a:solidFill>
                  <a:srgbClr val="0000FF"/>
                </a:solidFill>
                <a:sym typeface="Arial Alternative" pitchFamily="49" charset="2"/>
              </a:rPr>
              <a:t> </a:t>
            </a:r>
          </a:p>
          <a:p>
            <a:pPr eaLnBrk="1" hangingPunct="1">
              <a:buFont typeface="Arial Alternative" pitchFamily="49" charset="2"/>
              <a:buNone/>
            </a:pPr>
            <a:r>
              <a:rPr lang="en-US">
                <a:solidFill>
                  <a:srgbClr val="0000FF"/>
                </a:solidFill>
                <a:sym typeface="Arial Alternative" pitchFamily="49" charset="2"/>
              </a:rPr>
              <a:t>antara waktu belajar </a:t>
            </a:r>
          </a:p>
          <a:p>
            <a:pPr eaLnBrk="1" hangingPunct="1">
              <a:buFont typeface="Arial Alternative" pitchFamily="49" charset="2"/>
              <a:buNone/>
            </a:pPr>
            <a:r>
              <a:rPr lang="en-US">
                <a:solidFill>
                  <a:srgbClr val="0000FF"/>
                </a:solidFill>
                <a:sym typeface="Arial Alternative" pitchFamily="49" charset="2"/>
              </a:rPr>
              <a:t>dengan nilai ulangan</a:t>
            </a:r>
          </a:p>
        </p:txBody>
      </p:sp>
      <p:sp>
        <p:nvSpPr>
          <p:cNvPr id="23558" name="Text Box 10"/>
          <p:cNvSpPr txBox="1">
            <a:spLocks noChangeArrowheads="1"/>
          </p:cNvSpPr>
          <p:nvPr/>
        </p:nvSpPr>
        <p:spPr bwMode="auto">
          <a:xfrm>
            <a:off x="5105400" y="1958975"/>
            <a:ext cx="2911475" cy="2301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FF0000"/>
                </a:solidFill>
              </a:rPr>
              <a:t>NEGATIF</a:t>
            </a:r>
          </a:p>
          <a:p>
            <a:pPr eaLnBrk="1" hangingPunct="1"/>
            <a:r>
              <a:rPr lang="en-US" b="1">
                <a:solidFill>
                  <a:srgbClr val="0000FF"/>
                </a:solidFill>
              </a:rPr>
              <a:t>makin besar</a:t>
            </a:r>
            <a:r>
              <a:rPr lang="en-US">
                <a:solidFill>
                  <a:srgbClr val="0000FF"/>
                </a:solidFill>
              </a:rPr>
              <a:t> nilai variabel 1 </a:t>
            </a:r>
          </a:p>
          <a:p>
            <a:pPr eaLnBrk="1" hangingPunct="1"/>
            <a:r>
              <a:rPr lang="en-US">
                <a:solidFill>
                  <a:srgbClr val="0000FF"/>
                </a:solidFill>
              </a:rPr>
              <a:t>menyebabkan </a:t>
            </a:r>
            <a:r>
              <a:rPr lang="en-US" b="1">
                <a:solidFill>
                  <a:srgbClr val="0000FF"/>
                </a:solidFill>
              </a:rPr>
              <a:t>makin kecil</a:t>
            </a:r>
            <a:r>
              <a:rPr lang="en-US">
                <a:solidFill>
                  <a:srgbClr val="0000FF"/>
                </a:solidFill>
              </a:rPr>
              <a:t> </a:t>
            </a:r>
          </a:p>
          <a:p>
            <a:pPr eaLnBrk="1" hangingPunct="1"/>
            <a:r>
              <a:rPr lang="en-US">
                <a:solidFill>
                  <a:srgbClr val="0000FF"/>
                </a:solidFill>
              </a:rPr>
              <a:t>nilai variabel 2</a:t>
            </a:r>
          </a:p>
          <a:p>
            <a:pPr eaLnBrk="1" hangingPunct="1"/>
            <a:r>
              <a:rPr lang="en-US">
                <a:solidFill>
                  <a:srgbClr val="0000FF"/>
                </a:solidFill>
              </a:rPr>
              <a:t>contoh : makin banyak waktu </a:t>
            </a:r>
          </a:p>
          <a:p>
            <a:pPr eaLnBrk="1" hangingPunct="1"/>
            <a:r>
              <a:rPr lang="en-US">
                <a:solidFill>
                  <a:srgbClr val="0000FF"/>
                </a:solidFill>
              </a:rPr>
              <a:t>bermain, makin kecil skor </a:t>
            </a:r>
          </a:p>
          <a:p>
            <a:pPr eaLnBrk="1" hangingPunct="1"/>
            <a:r>
              <a:rPr lang="en-US">
                <a:solidFill>
                  <a:srgbClr val="0000FF"/>
                </a:solidFill>
              </a:rPr>
              <a:t>ulangan </a:t>
            </a:r>
            <a:r>
              <a:rPr lang="en-US">
                <a:solidFill>
                  <a:srgbClr val="0000FF"/>
                </a:solidFill>
                <a:sym typeface="Arial Alternative" pitchFamily="49" charset="2"/>
              </a:rPr>
              <a:t> </a:t>
            </a:r>
            <a:r>
              <a:rPr lang="en-US" b="1">
                <a:solidFill>
                  <a:srgbClr val="0000FF"/>
                </a:solidFill>
                <a:sym typeface="Arial Alternative" pitchFamily="49" charset="2"/>
              </a:rPr>
              <a:t>korelasi negatif</a:t>
            </a:r>
            <a:r>
              <a:rPr lang="en-US">
                <a:solidFill>
                  <a:srgbClr val="0000FF"/>
                </a:solidFill>
                <a:sym typeface="Arial Alternative" pitchFamily="49" charset="2"/>
              </a:rPr>
              <a:t> </a:t>
            </a:r>
          </a:p>
          <a:p>
            <a:pPr eaLnBrk="1" hangingPunct="1"/>
            <a:r>
              <a:rPr lang="en-US">
                <a:solidFill>
                  <a:srgbClr val="0000FF"/>
                </a:solidFill>
                <a:sym typeface="Arial Alternative" pitchFamily="49" charset="2"/>
              </a:rPr>
              <a:t>antara waktu bermain </a:t>
            </a:r>
          </a:p>
          <a:p>
            <a:pPr eaLnBrk="1" hangingPunct="1"/>
            <a:r>
              <a:rPr lang="en-US">
                <a:solidFill>
                  <a:srgbClr val="0000FF"/>
                </a:solidFill>
                <a:sym typeface="Arial Alternative" pitchFamily="49" charset="2"/>
              </a:rPr>
              <a:t>dengan nilai ulangan</a:t>
            </a:r>
          </a:p>
        </p:txBody>
      </p:sp>
      <p:sp>
        <p:nvSpPr>
          <p:cNvPr id="23559" name="Line 11"/>
          <p:cNvSpPr>
            <a:spLocks noChangeShapeType="1"/>
          </p:cNvSpPr>
          <p:nvPr/>
        </p:nvSpPr>
        <p:spPr bwMode="auto">
          <a:xfrm>
            <a:off x="2133600" y="1752600"/>
            <a:ext cx="4191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3560" name="Line 12"/>
          <p:cNvSpPr>
            <a:spLocks noChangeShapeType="1"/>
          </p:cNvSpPr>
          <p:nvPr/>
        </p:nvSpPr>
        <p:spPr bwMode="auto">
          <a:xfrm>
            <a:off x="4191000" y="1447800"/>
            <a:ext cx="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3561" name="Line 13"/>
          <p:cNvSpPr>
            <a:spLocks noChangeShapeType="1"/>
          </p:cNvSpPr>
          <p:nvPr/>
        </p:nvSpPr>
        <p:spPr bwMode="auto">
          <a:xfrm>
            <a:off x="2133600" y="17526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3562" name="Line 14"/>
          <p:cNvSpPr>
            <a:spLocks noChangeShapeType="1"/>
          </p:cNvSpPr>
          <p:nvPr/>
        </p:nvSpPr>
        <p:spPr bwMode="auto">
          <a:xfrm>
            <a:off x="6324600" y="1752600"/>
            <a:ext cx="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3563" name="Line 15"/>
          <p:cNvSpPr>
            <a:spLocks noChangeShapeType="1"/>
          </p:cNvSpPr>
          <p:nvPr/>
        </p:nvSpPr>
        <p:spPr bwMode="auto">
          <a:xfrm>
            <a:off x="4191000" y="1752600"/>
            <a:ext cx="0" cy="2971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42040385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40913F-C5FD-4B5C-A0F7-0417F2CA6E5F}" type="slidenum">
              <a:rPr lang="en-US" sz="1400"/>
              <a:pPr eaLnBrk="1" hangingPunct="1"/>
              <a:t>61</a:t>
            </a:fld>
            <a:endParaRPr lang="en-US" sz="1400"/>
          </a:p>
        </p:txBody>
      </p:sp>
      <p:sp>
        <p:nvSpPr>
          <p:cNvPr id="5122" name="Rectangle 2"/>
          <p:cNvSpPr>
            <a:spLocks noGrp="1" noChangeArrowheads="1"/>
          </p:cNvSpPr>
          <p:nvPr>
            <p:ph type="title"/>
          </p:nvPr>
        </p:nvSpPr>
        <p:spPr/>
        <p:txBody>
          <a:bodyPr/>
          <a:lstStyle/>
          <a:p>
            <a:pPr eaLnBrk="1" hangingPunct="1"/>
            <a:r>
              <a:rPr lang="en-US" smtClean="0"/>
              <a:t>Pengertian</a:t>
            </a:r>
          </a:p>
        </p:txBody>
      </p:sp>
      <p:sp>
        <p:nvSpPr>
          <p:cNvPr id="5123" name="Rectangle 3"/>
          <p:cNvSpPr>
            <a:spLocks noGrp="1" noChangeArrowheads="1"/>
          </p:cNvSpPr>
          <p:nvPr>
            <p:ph type="body" idx="1"/>
          </p:nvPr>
        </p:nvSpPr>
        <p:spPr>
          <a:xfrm>
            <a:off x="1447800" y="1752600"/>
            <a:ext cx="6705600" cy="2438400"/>
          </a:xfrm>
        </p:spPr>
        <p:txBody>
          <a:bodyPr>
            <a:normAutofit fontScale="92500" lnSpcReduction="10000"/>
          </a:bodyPr>
          <a:lstStyle/>
          <a:p>
            <a:pPr eaLnBrk="1" hangingPunct="1">
              <a:lnSpc>
                <a:spcPct val="80000"/>
              </a:lnSpc>
            </a:pPr>
            <a:r>
              <a:rPr lang="en-US" sz="2400" b="1" smtClean="0"/>
              <a:t>Regresi</a:t>
            </a:r>
            <a:r>
              <a:rPr lang="en-US" sz="2400" smtClean="0"/>
              <a:t> merupakan teknik statistika yang digunakan untuk mempelajari hubungan fungsional dari satu atau beberapa peubah bebas (peubah yang mempengaruhi) terhadap satu peubah tak bebas (peubah yang dipengaruhi)</a:t>
            </a:r>
          </a:p>
          <a:p>
            <a:pPr eaLnBrk="1" hangingPunct="1">
              <a:lnSpc>
                <a:spcPct val="80000"/>
              </a:lnSpc>
              <a:buFontTx/>
              <a:buNone/>
            </a:pPr>
            <a:endParaRPr lang="en-US" sz="2400" smtClean="0"/>
          </a:p>
          <a:p>
            <a:pPr eaLnBrk="1" hangingPunct="1">
              <a:lnSpc>
                <a:spcPct val="80000"/>
              </a:lnSpc>
              <a:buFontTx/>
              <a:buNone/>
            </a:pPr>
            <a:endParaRPr lang="en-US" sz="2400" smtClean="0"/>
          </a:p>
          <a:p>
            <a:pPr eaLnBrk="1" hangingPunct="1">
              <a:lnSpc>
                <a:spcPct val="80000"/>
              </a:lnSpc>
            </a:pPr>
            <a:r>
              <a:rPr lang="en-US" sz="2400" b="1" smtClean="0"/>
              <a:t>Korelasi</a:t>
            </a:r>
            <a:r>
              <a:rPr lang="en-US" sz="2400" smtClean="0"/>
              <a:t> merupakan ukuran kekuatan hubungan dua peubah (tidak harus memiliki hubungan sebab akibat)</a:t>
            </a:r>
          </a:p>
        </p:txBody>
      </p:sp>
    </p:spTree>
    <p:extLst>
      <p:ext uri="{BB962C8B-B14F-4D97-AF65-F5344CB8AC3E}">
        <p14:creationId xmlns:p14="http://schemas.microsoft.com/office/powerpoint/2010/main" val="1913533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ssolve">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dissolve">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026"/>
          <p:cNvSpPr txBox="1">
            <a:spLocks noChangeArrowheads="1"/>
          </p:cNvSpPr>
          <p:nvPr/>
        </p:nvSpPr>
        <p:spPr bwMode="auto">
          <a:xfrm>
            <a:off x="762000" y="685800"/>
            <a:ext cx="73152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FontTx/>
              <a:buChar char="•"/>
            </a:pPr>
            <a:r>
              <a:rPr lang="en-US" sz="2000" dirty="0">
                <a:solidFill>
                  <a:srgbClr val="08080C"/>
                </a:solidFill>
              </a:rPr>
              <a:t> </a:t>
            </a:r>
            <a:r>
              <a:rPr lang="en-US" sz="2000" dirty="0">
                <a:solidFill>
                  <a:srgbClr val="F62502"/>
                </a:solidFill>
              </a:rPr>
              <a:t>SALAH SATU UKURAN KEERATAN HUBUNGAN YANG  </a:t>
            </a:r>
          </a:p>
          <a:p>
            <a:pPr algn="just"/>
            <a:r>
              <a:rPr lang="en-US" sz="2000" dirty="0">
                <a:solidFill>
                  <a:srgbClr val="F62502"/>
                </a:solidFill>
              </a:rPr>
              <a:t>  BANYAK DIGUNAKAN ADALAH</a:t>
            </a:r>
          </a:p>
          <a:p>
            <a:pPr algn="just">
              <a:spcBef>
                <a:spcPct val="50000"/>
              </a:spcBef>
            </a:pPr>
            <a:r>
              <a:rPr lang="en-US" sz="2000" dirty="0">
                <a:solidFill>
                  <a:srgbClr val="08080C"/>
                </a:solidFill>
              </a:rPr>
              <a:t>   </a:t>
            </a:r>
            <a:r>
              <a:rPr lang="en-US" sz="2000" dirty="0">
                <a:solidFill>
                  <a:srgbClr val="2C11B1"/>
                </a:solidFill>
              </a:rPr>
              <a:t>KOEFISIEN KORELASI PEARSON</a:t>
            </a:r>
            <a:endParaRPr lang="en-GB" sz="2000" dirty="0">
              <a:solidFill>
                <a:srgbClr val="2C11B1"/>
              </a:solidFill>
            </a:endParaRPr>
          </a:p>
        </p:txBody>
      </p:sp>
      <p:grpSp>
        <p:nvGrpSpPr>
          <p:cNvPr id="76817" name="Group 1041"/>
          <p:cNvGrpSpPr>
            <a:grpSpLocks/>
          </p:cNvGrpSpPr>
          <p:nvPr/>
        </p:nvGrpSpPr>
        <p:grpSpPr bwMode="auto">
          <a:xfrm>
            <a:off x="1600200" y="4343400"/>
            <a:ext cx="4800600" cy="930275"/>
            <a:chOff x="1008" y="2928"/>
            <a:chExt cx="3024" cy="586"/>
          </a:xfrm>
        </p:grpSpPr>
        <p:sp>
          <p:nvSpPr>
            <p:cNvPr id="76804" name="Line 1028"/>
            <p:cNvSpPr>
              <a:spLocks noChangeShapeType="1"/>
            </p:cNvSpPr>
            <p:nvPr/>
          </p:nvSpPr>
          <p:spPr bwMode="auto">
            <a:xfrm>
              <a:off x="1344" y="3216"/>
              <a:ext cx="2448" cy="0"/>
            </a:xfrm>
            <a:prstGeom prst="line">
              <a:avLst/>
            </a:prstGeom>
            <a:noFill/>
            <a:ln w="19050" cap="sq">
              <a:solidFill>
                <a:srgbClr val="008000"/>
              </a:solidFill>
              <a:miter lim="800000"/>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76805" name="Line 1029"/>
            <p:cNvSpPr>
              <a:spLocks noChangeShapeType="1"/>
            </p:cNvSpPr>
            <p:nvPr/>
          </p:nvSpPr>
          <p:spPr bwMode="auto">
            <a:xfrm>
              <a:off x="2640" y="3168"/>
              <a:ext cx="0" cy="96"/>
            </a:xfrm>
            <a:prstGeom prst="lin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76806" name="Line 1030"/>
            <p:cNvSpPr>
              <a:spLocks noChangeShapeType="1"/>
            </p:cNvSpPr>
            <p:nvPr/>
          </p:nvSpPr>
          <p:spPr bwMode="auto">
            <a:xfrm>
              <a:off x="2256" y="3168"/>
              <a:ext cx="0" cy="96"/>
            </a:xfrm>
            <a:prstGeom prst="lin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76807" name="Line 1031"/>
            <p:cNvSpPr>
              <a:spLocks noChangeShapeType="1"/>
            </p:cNvSpPr>
            <p:nvPr/>
          </p:nvSpPr>
          <p:spPr bwMode="auto">
            <a:xfrm>
              <a:off x="1776" y="3168"/>
              <a:ext cx="0" cy="96"/>
            </a:xfrm>
            <a:prstGeom prst="lin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76808" name="Line 1032"/>
            <p:cNvSpPr>
              <a:spLocks noChangeShapeType="1"/>
            </p:cNvSpPr>
            <p:nvPr/>
          </p:nvSpPr>
          <p:spPr bwMode="auto">
            <a:xfrm>
              <a:off x="3408" y="3168"/>
              <a:ext cx="0" cy="96"/>
            </a:xfrm>
            <a:prstGeom prst="lin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76809" name="Line 1033"/>
            <p:cNvSpPr>
              <a:spLocks noChangeShapeType="1"/>
            </p:cNvSpPr>
            <p:nvPr/>
          </p:nvSpPr>
          <p:spPr bwMode="auto">
            <a:xfrm>
              <a:off x="2976" y="3168"/>
              <a:ext cx="0" cy="96"/>
            </a:xfrm>
            <a:prstGeom prst="line">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76810" name="Text Box 1034"/>
            <p:cNvSpPr txBox="1">
              <a:spLocks noChangeArrowheads="1"/>
            </p:cNvSpPr>
            <p:nvPr/>
          </p:nvSpPr>
          <p:spPr bwMode="auto">
            <a:xfrm>
              <a:off x="1008" y="2966"/>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a:solidFill>
                    <a:srgbClr val="F62502"/>
                  </a:solidFill>
                </a:rPr>
                <a:t>  </a:t>
              </a:r>
              <a:r>
                <a:rPr lang="en-US" sz="1800">
                  <a:solidFill>
                    <a:srgbClr val="008000"/>
                  </a:solidFill>
                </a:rPr>
                <a:t>-1</a:t>
              </a:r>
            </a:p>
          </p:txBody>
        </p:sp>
        <p:sp>
          <p:nvSpPr>
            <p:cNvPr id="76811" name="Text Box 1035"/>
            <p:cNvSpPr txBox="1">
              <a:spLocks noChangeArrowheads="1"/>
            </p:cNvSpPr>
            <p:nvPr/>
          </p:nvSpPr>
          <p:spPr bwMode="auto">
            <a:xfrm>
              <a:off x="1920" y="292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a:solidFill>
                    <a:srgbClr val="F62502"/>
                  </a:solidFill>
                </a:rPr>
                <a:t>  </a:t>
              </a:r>
              <a:r>
                <a:rPr lang="en-US" sz="1800">
                  <a:solidFill>
                    <a:srgbClr val="008000"/>
                  </a:solidFill>
                </a:rPr>
                <a:t>-0,25</a:t>
              </a:r>
            </a:p>
          </p:txBody>
        </p:sp>
        <p:sp>
          <p:nvSpPr>
            <p:cNvPr id="76812" name="Text Box 1036"/>
            <p:cNvSpPr txBox="1">
              <a:spLocks noChangeArrowheads="1"/>
            </p:cNvSpPr>
            <p:nvPr/>
          </p:nvSpPr>
          <p:spPr bwMode="auto">
            <a:xfrm>
              <a:off x="2688" y="292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a:solidFill>
                    <a:srgbClr val="F62502"/>
                  </a:solidFill>
                </a:rPr>
                <a:t>  </a:t>
              </a:r>
              <a:r>
                <a:rPr lang="en-US" sz="1800">
                  <a:solidFill>
                    <a:srgbClr val="008000"/>
                  </a:solidFill>
                </a:rPr>
                <a:t>0,25</a:t>
              </a:r>
            </a:p>
          </p:txBody>
        </p:sp>
        <p:sp>
          <p:nvSpPr>
            <p:cNvPr id="76813" name="Text Box 1037"/>
            <p:cNvSpPr txBox="1">
              <a:spLocks noChangeArrowheads="1"/>
            </p:cNvSpPr>
            <p:nvPr/>
          </p:nvSpPr>
          <p:spPr bwMode="auto">
            <a:xfrm>
              <a:off x="3648" y="2928"/>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a:solidFill>
                    <a:srgbClr val="F62502"/>
                  </a:solidFill>
                </a:rPr>
                <a:t>  </a:t>
              </a:r>
              <a:r>
                <a:rPr lang="en-US" sz="1800">
                  <a:solidFill>
                    <a:srgbClr val="008000"/>
                  </a:solidFill>
                </a:rPr>
                <a:t>1</a:t>
              </a:r>
            </a:p>
          </p:txBody>
        </p:sp>
        <p:sp>
          <p:nvSpPr>
            <p:cNvPr id="76814" name="Text Box 1038"/>
            <p:cNvSpPr txBox="1">
              <a:spLocks noChangeArrowheads="1"/>
            </p:cNvSpPr>
            <p:nvPr/>
          </p:nvSpPr>
          <p:spPr bwMode="auto">
            <a:xfrm>
              <a:off x="1488" y="3254"/>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a:solidFill>
                    <a:srgbClr val="F62502"/>
                  </a:solidFill>
                </a:rPr>
                <a:t>  </a:t>
              </a:r>
              <a:r>
                <a:rPr lang="en-US" sz="1800">
                  <a:solidFill>
                    <a:srgbClr val="008000"/>
                  </a:solidFill>
                </a:rPr>
                <a:t>-0,75</a:t>
              </a:r>
            </a:p>
          </p:txBody>
        </p:sp>
        <p:sp>
          <p:nvSpPr>
            <p:cNvPr id="76815" name="Text Box 1039"/>
            <p:cNvSpPr txBox="1">
              <a:spLocks noChangeArrowheads="1"/>
            </p:cNvSpPr>
            <p:nvPr/>
          </p:nvSpPr>
          <p:spPr bwMode="auto">
            <a:xfrm>
              <a:off x="2448" y="3264"/>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a:solidFill>
                    <a:srgbClr val="F62502"/>
                  </a:solidFill>
                </a:rPr>
                <a:t>   </a:t>
              </a:r>
              <a:r>
                <a:rPr lang="en-US" sz="1800">
                  <a:solidFill>
                    <a:srgbClr val="008000"/>
                  </a:solidFill>
                </a:rPr>
                <a:t>0</a:t>
              </a:r>
            </a:p>
          </p:txBody>
        </p:sp>
        <p:sp>
          <p:nvSpPr>
            <p:cNvPr id="76816" name="Text Box 1040"/>
            <p:cNvSpPr txBox="1">
              <a:spLocks noChangeArrowheads="1"/>
            </p:cNvSpPr>
            <p:nvPr/>
          </p:nvSpPr>
          <p:spPr bwMode="auto">
            <a:xfrm>
              <a:off x="3120" y="3216"/>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a:solidFill>
                    <a:srgbClr val="F62502"/>
                  </a:solidFill>
                </a:rPr>
                <a:t>   </a:t>
              </a:r>
              <a:r>
                <a:rPr lang="en-US" sz="1800">
                  <a:solidFill>
                    <a:srgbClr val="008000"/>
                  </a:solidFill>
                </a:rPr>
                <a:t>0,75</a:t>
              </a:r>
            </a:p>
          </p:txBody>
        </p:sp>
      </p:grpSp>
      <p:graphicFrame>
        <p:nvGraphicFramePr>
          <p:cNvPr id="76818" name="Object 1042"/>
          <p:cNvGraphicFramePr>
            <a:graphicFrameLocks noChangeAspect="1"/>
          </p:cNvGraphicFramePr>
          <p:nvPr/>
        </p:nvGraphicFramePr>
        <p:xfrm>
          <a:off x="3276600" y="5334000"/>
          <a:ext cx="1376363" cy="376238"/>
        </p:xfrm>
        <a:graphic>
          <a:graphicData uri="http://schemas.openxmlformats.org/presentationml/2006/ole">
            <mc:AlternateContent xmlns:mc="http://schemas.openxmlformats.org/markup-compatibility/2006">
              <mc:Choice xmlns:v="urn:schemas-microsoft-com:vml" Requires="v">
                <p:oleObj spid="_x0000_s6237" name="Equation" r:id="rId3" imgW="558720" imgH="152280" progId="Equation.3">
                  <p:embed/>
                </p:oleObj>
              </mc:Choice>
              <mc:Fallback>
                <p:oleObj name="Equation" r:id="rId3" imgW="55872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334000"/>
                        <a:ext cx="1376363"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19" name="Line 1043"/>
          <p:cNvSpPr>
            <a:spLocks noChangeShapeType="1"/>
          </p:cNvSpPr>
          <p:nvPr/>
        </p:nvSpPr>
        <p:spPr bwMode="auto">
          <a:xfrm flipH="1">
            <a:off x="2133600" y="6019800"/>
            <a:ext cx="1676400" cy="0"/>
          </a:xfrm>
          <a:prstGeom prst="line">
            <a:avLst/>
          </a:prstGeom>
          <a:noFill/>
          <a:ln w="19050" cap="sq">
            <a:solidFill>
              <a:srgbClr val="008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76820" name="Line 1044"/>
          <p:cNvSpPr>
            <a:spLocks noChangeShapeType="1"/>
          </p:cNvSpPr>
          <p:nvPr/>
        </p:nvSpPr>
        <p:spPr bwMode="auto">
          <a:xfrm>
            <a:off x="4343400" y="6019800"/>
            <a:ext cx="1524000" cy="0"/>
          </a:xfrm>
          <a:prstGeom prst="line">
            <a:avLst/>
          </a:prstGeom>
          <a:noFill/>
          <a:ln w="19050" cap="sq">
            <a:solidFill>
              <a:srgbClr val="008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76821" name="Text Box 1045"/>
          <p:cNvSpPr txBox="1">
            <a:spLocks noChangeArrowheads="1"/>
          </p:cNvSpPr>
          <p:nvPr/>
        </p:nvSpPr>
        <p:spPr bwMode="auto">
          <a:xfrm>
            <a:off x="990600" y="57912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a:solidFill>
                  <a:srgbClr val="008000"/>
                </a:solidFill>
              </a:rPr>
              <a:t>ERAT</a:t>
            </a:r>
            <a:endParaRPr lang="en-GB" sz="2000">
              <a:solidFill>
                <a:srgbClr val="008000"/>
              </a:solidFill>
            </a:endParaRPr>
          </a:p>
        </p:txBody>
      </p:sp>
      <p:sp>
        <p:nvSpPr>
          <p:cNvPr id="76822" name="Text Box 1046"/>
          <p:cNvSpPr txBox="1">
            <a:spLocks noChangeArrowheads="1"/>
          </p:cNvSpPr>
          <p:nvPr/>
        </p:nvSpPr>
        <p:spPr bwMode="auto">
          <a:xfrm>
            <a:off x="2133600" y="60960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a:solidFill>
                  <a:srgbClr val="008000"/>
                </a:solidFill>
              </a:rPr>
              <a:t>negatif</a:t>
            </a:r>
            <a:endParaRPr lang="en-GB" sz="2000">
              <a:solidFill>
                <a:srgbClr val="008000"/>
              </a:solidFill>
            </a:endParaRPr>
          </a:p>
        </p:txBody>
      </p:sp>
      <p:sp>
        <p:nvSpPr>
          <p:cNvPr id="76823" name="Text Box 1047"/>
          <p:cNvSpPr txBox="1">
            <a:spLocks noChangeArrowheads="1"/>
          </p:cNvSpPr>
          <p:nvPr/>
        </p:nvSpPr>
        <p:spPr bwMode="auto">
          <a:xfrm>
            <a:off x="5943600" y="57912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a:solidFill>
                  <a:srgbClr val="008000"/>
                </a:solidFill>
              </a:rPr>
              <a:t>ERAT</a:t>
            </a:r>
            <a:endParaRPr lang="en-GB" sz="2000">
              <a:solidFill>
                <a:srgbClr val="008000"/>
              </a:solidFill>
            </a:endParaRPr>
          </a:p>
        </p:txBody>
      </p:sp>
      <p:sp>
        <p:nvSpPr>
          <p:cNvPr id="76824" name="Text Box 1048"/>
          <p:cNvSpPr txBox="1">
            <a:spLocks noChangeArrowheads="1"/>
          </p:cNvSpPr>
          <p:nvPr/>
        </p:nvSpPr>
        <p:spPr bwMode="auto">
          <a:xfrm>
            <a:off x="4724400" y="60960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a:solidFill>
                  <a:srgbClr val="008000"/>
                </a:solidFill>
              </a:rPr>
              <a:t>positif</a:t>
            </a:r>
            <a:endParaRPr lang="en-GB" sz="2000">
              <a:solidFill>
                <a:srgbClr val="008000"/>
              </a:solidFill>
            </a:endParaRPr>
          </a:p>
        </p:txBody>
      </p:sp>
      <p:pic>
        <p:nvPicPr>
          <p:cNvPr id="615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740" y="2132856"/>
            <a:ext cx="659397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80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ppt_x</p:attrName>
                                        </p:attrNameLst>
                                      </p:cBhvr>
                                      <p:tavLst>
                                        <p:tav tm="0">
                                          <p:val>
                                            <p:strVal val="#ppt_x-#ppt_w/2"/>
                                          </p:val>
                                        </p:tav>
                                        <p:tav tm="100000">
                                          <p:val>
                                            <p:strVal val="#ppt_x"/>
                                          </p:val>
                                        </p:tav>
                                      </p:tavLst>
                                    </p:anim>
                                    <p:anim calcmode="lin" valueType="num">
                                      <p:cBhvr>
                                        <p:cTn id="8" dur="500" fill="hold"/>
                                        <p:tgtEl>
                                          <p:spTgt spid="76802"/>
                                        </p:tgtEl>
                                        <p:attrNameLst>
                                          <p:attrName>ppt_y</p:attrName>
                                        </p:attrNameLst>
                                      </p:cBhvr>
                                      <p:tavLst>
                                        <p:tav tm="0">
                                          <p:val>
                                            <p:strVal val="#ppt_y"/>
                                          </p:val>
                                        </p:tav>
                                        <p:tav tm="100000">
                                          <p:val>
                                            <p:strVal val="#ppt_y"/>
                                          </p:val>
                                        </p:tav>
                                      </p:tavLst>
                                    </p:anim>
                                    <p:anim calcmode="lin" valueType="num">
                                      <p:cBhvr>
                                        <p:cTn id="9" dur="500" fill="hold"/>
                                        <p:tgtEl>
                                          <p:spTgt spid="76802"/>
                                        </p:tgtEl>
                                        <p:attrNameLst>
                                          <p:attrName>ppt_w</p:attrName>
                                        </p:attrNameLst>
                                      </p:cBhvr>
                                      <p:tavLst>
                                        <p:tav tm="0">
                                          <p:val>
                                            <p:fltVal val="0"/>
                                          </p:val>
                                        </p:tav>
                                        <p:tav tm="100000">
                                          <p:val>
                                            <p:strVal val="#ppt_w"/>
                                          </p:val>
                                        </p:tav>
                                      </p:tavLst>
                                    </p:anim>
                                    <p:anim calcmode="lin" valueType="num">
                                      <p:cBhvr>
                                        <p:cTn id="10" dur="500" fill="hold"/>
                                        <p:tgtEl>
                                          <p:spTgt spid="7680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6817"/>
                                        </p:tgtEl>
                                        <p:attrNameLst>
                                          <p:attrName>style.visibility</p:attrName>
                                        </p:attrNameLst>
                                      </p:cBhvr>
                                      <p:to>
                                        <p:strVal val="visible"/>
                                      </p:to>
                                    </p:set>
                                    <p:animEffect transition="in" filter="wipe(left)">
                                      <p:cBhvr>
                                        <p:cTn id="15" dur="500"/>
                                        <p:tgtEl>
                                          <p:spTgt spid="768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6818"/>
                                        </p:tgtEl>
                                        <p:attrNameLst>
                                          <p:attrName>style.visibility</p:attrName>
                                        </p:attrNameLst>
                                      </p:cBhvr>
                                      <p:to>
                                        <p:strVal val="visible"/>
                                      </p:to>
                                    </p:set>
                                    <p:animEffect transition="in" filter="wipe(left)">
                                      <p:cBhvr>
                                        <p:cTn id="20" dur="500"/>
                                        <p:tgtEl>
                                          <p:spTgt spid="768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6819"/>
                                        </p:tgtEl>
                                        <p:attrNameLst>
                                          <p:attrName>style.visibility</p:attrName>
                                        </p:attrNameLst>
                                      </p:cBhvr>
                                      <p:to>
                                        <p:strVal val="visible"/>
                                      </p:to>
                                    </p:set>
                                    <p:animEffect transition="in" filter="wipe(right)">
                                      <p:cBhvr>
                                        <p:cTn id="25" dur="500"/>
                                        <p:tgtEl>
                                          <p:spTgt spid="76819"/>
                                        </p:tgtEl>
                                      </p:cBhvr>
                                    </p:animEffect>
                                  </p:childTnLst>
                                </p:cTn>
                              </p:par>
                            </p:childTnLst>
                          </p:cTn>
                        </p:par>
                        <p:par>
                          <p:cTn id="26" fill="hold" nodeType="afterGroup">
                            <p:stCondLst>
                              <p:cond delay="500"/>
                            </p:stCondLst>
                            <p:childTnLst>
                              <p:par>
                                <p:cTn id="27" presetID="17" presetClass="entr" presetSubtype="8" fill="hold" grpId="0" nodeType="afterEffect">
                                  <p:stCondLst>
                                    <p:cond delay="0"/>
                                  </p:stCondLst>
                                  <p:childTnLst>
                                    <p:set>
                                      <p:cBhvr>
                                        <p:cTn id="28" dur="1" fill="hold">
                                          <p:stCondLst>
                                            <p:cond delay="0"/>
                                          </p:stCondLst>
                                        </p:cTn>
                                        <p:tgtEl>
                                          <p:spTgt spid="76821"/>
                                        </p:tgtEl>
                                        <p:attrNameLst>
                                          <p:attrName>style.visibility</p:attrName>
                                        </p:attrNameLst>
                                      </p:cBhvr>
                                      <p:to>
                                        <p:strVal val="visible"/>
                                      </p:to>
                                    </p:set>
                                    <p:anim calcmode="lin" valueType="num">
                                      <p:cBhvr>
                                        <p:cTn id="29" dur="500" fill="hold"/>
                                        <p:tgtEl>
                                          <p:spTgt spid="76821"/>
                                        </p:tgtEl>
                                        <p:attrNameLst>
                                          <p:attrName>ppt_x</p:attrName>
                                        </p:attrNameLst>
                                      </p:cBhvr>
                                      <p:tavLst>
                                        <p:tav tm="0">
                                          <p:val>
                                            <p:strVal val="#ppt_x-#ppt_w/2"/>
                                          </p:val>
                                        </p:tav>
                                        <p:tav tm="100000">
                                          <p:val>
                                            <p:strVal val="#ppt_x"/>
                                          </p:val>
                                        </p:tav>
                                      </p:tavLst>
                                    </p:anim>
                                    <p:anim calcmode="lin" valueType="num">
                                      <p:cBhvr>
                                        <p:cTn id="30" dur="500" fill="hold"/>
                                        <p:tgtEl>
                                          <p:spTgt spid="76821"/>
                                        </p:tgtEl>
                                        <p:attrNameLst>
                                          <p:attrName>ppt_y</p:attrName>
                                        </p:attrNameLst>
                                      </p:cBhvr>
                                      <p:tavLst>
                                        <p:tav tm="0">
                                          <p:val>
                                            <p:strVal val="#ppt_y"/>
                                          </p:val>
                                        </p:tav>
                                        <p:tav tm="100000">
                                          <p:val>
                                            <p:strVal val="#ppt_y"/>
                                          </p:val>
                                        </p:tav>
                                      </p:tavLst>
                                    </p:anim>
                                    <p:anim calcmode="lin" valueType="num">
                                      <p:cBhvr>
                                        <p:cTn id="31" dur="500" fill="hold"/>
                                        <p:tgtEl>
                                          <p:spTgt spid="76821"/>
                                        </p:tgtEl>
                                        <p:attrNameLst>
                                          <p:attrName>ppt_w</p:attrName>
                                        </p:attrNameLst>
                                      </p:cBhvr>
                                      <p:tavLst>
                                        <p:tav tm="0">
                                          <p:val>
                                            <p:fltVal val="0"/>
                                          </p:val>
                                        </p:tav>
                                        <p:tav tm="100000">
                                          <p:val>
                                            <p:strVal val="#ppt_w"/>
                                          </p:val>
                                        </p:tav>
                                      </p:tavLst>
                                    </p:anim>
                                    <p:anim calcmode="lin" valueType="num">
                                      <p:cBhvr>
                                        <p:cTn id="32" dur="500" fill="hold"/>
                                        <p:tgtEl>
                                          <p:spTgt spid="76821"/>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1000"/>
                            </p:stCondLst>
                            <p:childTnLst>
                              <p:par>
                                <p:cTn id="34" presetID="17" presetClass="entr" presetSubtype="8" fill="hold" grpId="0" nodeType="afterEffect">
                                  <p:stCondLst>
                                    <p:cond delay="0"/>
                                  </p:stCondLst>
                                  <p:childTnLst>
                                    <p:set>
                                      <p:cBhvr>
                                        <p:cTn id="35" dur="1" fill="hold">
                                          <p:stCondLst>
                                            <p:cond delay="0"/>
                                          </p:stCondLst>
                                        </p:cTn>
                                        <p:tgtEl>
                                          <p:spTgt spid="76822"/>
                                        </p:tgtEl>
                                        <p:attrNameLst>
                                          <p:attrName>style.visibility</p:attrName>
                                        </p:attrNameLst>
                                      </p:cBhvr>
                                      <p:to>
                                        <p:strVal val="visible"/>
                                      </p:to>
                                    </p:set>
                                    <p:anim calcmode="lin" valueType="num">
                                      <p:cBhvr>
                                        <p:cTn id="36" dur="500" fill="hold"/>
                                        <p:tgtEl>
                                          <p:spTgt spid="76822"/>
                                        </p:tgtEl>
                                        <p:attrNameLst>
                                          <p:attrName>ppt_x</p:attrName>
                                        </p:attrNameLst>
                                      </p:cBhvr>
                                      <p:tavLst>
                                        <p:tav tm="0">
                                          <p:val>
                                            <p:strVal val="#ppt_x-#ppt_w/2"/>
                                          </p:val>
                                        </p:tav>
                                        <p:tav tm="100000">
                                          <p:val>
                                            <p:strVal val="#ppt_x"/>
                                          </p:val>
                                        </p:tav>
                                      </p:tavLst>
                                    </p:anim>
                                    <p:anim calcmode="lin" valueType="num">
                                      <p:cBhvr>
                                        <p:cTn id="37" dur="500" fill="hold"/>
                                        <p:tgtEl>
                                          <p:spTgt spid="76822"/>
                                        </p:tgtEl>
                                        <p:attrNameLst>
                                          <p:attrName>ppt_y</p:attrName>
                                        </p:attrNameLst>
                                      </p:cBhvr>
                                      <p:tavLst>
                                        <p:tav tm="0">
                                          <p:val>
                                            <p:strVal val="#ppt_y"/>
                                          </p:val>
                                        </p:tav>
                                        <p:tav tm="100000">
                                          <p:val>
                                            <p:strVal val="#ppt_y"/>
                                          </p:val>
                                        </p:tav>
                                      </p:tavLst>
                                    </p:anim>
                                    <p:anim calcmode="lin" valueType="num">
                                      <p:cBhvr>
                                        <p:cTn id="38" dur="500" fill="hold"/>
                                        <p:tgtEl>
                                          <p:spTgt spid="76822"/>
                                        </p:tgtEl>
                                        <p:attrNameLst>
                                          <p:attrName>ppt_w</p:attrName>
                                        </p:attrNameLst>
                                      </p:cBhvr>
                                      <p:tavLst>
                                        <p:tav tm="0">
                                          <p:val>
                                            <p:fltVal val="0"/>
                                          </p:val>
                                        </p:tav>
                                        <p:tav tm="100000">
                                          <p:val>
                                            <p:strVal val="#ppt_w"/>
                                          </p:val>
                                        </p:tav>
                                      </p:tavLst>
                                    </p:anim>
                                    <p:anim calcmode="lin" valueType="num">
                                      <p:cBhvr>
                                        <p:cTn id="39" dur="500" fill="hold"/>
                                        <p:tgtEl>
                                          <p:spTgt spid="76822"/>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6820"/>
                                        </p:tgtEl>
                                        <p:attrNameLst>
                                          <p:attrName>style.visibility</p:attrName>
                                        </p:attrNameLst>
                                      </p:cBhvr>
                                      <p:to>
                                        <p:strVal val="visible"/>
                                      </p:to>
                                    </p:set>
                                    <p:animEffect transition="in" filter="wipe(left)">
                                      <p:cBhvr>
                                        <p:cTn id="44" dur="500"/>
                                        <p:tgtEl>
                                          <p:spTgt spid="76820"/>
                                        </p:tgtEl>
                                      </p:cBhvr>
                                    </p:animEffect>
                                  </p:childTnLst>
                                </p:cTn>
                              </p:par>
                            </p:childTnLst>
                          </p:cTn>
                        </p:par>
                        <p:par>
                          <p:cTn id="45" fill="hold" nodeType="afterGroup">
                            <p:stCondLst>
                              <p:cond delay="500"/>
                            </p:stCondLst>
                            <p:childTnLst>
                              <p:par>
                                <p:cTn id="46" presetID="17" presetClass="entr" presetSubtype="8" fill="hold" grpId="0" nodeType="afterEffect">
                                  <p:stCondLst>
                                    <p:cond delay="0"/>
                                  </p:stCondLst>
                                  <p:childTnLst>
                                    <p:set>
                                      <p:cBhvr>
                                        <p:cTn id="47" dur="1" fill="hold">
                                          <p:stCondLst>
                                            <p:cond delay="0"/>
                                          </p:stCondLst>
                                        </p:cTn>
                                        <p:tgtEl>
                                          <p:spTgt spid="76823"/>
                                        </p:tgtEl>
                                        <p:attrNameLst>
                                          <p:attrName>style.visibility</p:attrName>
                                        </p:attrNameLst>
                                      </p:cBhvr>
                                      <p:to>
                                        <p:strVal val="visible"/>
                                      </p:to>
                                    </p:set>
                                    <p:anim calcmode="lin" valueType="num">
                                      <p:cBhvr>
                                        <p:cTn id="48" dur="500" fill="hold"/>
                                        <p:tgtEl>
                                          <p:spTgt spid="76823"/>
                                        </p:tgtEl>
                                        <p:attrNameLst>
                                          <p:attrName>ppt_x</p:attrName>
                                        </p:attrNameLst>
                                      </p:cBhvr>
                                      <p:tavLst>
                                        <p:tav tm="0">
                                          <p:val>
                                            <p:strVal val="#ppt_x-#ppt_w/2"/>
                                          </p:val>
                                        </p:tav>
                                        <p:tav tm="100000">
                                          <p:val>
                                            <p:strVal val="#ppt_x"/>
                                          </p:val>
                                        </p:tav>
                                      </p:tavLst>
                                    </p:anim>
                                    <p:anim calcmode="lin" valueType="num">
                                      <p:cBhvr>
                                        <p:cTn id="49" dur="500" fill="hold"/>
                                        <p:tgtEl>
                                          <p:spTgt spid="76823"/>
                                        </p:tgtEl>
                                        <p:attrNameLst>
                                          <p:attrName>ppt_y</p:attrName>
                                        </p:attrNameLst>
                                      </p:cBhvr>
                                      <p:tavLst>
                                        <p:tav tm="0">
                                          <p:val>
                                            <p:strVal val="#ppt_y"/>
                                          </p:val>
                                        </p:tav>
                                        <p:tav tm="100000">
                                          <p:val>
                                            <p:strVal val="#ppt_y"/>
                                          </p:val>
                                        </p:tav>
                                      </p:tavLst>
                                    </p:anim>
                                    <p:anim calcmode="lin" valueType="num">
                                      <p:cBhvr>
                                        <p:cTn id="50" dur="500" fill="hold"/>
                                        <p:tgtEl>
                                          <p:spTgt spid="76823"/>
                                        </p:tgtEl>
                                        <p:attrNameLst>
                                          <p:attrName>ppt_w</p:attrName>
                                        </p:attrNameLst>
                                      </p:cBhvr>
                                      <p:tavLst>
                                        <p:tav tm="0">
                                          <p:val>
                                            <p:fltVal val="0"/>
                                          </p:val>
                                        </p:tav>
                                        <p:tav tm="100000">
                                          <p:val>
                                            <p:strVal val="#ppt_w"/>
                                          </p:val>
                                        </p:tav>
                                      </p:tavLst>
                                    </p:anim>
                                    <p:anim calcmode="lin" valueType="num">
                                      <p:cBhvr>
                                        <p:cTn id="51" dur="500" fill="hold"/>
                                        <p:tgtEl>
                                          <p:spTgt spid="76823"/>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1000"/>
                            </p:stCondLst>
                            <p:childTnLst>
                              <p:par>
                                <p:cTn id="53" presetID="17" presetClass="entr" presetSubtype="8" fill="hold" grpId="0" nodeType="afterEffect">
                                  <p:stCondLst>
                                    <p:cond delay="0"/>
                                  </p:stCondLst>
                                  <p:childTnLst>
                                    <p:set>
                                      <p:cBhvr>
                                        <p:cTn id="54" dur="1" fill="hold">
                                          <p:stCondLst>
                                            <p:cond delay="0"/>
                                          </p:stCondLst>
                                        </p:cTn>
                                        <p:tgtEl>
                                          <p:spTgt spid="76824"/>
                                        </p:tgtEl>
                                        <p:attrNameLst>
                                          <p:attrName>style.visibility</p:attrName>
                                        </p:attrNameLst>
                                      </p:cBhvr>
                                      <p:to>
                                        <p:strVal val="visible"/>
                                      </p:to>
                                    </p:set>
                                    <p:anim calcmode="lin" valueType="num">
                                      <p:cBhvr>
                                        <p:cTn id="55" dur="500" fill="hold"/>
                                        <p:tgtEl>
                                          <p:spTgt spid="76824"/>
                                        </p:tgtEl>
                                        <p:attrNameLst>
                                          <p:attrName>ppt_x</p:attrName>
                                        </p:attrNameLst>
                                      </p:cBhvr>
                                      <p:tavLst>
                                        <p:tav tm="0">
                                          <p:val>
                                            <p:strVal val="#ppt_x-#ppt_w/2"/>
                                          </p:val>
                                        </p:tav>
                                        <p:tav tm="100000">
                                          <p:val>
                                            <p:strVal val="#ppt_x"/>
                                          </p:val>
                                        </p:tav>
                                      </p:tavLst>
                                    </p:anim>
                                    <p:anim calcmode="lin" valueType="num">
                                      <p:cBhvr>
                                        <p:cTn id="56" dur="500" fill="hold"/>
                                        <p:tgtEl>
                                          <p:spTgt spid="76824"/>
                                        </p:tgtEl>
                                        <p:attrNameLst>
                                          <p:attrName>ppt_y</p:attrName>
                                        </p:attrNameLst>
                                      </p:cBhvr>
                                      <p:tavLst>
                                        <p:tav tm="0">
                                          <p:val>
                                            <p:strVal val="#ppt_y"/>
                                          </p:val>
                                        </p:tav>
                                        <p:tav tm="100000">
                                          <p:val>
                                            <p:strVal val="#ppt_y"/>
                                          </p:val>
                                        </p:tav>
                                      </p:tavLst>
                                    </p:anim>
                                    <p:anim calcmode="lin" valueType="num">
                                      <p:cBhvr>
                                        <p:cTn id="57" dur="500" fill="hold"/>
                                        <p:tgtEl>
                                          <p:spTgt spid="76824"/>
                                        </p:tgtEl>
                                        <p:attrNameLst>
                                          <p:attrName>ppt_w</p:attrName>
                                        </p:attrNameLst>
                                      </p:cBhvr>
                                      <p:tavLst>
                                        <p:tav tm="0">
                                          <p:val>
                                            <p:fltVal val="0"/>
                                          </p:val>
                                        </p:tav>
                                        <p:tav tm="100000">
                                          <p:val>
                                            <p:strVal val="#ppt_w"/>
                                          </p:val>
                                        </p:tav>
                                      </p:tavLst>
                                    </p:anim>
                                    <p:anim calcmode="lin" valueType="num">
                                      <p:cBhvr>
                                        <p:cTn id="58" dur="500" fill="hold"/>
                                        <p:tgtEl>
                                          <p:spTgt spid="768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P spid="76819" grpId="0" animBg="1"/>
      <p:bldP spid="76820" grpId="0" animBg="1"/>
      <p:bldP spid="76821" grpId="0" autoUpdateAnimBg="0"/>
      <p:bldP spid="76822" grpId="0" autoUpdateAnimBg="0"/>
      <p:bldP spid="76823" grpId="0" autoUpdateAnimBg="0"/>
      <p:bldP spid="7682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026"/>
          <p:cNvSpPr txBox="1">
            <a:spLocks noChangeArrowheads="1"/>
          </p:cNvSpPr>
          <p:nvPr/>
        </p:nvSpPr>
        <p:spPr bwMode="auto">
          <a:xfrm>
            <a:off x="762000" y="6858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a:solidFill>
                  <a:srgbClr val="F62502"/>
                </a:solidFill>
              </a:rPr>
              <a:t>AWAS !!</a:t>
            </a:r>
            <a:endParaRPr lang="en-GB" sz="2000">
              <a:solidFill>
                <a:srgbClr val="2C11B1"/>
              </a:solidFill>
            </a:endParaRPr>
          </a:p>
        </p:txBody>
      </p:sp>
      <p:sp>
        <p:nvSpPr>
          <p:cNvPr id="77827" name="Text Box 1027"/>
          <p:cNvSpPr txBox="1">
            <a:spLocks noChangeArrowheads="1"/>
          </p:cNvSpPr>
          <p:nvPr/>
        </p:nvSpPr>
        <p:spPr bwMode="auto">
          <a:xfrm>
            <a:off x="2057400" y="685800"/>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2000">
                <a:solidFill>
                  <a:srgbClr val="08080C"/>
                </a:solidFill>
                <a:cs typeface="Times New Roman" charset="0"/>
              </a:rPr>
              <a:t>•</a:t>
            </a:r>
            <a:r>
              <a:rPr lang="en-US" sz="2000">
                <a:solidFill>
                  <a:srgbClr val="08080C"/>
                </a:solidFill>
                <a:cs typeface="Times New Roman" charset="0"/>
              </a:rPr>
              <a:t> jika r = 0 artinya tidak ada hubungan </a:t>
            </a:r>
            <a:r>
              <a:rPr lang="en-US" sz="2000">
                <a:solidFill>
                  <a:srgbClr val="F62502"/>
                </a:solidFill>
                <a:cs typeface="Times New Roman" charset="0"/>
              </a:rPr>
              <a:t>linear</a:t>
            </a:r>
            <a:r>
              <a:rPr lang="en-US" sz="2000">
                <a:solidFill>
                  <a:srgbClr val="08080C"/>
                </a:solidFill>
                <a:cs typeface="Times New Roman" charset="0"/>
              </a:rPr>
              <a:t> antara X dan Y</a:t>
            </a:r>
            <a:endParaRPr lang="en-GB" sz="2000">
              <a:solidFill>
                <a:srgbClr val="08080C"/>
              </a:solidFill>
            </a:endParaRPr>
          </a:p>
        </p:txBody>
      </p:sp>
      <p:sp>
        <p:nvSpPr>
          <p:cNvPr id="77828" name="Text Box 1028"/>
          <p:cNvSpPr txBox="1">
            <a:spLocks noChangeArrowheads="1"/>
          </p:cNvSpPr>
          <p:nvPr/>
        </p:nvSpPr>
        <p:spPr bwMode="auto">
          <a:xfrm>
            <a:off x="2057400" y="1143000"/>
            <a:ext cx="647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2000">
                <a:solidFill>
                  <a:srgbClr val="08080C"/>
                </a:solidFill>
                <a:cs typeface="Times New Roman" charset="0"/>
              </a:rPr>
              <a:t>•</a:t>
            </a:r>
            <a:r>
              <a:rPr lang="en-US" sz="2000">
                <a:solidFill>
                  <a:srgbClr val="08080C"/>
                </a:solidFill>
                <a:cs typeface="Times New Roman" charset="0"/>
              </a:rPr>
              <a:t> keeratan hubungan yang ditunjukkan adalah keeratan </a:t>
            </a:r>
          </a:p>
          <a:p>
            <a:pPr algn="just"/>
            <a:r>
              <a:rPr lang="en-US" sz="2000">
                <a:solidFill>
                  <a:srgbClr val="08080C"/>
                </a:solidFill>
                <a:cs typeface="Times New Roman" charset="0"/>
              </a:rPr>
              <a:t>  hubungan linear</a:t>
            </a:r>
            <a:endParaRPr lang="en-GB" sz="2000">
              <a:solidFill>
                <a:srgbClr val="08080C"/>
              </a:solidFill>
            </a:endParaRPr>
          </a:p>
        </p:txBody>
      </p:sp>
      <p:pic>
        <p:nvPicPr>
          <p:cNvPr id="77829" name="Picture 1029"/>
          <p:cNvPicPr>
            <a:picLocks noChangeAspect="1" noChangeArrowheads="1"/>
          </p:cNvPicPr>
          <p:nvPr/>
        </p:nvPicPr>
        <p:blipFill>
          <a:blip r:embed="rId2" cstate="print">
            <a:lum contrast="36000"/>
            <a:extLst>
              <a:ext uri="{28A0092B-C50C-407E-A947-70E740481C1C}">
                <a14:useLocalDpi xmlns:a14="http://schemas.microsoft.com/office/drawing/2010/main" val="0"/>
              </a:ext>
            </a:extLst>
          </a:blip>
          <a:srcRect b="2914"/>
          <a:stretch>
            <a:fillRect/>
          </a:stretch>
        </p:blipFill>
        <p:spPr bwMode="auto">
          <a:xfrm>
            <a:off x="1943100" y="1981200"/>
            <a:ext cx="54483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072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500" fill="hold"/>
                                        <p:tgtEl>
                                          <p:spTgt spid="77826"/>
                                        </p:tgtEl>
                                        <p:attrNameLst>
                                          <p:attrName>ppt_x</p:attrName>
                                        </p:attrNameLst>
                                      </p:cBhvr>
                                      <p:tavLst>
                                        <p:tav tm="0">
                                          <p:val>
                                            <p:strVal val="#ppt_x-#ppt_w/2"/>
                                          </p:val>
                                        </p:tav>
                                        <p:tav tm="100000">
                                          <p:val>
                                            <p:strVal val="#ppt_x"/>
                                          </p:val>
                                        </p:tav>
                                      </p:tavLst>
                                    </p:anim>
                                    <p:anim calcmode="lin" valueType="num">
                                      <p:cBhvr>
                                        <p:cTn id="8" dur="500" fill="hold"/>
                                        <p:tgtEl>
                                          <p:spTgt spid="77826"/>
                                        </p:tgtEl>
                                        <p:attrNameLst>
                                          <p:attrName>ppt_y</p:attrName>
                                        </p:attrNameLst>
                                      </p:cBhvr>
                                      <p:tavLst>
                                        <p:tav tm="0">
                                          <p:val>
                                            <p:strVal val="#ppt_y"/>
                                          </p:val>
                                        </p:tav>
                                        <p:tav tm="100000">
                                          <p:val>
                                            <p:strVal val="#ppt_y"/>
                                          </p:val>
                                        </p:tav>
                                      </p:tavLst>
                                    </p:anim>
                                    <p:anim calcmode="lin" valueType="num">
                                      <p:cBhvr>
                                        <p:cTn id="9" dur="500" fill="hold"/>
                                        <p:tgtEl>
                                          <p:spTgt spid="77826"/>
                                        </p:tgtEl>
                                        <p:attrNameLst>
                                          <p:attrName>ppt_w</p:attrName>
                                        </p:attrNameLst>
                                      </p:cBhvr>
                                      <p:tavLst>
                                        <p:tav tm="0">
                                          <p:val>
                                            <p:fltVal val="0"/>
                                          </p:val>
                                        </p:tav>
                                        <p:tav tm="100000">
                                          <p:val>
                                            <p:strVal val="#ppt_w"/>
                                          </p:val>
                                        </p:tav>
                                      </p:tavLst>
                                    </p:anim>
                                    <p:anim calcmode="lin" valueType="num">
                                      <p:cBhvr>
                                        <p:cTn id="10" dur="500" fill="hold"/>
                                        <p:tgtEl>
                                          <p:spTgt spid="7782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77827"/>
                                        </p:tgtEl>
                                        <p:attrNameLst>
                                          <p:attrName>style.visibility</p:attrName>
                                        </p:attrNameLst>
                                      </p:cBhvr>
                                      <p:to>
                                        <p:strVal val="visible"/>
                                      </p:to>
                                    </p:set>
                                    <p:anim calcmode="lin" valueType="num">
                                      <p:cBhvr>
                                        <p:cTn id="15" dur="500" fill="hold"/>
                                        <p:tgtEl>
                                          <p:spTgt spid="77827"/>
                                        </p:tgtEl>
                                        <p:attrNameLst>
                                          <p:attrName>ppt_x</p:attrName>
                                        </p:attrNameLst>
                                      </p:cBhvr>
                                      <p:tavLst>
                                        <p:tav tm="0">
                                          <p:val>
                                            <p:strVal val="#ppt_x-#ppt_w/2"/>
                                          </p:val>
                                        </p:tav>
                                        <p:tav tm="100000">
                                          <p:val>
                                            <p:strVal val="#ppt_x"/>
                                          </p:val>
                                        </p:tav>
                                      </p:tavLst>
                                    </p:anim>
                                    <p:anim calcmode="lin" valueType="num">
                                      <p:cBhvr>
                                        <p:cTn id="16" dur="500" fill="hold"/>
                                        <p:tgtEl>
                                          <p:spTgt spid="77827"/>
                                        </p:tgtEl>
                                        <p:attrNameLst>
                                          <p:attrName>ppt_y</p:attrName>
                                        </p:attrNameLst>
                                      </p:cBhvr>
                                      <p:tavLst>
                                        <p:tav tm="0">
                                          <p:val>
                                            <p:strVal val="#ppt_y"/>
                                          </p:val>
                                        </p:tav>
                                        <p:tav tm="100000">
                                          <p:val>
                                            <p:strVal val="#ppt_y"/>
                                          </p:val>
                                        </p:tav>
                                      </p:tavLst>
                                    </p:anim>
                                    <p:anim calcmode="lin" valueType="num">
                                      <p:cBhvr>
                                        <p:cTn id="17" dur="500" fill="hold"/>
                                        <p:tgtEl>
                                          <p:spTgt spid="77827"/>
                                        </p:tgtEl>
                                        <p:attrNameLst>
                                          <p:attrName>ppt_w</p:attrName>
                                        </p:attrNameLst>
                                      </p:cBhvr>
                                      <p:tavLst>
                                        <p:tav tm="0">
                                          <p:val>
                                            <p:fltVal val="0"/>
                                          </p:val>
                                        </p:tav>
                                        <p:tav tm="100000">
                                          <p:val>
                                            <p:strVal val="#ppt_w"/>
                                          </p:val>
                                        </p:tav>
                                      </p:tavLst>
                                    </p:anim>
                                    <p:anim calcmode="lin" valueType="num">
                                      <p:cBhvr>
                                        <p:cTn id="18" dur="500" fill="hold"/>
                                        <p:tgtEl>
                                          <p:spTgt spid="7782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77828"/>
                                        </p:tgtEl>
                                        <p:attrNameLst>
                                          <p:attrName>style.visibility</p:attrName>
                                        </p:attrNameLst>
                                      </p:cBhvr>
                                      <p:to>
                                        <p:strVal val="visible"/>
                                      </p:to>
                                    </p:set>
                                    <p:anim calcmode="lin" valueType="num">
                                      <p:cBhvr>
                                        <p:cTn id="23" dur="500" fill="hold"/>
                                        <p:tgtEl>
                                          <p:spTgt spid="77828"/>
                                        </p:tgtEl>
                                        <p:attrNameLst>
                                          <p:attrName>ppt_x</p:attrName>
                                        </p:attrNameLst>
                                      </p:cBhvr>
                                      <p:tavLst>
                                        <p:tav tm="0">
                                          <p:val>
                                            <p:strVal val="#ppt_x-#ppt_w/2"/>
                                          </p:val>
                                        </p:tav>
                                        <p:tav tm="100000">
                                          <p:val>
                                            <p:strVal val="#ppt_x"/>
                                          </p:val>
                                        </p:tav>
                                      </p:tavLst>
                                    </p:anim>
                                    <p:anim calcmode="lin" valueType="num">
                                      <p:cBhvr>
                                        <p:cTn id="24" dur="500" fill="hold"/>
                                        <p:tgtEl>
                                          <p:spTgt spid="77828"/>
                                        </p:tgtEl>
                                        <p:attrNameLst>
                                          <p:attrName>ppt_y</p:attrName>
                                        </p:attrNameLst>
                                      </p:cBhvr>
                                      <p:tavLst>
                                        <p:tav tm="0">
                                          <p:val>
                                            <p:strVal val="#ppt_y"/>
                                          </p:val>
                                        </p:tav>
                                        <p:tav tm="100000">
                                          <p:val>
                                            <p:strVal val="#ppt_y"/>
                                          </p:val>
                                        </p:tav>
                                      </p:tavLst>
                                    </p:anim>
                                    <p:anim calcmode="lin" valueType="num">
                                      <p:cBhvr>
                                        <p:cTn id="25" dur="500" fill="hold"/>
                                        <p:tgtEl>
                                          <p:spTgt spid="77828"/>
                                        </p:tgtEl>
                                        <p:attrNameLst>
                                          <p:attrName>ppt_w</p:attrName>
                                        </p:attrNameLst>
                                      </p:cBhvr>
                                      <p:tavLst>
                                        <p:tav tm="0">
                                          <p:val>
                                            <p:fltVal val="0"/>
                                          </p:val>
                                        </p:tav>
                                        <p:tav tm="100000">
                                          <p:val>
                                            <p:strVal val="#ppt_w"/>
                                          </p:val>
                                        </p:tav>
                                      </p:tavLst>
                                    </p:anim>
                                    <p:anim calcmode="lin" valueType="num">
                                      <p:cBhvr>
                                        <p:cTn id="26" dur="500" fill="hold"/>
                                        <p:tgtEl>
                                          <p:spTgt spid="77828"/>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77829"/>
                                        </p:tgtEl>
                                        <p:attrNameLst>
                                          <p:attrName>style.visibility</p:attrName>
                                        </p:attrNameLst>
                                      </p:cBhvr>
                                      <p:to>
                                        <p:strVal val="visible"/>
                                      </p:to>
                                    </p:set>
                                    <p:animEffect transition="in" filter="wipe(up)">
                                      <p:cBhvr>
                                        <p:cTn id="31"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autoUpdateAnimBg="0"/>
      <p:bldP spid="7782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1028"/>
          <p:cNvSpPr txBox="1">
            <a:spLocks noChangeArrowheads="1"/>
          </p:cNvSpPr>
          <p:nvPr/>
        </p:nvSpPr>
        <p:spPr bwMode="auto">
          <a:xfrm>
            <a:off x="3124200" y="914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u="sng">
                <a:solidFill>
                  <a:srgbClr val="08080C"/>
                </a:solidFill>
                <a:cs typeface="Times New Roman" pitchFamily="18" charset="0"/>
              </a:rPr>
              <a:t>versus</a:t>
            </a:r>
            <a:endParaRPr lang="en-GB" u="sng">
              <a:solidFill>
                <a:srgbClr val="08080C"/>
              </a:solidFill>
            </a:endParaRPr>
          </a:p>
        </p:txBody>
      </p:sp>
      <p:sp>
        <p:nvSpPr>
          <p:cNvPr id="79877" name="Text Box 1029"/>
          <p:cNvSpPr txBox="1">
            <a:spLocks noChangeArrowheads="1"/>
          </p:cNvSpPr>
          <p:nvPr/>
        </p:nvSpPr>
        <p:spPr bwMode="auto">
          <a:xfrm>
            <a:off x="4267200" y="914400"/>
            <a:ext cx="434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solidFill>
                  <a:srgbClr val="08080C"/>
                </a:solidFill>
                <a:cs typeface="Times New Roman" pitchFamily="18" charset="0"/>
              </a:rPr>
              <a:t>H</a:t>
            </a:r>
            <a:r>
              <a:rPr lang="id-ID" baseline="-25000" dirty="0" smtClean="0">
                <a:solidFill>
                  <a:srgbClr val="08080C"/>
                </a:solidFill>
                <a:cs typeface="Times New Roman" pitchFamily="18" charset="0"/>
              </a:rPr>
              <a:t>a</a:t>
            </a:r>
            <a:r>
              <a:rPr lang="en-US" dirty="0" smtClean="0">
                <a:solidFill>
                  <a:srgbClr val="08080C"/>
                </a:solidFill>
                <a:cs typeface="Times New Roman" pitchFamily="18" charset="0"/>
              </a:rPr>
              <a:t> </a:t>
            </a:r>
            <a:r>
              <a:rPr lang="en-US" dirty="0">
                <a:solidFill>
                  <a:srgbClr val="08080C"/>
                </a:solidFill>
                <a:cs typeface="Times New Roman" pitchFamily="18" charset="0"/>
                <a:sym typeface="Symbol" pitchFamily="18" charset="2"/>
              </a:rPr>
              <a:t> </a:t>
            </a:r>
            <a:r>
              <a:rPr lang="id-ID" dirty="0" smtClean="0">
                <a:solidFill>
                  <a:srgbClr val="08080C"/>
                </a:solidFill>
                <a:cs typeface="Times New Roman" pitchFamily="18" charset="0"/>
                <a:sym typeface="Symbol" pitchFamily="18" charset="2"/>
              </a:rPr>
              <a:t>    </a:t>
            </a:r>
            <a:r>
              <a:rPr lang="en-US" dirty="0" smtClean="0">
                <a:solidFill>
                  <a:srgbClr val="F62502"/>
                </a:solidFill>
                <a:cs typeface="Times New Roman" pitchFamily="18" charset="0"/>
                <a:sym typeface="Symbol" pitchFamily="18" charset="2"/>
              </a:rPr>
              <a:t>A</a:t>
            </a:r>
            <a:r>
              <a:rPr lang="en-US" dirty="0">
                <a:solidFill>
                  <a:srgbClr val="F62502"/>
                </a:solidFill>
                <a:cs typeface="Times New Roman" pitchFamily="18" charset="0"/>
                <a:sym typeface="Symbol" pitchFamily="18" charset="2"/>
              </a:rPr>
              <a:t>.</a:t>
            </a:r>
            <a:r>
              <a:rPr lang="en-US" dirty="0">
                <a:solidFill>
                  <a:srgbClr val="08080C"/>
                </a:solidFill>
                <a:cs typeface="Times New Roman" pitchFamily="18" charset="0"/>
                <a:sym typeface="Symbol" pitchFamily="18" charset="2"/>
              </a:rPr>
              <a:t>   </a:t>
            </a:r>
            <a:r>
              <a:rPr lang="en-US" dirty="0" smtClean="0">
                <a:solidFill>
                  <a:srgbClr val="08080C"/>
                </a:solidFill>
                <a:cs typeface="Times New Roman" pitchFamily="18" charset="0"/>
                <a:sym typeface="Symbol" pitchFamily="18" charset="2"/>
              </a:rPr>
              <a:t>0</a:t>
            </a:r>
            <a:r>
              <a:rPr lang="id-ID" dirty="0" smtClean="0">
                <a:solidFill>
                  <a:srgbClr val="08080C"/>
                </a:solidFill>
                <a:cs typeface="Times New Roman" pitchFamily="18" charset="0"/>
                <a:sym typeface="Symbol" pitchFamily="18" charset="2"/>
              </a:rPr>
              <a:t>  2 PIHAK</a:t>
            </a:r>
            <a:endParaRPr lang="en-GB" dirty="0">
              <a:solidFill>
                <a:srgbClr val="08080C"/>
              </a:solidFill>
            </a:endParaRPr>
          </a:p>
        </p:txBody>
      </p:sp>
      <p:sp>
        <p:nvSpPr>
          <p:cNvPr id="79878" name="Text Box 1030"/>
          <p:cNvSpPr txBox="1">
            <a:spLocks noChangeArrowheads="1"/>
          </p:cNvSpPr>
          <p:nvPr/>
        </p:nvSpPr>
        <p:spPr bwMode="auto">
          <a:xfrm>
            <a:off x="1187624" y="1259468"/>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solidFill>
                  <a:srgbClr val="F62502"/>
                </a:solidFill>
                <a:cs typeface="Times New Roman" pitchFamily="18" charset="0"/>
                <a:sym typeface="Symbol" pitchFamily="18" charset="2"/>
              </a:rPr>
              <a:t>B.</a:t>
            </a:r>
            <a:r>
              <a:rPr lang="en-US" dirty="0">
                <a:solidFill>
                  <a:srgbClr val="08080C"/>
                </a:solidFill>
                <a:cs typeface="Times New Roman" pitchFamily="18" charset="0"/>
                <a:sym typeface="Symbol" pitchFamily="18" charset="2"/>
              </a:rPr>
              <a:t>  </a:t>
            </a:r>
            <a:r>
              <a:rPr lang="id-ID" dirty="0" smtClean="0">
                <a:solidFill>
                  <a:srgbClr val="08080C"/>
                </a:solidFill>
                <a:cs typeface="Times New Roman" pitchFamily="18" charset="0"/>
                <a:sym typeface="Symbol" pitchFamily="18" charset="2"/>
              </a:rPr>
              <a:t>&lt;</a:t>
            </a:r>
            <a:r>
              <a:rPr lang="en-US" dirty="0" smtClean="0">
                <a:solidFill>
                  <a:srgbClr val="08080C"/>
                </a:solidFill>
                <a:cs typeface="Times New Roman" pitchFamily="18" charset="0"/>
                <a:sym typeface="Symbol" pitchFamily="18" charset="2"/>
              </a:rPr>
              <a:t> 0</a:t>
            </a:r>
            <a:r>
              <a:rPr lang="id-ID" dirty="0" smtClean="0">
                <a:solidFill>
                  <a:srgbClr val="08080C"/>
                </a:solidFill>
                <a:cs typeface="Times New Roman" pitchFamily="18" charset="0"/>
                <a:sym typeface="Symbol" pitchFamily="18" charset="2"/>
              </a:rPr>
              <a:t>  1 PIHAK – uji pihak KIRI</a:t>
            </a:r>
            <a:endParaRPr lang="en-GB" dirty="0">
              <a:solidFill>
                <a:srgbClr val="08080C"/>
              </a:solidFill>
            </a:endParaRPr>
          </a:p>
        </p:txBody>
      </p:sp>
      <p:sp>
        <p:nvSpPr>
          <p:cNvPr id="79879" name="Text Box 1031"/>
          <p:cNvSpPr txBox="1">
            <a:spLocks noChangeArrowheads="1"/>
          </p:cNvSpPr>
          <p:nvPr/>
        </p:nvSpPr>
        <p:spPr bwMode="auto">
          <a:xfrm>
            <a:off x="4932040" y="1603648"/>
            <a:ext cx="35074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solidFill>
                  <a:srgbClr val="F62502"/>
                </a:solidFill>
                <a:cs typeface="Times New Roman" pitchFamily="18" charset="0"/>
                <a:sym typeface="Symbol" pitchFamily="18" charset="2"/>
              </a:rPr>
              <a:t>C.</a:t>
            </a:r>
            <a:r>
              <a:rPr lang="en-US" dirty="0">
                <a:solidFill>
                  <a:srgbClr val="08080C"/>
                </a:solidFill>
                <a:cs typeface="Times New Roman" pitchFamily="18" charset="0"/>
                <a:sym typeface="Symbol" pitchFamily="18" charset="2"/>
              </a:rPr>
              <a:t>  &lt; </a:t>
            </a:r>
            <a:r>
              <a:rPr lang="en-US" dirty="0" smtClean="0">
                <a:solidFill>
                  <a:srgbClr val="08080C"/>
                </a:solidFill>
                <a:cs typeface="Times New Roman" pitchFamily="18" charset="0"/>
                <a:sym typeface="Symbol" pitchFamily="18" charset="2"/>
              </a:rPr>
              <a:t>0</a:t>
            </a:r>
            <a:r>
              <a:rPr lang="id-ID" dirty="0" smtClean="0">
                <a:solidFill>
                  <a:srgbClr val="08080C"/>
                </a:solidFill>
                <a:cs typeface="Times New Roman" pitchFamily="18" charset="0"/>
                <a:sym typeface="Symbol" pitchFamily="18" charset="2"/>
              </a:rPr>
              <a:t>  1 PIHAK</a:t>
            </a:r>
            <a:endParaRPr lang="en-GB" dirty="0">
              <a:solidFill>
                <a:srgbClr val="08080C"/>
              </a:solidFill>
            </a:endParaRPr>
          </a:p>
        </p:txBody>
      </p:sp>
      <p:sp>
        <p:nvSpPr>
          <p:cNvPr id="79880" name="Text Box 1032"/>
          <p:cNvSpPr txBox="1">
            <a:spLocks noChangeArrowheads="1"/>
          </p:cNvSpPr>
          <p:nvPr/>
        </p:nvSpPr>
        <p:spPr bwMode="auto">
          <a:xfrm>
            <a:off x="2123728" y="2564904"/>
            <a:ext cx="4680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smtClean="0">
                <a:solidFill>
                  <a:srgbClr val="08080C"/>
                </a:solidFill>
                <a:cs typeface="Times New Roman" pitchFamily="18" charset="0"/>
              </a:rPr>
              <a:t> </a:t>
            </a:r>
            <a:r>
              <a:rPr lang="en-US" sz="2400" b="1" dirty="0">
                <a:solidFill>
                  <a:srgbClr val="08080C"/>
                </a:solidFill>
                <a:cs typeface="Times New Roman" pitchFamily="18" charset="0"/>
                <a:sym typeface="Symbol" pitchFamily="18" charset="2"/>
              </a:rPr>
              <a:t> = </a:t>
            </a:r>
            <a:r>
              <a:rPr lang="en-US" sz="2400" b="1" dirty="0">
                <a:solidFill>
                  <a:srgbClr val="F62502"/>
                </a:solidFill>
                <a:cs typeface="Times New Roman" pitchFamily="18" charset="0"/>
                <a:sym typeface="Symbol" pitchFamily="18" charset="2"/>
              </a:rPr>
              <a:t>… ???</a:t>
            </a:r>
            <a:r>
              <a:rPr lang="en-US" sz="2400" b="1" dirty="0">
                <a:solidFill>
                  <a:srgbClr val="08080C"/>
                </a:solidFill>
                <a:cs typeface="Times New Roman" pitchFamily="18" charset="0"/>
                <a:sym typeface="Symbol" pitchFamily="18" charset="2"/>
              </a:rPr>
              <a:t>, </a:t>
            </a:r>
            <a:r>
              <a:rPr lang="en-US" sz="2400" b="1" dirty="0" err="1">
                <a:solidFill>
                  <a:srgbClr val="08080C"/>
                </a:solidFill>
                <a:cs typeface="Times New Roman" pitchFamily="18" charset="0"/>
                <a:sym typeface="Symbol" pitchFamily="18" charset="2"/>
              </a:rPr>
              <a:t>pilih</a:t>
            </a:r>
            <a:r>
              <a:rPr lang="en-US" sz="2400" b="1" dirty="0">
                <a:solidFill>
                  <a:srgbClr val="08080C"/>
                </a:solidFill>
                <a:cs typeface="Times New Roman" pitchFamily="18" charset="0"/>
                <a:sym typeface="Symbol" pitchFamily="18" charset="2"/>
              </a:rPr>
              <a:t> </a:t>
            </a:r>
            <a:r>
              <a:rPr lang="id-ID" sz="2400" b="1" dirty="0" smtClean="0">
                <a:solidFill>
                  <a:srgbClr val="08080C"/>
                </a:solidFill>
                <a:cs typeface="Times New Roman" pitchFamily="18" charset="0"/>
                <a:sym typeface="Symbol" pitchFamily="18" charset="2"/>
              </a:rPr>
              <a:t>0% - </a:t>
            </a:r>
            <a:r>
              <a:rPr lang="en-US" sz="2400" b="1" dirty="0" smtClean="0">
                <a:solidFill>
                  <a:srgbClr val="08080C"/>
                </a:solidFill>
                <a:cs typeface="Times New Roman" pitchFamily="18" charset="0"/>
                <a:sym typeface="Symbol" pitchFamily="18" charset="2"/>
              </a:rPr>
              <a:t>5 %</a:t>
            </a:r>
            <a:endParaRPr lang="en-GB" sz="2400" b="1" dirty="0">
              <a:solidFill>
                <a:srgbClr val="08080C"/>
              </a:solidFill>
            </a:endParaRPr>
          </a:p>
        </p:txBody>
      </p:sp>
      <p:sp>
        <p:nvSpPr>
          <p:cNvPr id="12" name="Text Box 1030"/>
          <p:cNvSpPr txBox="1">
            <a:spLocks noChangeArrowheads="1"/>
          </p:cNvSpPr>
          <p:nvPr/>
        </p:nvSpPr>
        <p:spPr bwMode="auto">
          <a:xfrm>
            <a:off x="4932040" y="1268760"/>
            <a:ext cx="3507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solidFill>
                  <a:srgbClr val="F62502"/>
                </a:solidFill>
                <a:cs typeface="Times New Roman" pitchFamily="18" charset="0"/>
                <a:sym typeface="Symbol" pitchFamily="18" charset="2"/>
              </a:rPr>
              <a:t>B.</a:t>
            </a:r>
            <a:r>
              <a:rPr lang="en-US" dirty="0">
                <a:solidFill>
                  <a:srgbClr val="08080C"/>
                </a:solidFill>
                <a:cs typeface="Times New Roman" pitchFamily="18" charset="0"/>
                <a:sym typeface="Symbol" pitchFamily="18" charset="2"/>
              </a:rPr>
              <a:t>  &gt; </a:t>
            </a:r>
            <a:r>
              <a:rPr lang="en-US" dirty="0" smtClean="0">
                <a:solidFill>
                  <a:srgbClr val="08080C"/>
                </a:solidFill>
                <a:cs typeface="Times New Roman" pitchFamily="18" charset="0"/>
                <a:sym typeface="Symbol" pitchFamily="18" charset="2"/>
              </a:rPr>
              <a:t>0</a:t>
            </a:r>
            <a:r>
              <a:rPr lang="id-ID" dirty="0" smtClean="0">
                <a:solidFill>
                  <a:srgbClr val="08080C"/>
                </a:solidFill>
                <a:cs typeface="Times New Roman" pitchFamily="18" charset="0"/>
                <a:sym typeface="Symbol" pitchFamily="18" charset="2"/>
              </a:rPr>
              <a:t>  1 PIHAK </a:t>
            </a:r>
            <a:endParaRPr lang="en-GB" dirty="0">
              <a:solidFill>
                <a:srgbClr val="08080C"/>
              </a:solidFill>
            </a:endParaRPr>
          </a:p>
        </p:txBody>
      </p:sp>
      <p:sp>
        <p:nvSpPr>
          <p:cNvPr id="13" name="Text Box 1031"/>
          <p:cNvSpPr txBox="1">
            <a:spLocks noChangeArrowheads="1"/>
          </p:cNvSpPr>
          <p:nvPr/>
        </p:nvSpPr>
        <p:spPr bwMode="auto">
          <a:xfrm>
            <a:off x="1187624" y="1628800"/>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solidFill>
                  <a:srgbClr val="F62502"/>
                </a:solidFill>
                <a:cs typeface="Times New Roman" pitchFamily="18" charset="0"/>
                <a:sym typeface="Symbol" pitchFamily="18" charset="2"/>
              </a:rPr>
              <a:t>C.</a:t>
            </a:r>
            <a:r>
              <a:rPr lang="en-US" dirty="0">
                <a:solidFill>
                  <a:srgbClr val="08080C"/>
                </a:solidFill>
                <a:cs typeface="Times New Roman" pitchFamily="18" charset="0"/>
                <a:sym typeface="Symbol" pitchFamily="18" charset="2"/>
              </a:rPr>
              <a:t>  </a:t>
            </a:r>
            <a:r>
              <a:rPr lang="id-ID" dirty="0" smtClean="0">
                <a:solidFill>
                  <a:srgbClr val="08080C"/>
                </a:solidFill>
                <a:cs typeface="Times New Roman" pitchFamily="18" charset="0"/>
                <a:sym typeface="Symbol" pitchFamily="18" charset="2"/>
              </a:rPr>
              <a:t>&gt;</a:t>
            </a:r>
            <a:r>
              <a:rPr lang="en-US" dirty="0" smtClean="0">
                <a:solidFill>
                  <a:srgbClr val="08080C"/>
                </a:solidFill>
                <a:cs typeface="Times New Roman" pitchFamily="18" charset="0"/>
                <a:sym typeface="Symbol" pitchFamily="18" charset="2"/>
              </a:rPr>
              <a:t> 0</a:t>
            </a:r>
            <a:r>
              <a:rPr lang="id-ID" dirty="0" smtClean="0">
                <a:solidFill>
                  <a:srgbClr val="08080C"/>
                </a:solidFill>
                <a:cs typeface="Times New Roman" pitchFamily="18" charset="0"/>
                <a:sym typeface="Symbol" pitchFamily="18" charset="2"/>
              </a:rPr>
              <a:t>  1 PIHAK – uji pihak kanan</a:t>
            </a:r>
            <a:endParaRPr lang="en-GB" dirty="0">
              <a:solidFill>
                <a:srgbClr val="08080C"/>
              </a:solidFill>
            </a:endParaRPr>
          </a:p>
        </p:txBody>
      </p:sp>
      <p:sp>
        <p:nvSpPr>
          <p:cNvPr id="14" name="Text Box 1029"/>
          <p:cNvSpPr txBox="1">
            <a:spLocks noChangeArrowheads="1"/>
          </p:cNvSpPr>
          <p:nvPr/>
        </p:nvSpPr>
        <p:spPr bwMode="auto">
          <a:xfrm>
            <a:off x="683568" y="899428"/>
            <a:ext cx="2376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smtClean="0">
                <a:solidFill>
                  <a:srgbClr val="08080C"/>
                </a:solidFill>
                <a:cs typeface="Times New Roman" pitchFamily="18" charset="0"/>
              </a:rPr>
              <a:t>H</a:t>
            </a:r>
            <a:r>
              <a:rPr lang="id-ID" baseline="-25000" dirty="0" smtClean="0">
                <a:solidFill>
                  <a:srgbClr val="08080C"/>
                </a:solidFill>
                <a:cs typeface="Times New Roman" pitchFamily="18" charset="0"/>
              </a:rPr>
              <a:t>a</a:t>
            </a:r>
            <a:r>
              <a:rPr lang="en-US" dirty="0" smtClean="0">
                <a:solidFill>
                  <a:srgbClr val="08080C"/>
                </a:solidFill>
                <a:cs typeface="Times New Roman" pitchFamily="18" charset="0"/>
              </a:rPr>
              <a:t> </a:t>
            </a:r>
            <a:r>
              <a:rPr lang="id-ID" dirty="0" smtClean="0">
                <a:solidFill>
                  <a:srgbClr val="08080C"/>
                </a:solidFill>
                <a:cs typeface="Times New Roman" pitchFamily="18" charset="0"/>
                <a:sym typeface="Symbol" pitchFamily="18" charset="2"/>
              </a:rPr>
              <a:t>=   </a:t>
            </a:r>
            <a:r>
              <a:rPr lang="en-US" dirty="0" smtClean="0">
                <a:solidFill>
                  <a:srgbClr val="F62502"/>
                </a:solidFill>
                <a:cs typeface="Times New Roman" pitchFamily="18" charset="0"/>
                <a:sym typeface="Symbol" pitchFamily="18" charset="2"/>
              </a:rPr>
              <a:t>A</a:t>
            </a:r>
            <a:r>
              <a:rPr lang="en-US" dirty="0">
                <a:solidFill>
                  <a:srgbClr val="F62502"/>
                </a:solidFill>
                <a:cs typeface="Times New Roman" pitchFamily="18" charset="0"/>
                <a:sym typeface="Symbol" pitchFamily="18" charset="2"/>
              </a:rPr>
              <a:t>.</a:t>
            </a:r>
            <a:r>
              <a:rPr lang="en-US" dirty="0">
                <a:solidFill>
                  <a:srgbClr val="08080C"/>
                </a:solidFill>
                <a:cs typeface="Times New Roman" pitchFamily="18" charset="0"/>
                <a:sym typeface="Symbol" pitchFamily="18" charset="2"/>
              </a:rPr>
              <a:t>  </a:t>
            </a:r>
            <a:r>
              <a:rPr lang="id-ID" dirty="0" smtClean="0">
                <a:solidFill>
                  <a:srgbClr val="08080C"/>
                </a:solidFill>
                <a:cs typeface="Times New Roman" pitchFamily="18" charset="0"/>
                <a:sym typeface="Symbol" pitchFamily="18" charset="2"/>
              </a:rPr>
              <a:t>=</a:t>
            </a:r>
            <a:r>
              <a:rPr lang="en-US" dirty="0" smtClean="0">
                <a:solidFill>
                  <a:srgbClr val="08080C"/>
                </a:solidFill>
                <a:cs typeface="Times New Roman" pitchFamily="18" charset="0"/>
                <a:sym typeface="Symbol" pitchFamily="18" charset="2"/>
              </a:rPr>
              <a:t> 0</a:t>
            </a:r>
            <a:r>
              <a:rPr lang="id-ID" dirty="0" smtClean="0">
                <a:solidFill>
                  <a:srgbClr val="08080C"/>
                </a:solidFill>
                <a:cs typeface="Times New Roman" pitchFamily="18" charset="0"/>
                <a:sym typeface="Symbol" pitchFamily="18" charset="2"/>
              </a:rPr>
              <a:t>  2 PIHAK</a:t>
            </a:r>
            <a:endParaRPr lang="en-GB" dirty="0">
              <a:solidFill>
                <a:srgbClr val="08080C"/>
              </a:solidFill>
            </a:endParaRPr>
          </a:p>
        </p:txBody>
      </p:sp>
      <p:sp>
        <p:nvSpPr>
          <p:cNvPr id="2" name="TextBox 1"/>
          <p:cNvSpPr txBox="1"/>
          <p:nvPr/>
        </p:nvSpPr>
        <p:spPr>
          <a:xfrm>
            <a:off x="1043608" y="3284984"/>
            <a:ext cx="7200800" cy="2862322"/>
          </a:xfrm>
          <a:prstGeom prst="rect">
            <a:avLst/>
          </a:prstGeom>
          <a:noFill/>
        </p:spPr>
        <p:txBody>
          <a:bodyPr wrap="square" rtlCol="0">
            <a:spAutoFit/>
          </a:bodyPr>
          <a:lstStyle/>
          <a:p>
            <a:r>
              <a:rPr lang="id-ID" sz="2000" dirty="0" smtClean="0"/>
              <a:t>Dalam riset, peneliti sering menggunakan uji dua pihak dengan rumusan hipotesis  A, sedang untuk uji satu pihak (B &amp; C) biasanya digunakan kata :</a:t>
            </a:r>
          </a:p>
          <a:p>
            <a:endParaRPr lang="id-ID" sz="2000" dirty="0" smtClean="0"/>
          </a:p>
          <a:p>
            <a:r>
              <a:rPr lang="id-ID" sz="2000" dirty="0" smtClean="0"/>
              <a:t>Positif (untuk uji pihak kiri) . </a:t>
            </a:r>
          </a:p>
          <a:p>
            <a:r>
              <a:rPr lang="id-ID" sz="2000" dirty="0" smtClean="0"/>
              <a:t>Misal, ada hubungan positif antara A  dengan B</a:t>
            </a:r>
          </a:p>
          <a:p>
            <a:endParaRPr lang="id-ID" sz="2000" dirty="0"/>
          </a:p>
          <a:p>
            <a:r>
              <a:rPr lang="id-ID" sz="2000" dirty="0" smtClean="0"/>
              <a:t>Negatif untuk uji pihak kanan)</a:t>
            </a:r>
          </a:p>
          <a:p>
            <a:r>
              <a:rPr lang="id-ID" sz="2000" dirty="0" smtClean="0"/>
              <a:t>Misal, ada hubungan negatif antara A dengan B</a:t>
            </a:r>
            <a:endParaRPr lang="id-ID" sz="2000" dirty="0"/>
          </a:p>
        </p:txBody>
      </p:sp>
    </p:spTree>
    <p:extLst>
      <p:ext uri="{BB962C8B-B14F-4D97-AF65-F5344CB8AC3E}">
        <p14:creationId xmlns:p14="http://schemas.microsoft.com/office/powerpoint/2010/main" val="354226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500" fill="hold"/>
                                        <p:tgtEl>
                                          <p:spTgt spid="79876"/>
                                        </p:tgtEl>
                                        <p:attrNameLst>
                                          <p:attrName>ppt_x</p:attrName>
                                        </p:attrNameLst>
                                      </p:cBhvr>
                                      <p:tavLst>
                                        <p:tav tm="0">
                                          <p:val>
                                            <p:strVal val="#ppt_x-#ppt_w/2"/>
                                          </p:val>
                                        </p:tav>
                                        <p:tav tm="100000">
                                          <p:val>
                                            <p:strVal val="#ppt_x"/>
                                          </p:val>
                                        </p:tav>
                                      </p:tavLst>
                                    </p:anim>
                                    <p:anim calcmode="lin" valueType="num">
                                      <p:cBhvr>
                                        <p:cTn id="8" dur="500" fill="hold"/>
                                        <p:tgtEl>
                                          <p:spTgt spid="79876"/>
                                        </p:tgtEl>
                                        <p:attrNameLst>
                                          <p:attrName>ppt_y</p:attrName>
                                        </p:attrNameLst>
                                      </p:cBhvr>
                                      <p:tavLst>
                                        <p:tav tm="0">
                                          <p:val>
                                            <p:strVal val="#ppt_y"/>
                                          </p:val>
                                        </p:tav>
                                        <p:tav tm="100000">
                                          <p:val>
                                            <p:strVal val="#ppt_y"/>
                                          </p:val>
                                        </p:tav>
                                      </p:tavLst>
                                    </p:anim>
                                    <p:anim calcmode="lin" valueType="num">
                                      <p:cBhvr>
                                        <p:cTn id="9" dur="500" fill="hold"/>
                                        <p:tgtEl>
                                          <p:spTgt spid="79876"/>
                                        </p:tgtEl>
                                        <p:attrNameLst>
                                          <p:attrName>ppt_w</p:attrName>
                                        </p:attrNameLst>
                                      </p:cBhvr>
                                      <p:tavLst>
                                        <p:tav tm="0">
                                          <p:val>
                                            <p:fltVal val="0"/>
                                          </p:val>
                                        </p:tav>
                                        <p:tav tm="100000">
                                          <p:val>
                                            <p:strVal val="#ppt_w"/>
                                          </p:val>
                                        </p:tav>
                                      </p:tavLst>
                                    </p:anim>
                                    <p:anim calcmode="lin" valueType="num">
                                      <p:cBhvr>
                                        <p:cTn id="10" dur="500" fill="hold"/>
                                        <p:tgtEl>
                                          <p:spTgt spid="7987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79877"/>
                                        </p:tgtEl>
                                        <p:attrNameLst>
                                          <p:attrName>style.visibility</p:attrName>
                                        </p:attrNameLst>
                                      </p:cBhvr>
                                      <p:to>
                                        <p:strVal val="visible"/>
                                      </p:to>
                                    </p:set>
                                    <p:anim calcmode="lin" valueType="num">
                                      <p:cBhvr>
                                        <p:cTn id="15" dur="500" fill="hold"/>
                                        <p:tgtEl>
                                          <p:spTgt spid="79877"/>
                                        </p:tgtEl>
                                        <p:attrNameLst>
                                          <p:attrName>ppt_x</p:attrName>
                                        </p:attrNameLst>
                                      </p:cBhvr>
                                      <p:tavLst>
                                        <p:tav tm="0">
                                          <p:val>
                                            <p:strVal val="#ppt_x-#ppt_w/2"/>
                                          </p:val>
                                        </p:tav>
                                        <p:tav tm="100000">
                                          <p:val>
                                            <p:strVal val="#ppt_x"/>
                                          </p:val>
                                        </p:tav>
                                      </p:tavLst>
                                    </p:anim>
                                    <p:anim calcmode="lin" valueType="num">
                                      <p:cBhvr>
                                        <p:cTn id="16" dur="500" fill="hold"/>
                                        <p:tgtEl>
                                          <p:spTgt spid="79877"/>
                                        </p:tgtEl>
                                        <p:attrNameLst>
                                          <p:attrName>ppt_y</p:attrName>
                                        </p:attrNameLst>
                                      </p:cBhvr>
                                      <p:tavLst>
                                        <p:tav tm="0">
                                          <p:val>
                                            <p:strVal val="#ppt_y"/>
                                          </p:val>
                                        </p:tav>
                                        <p:tav tm="100000">
                                          <p:val>
                                            <p:strVal val="#ppt_y"/>
                                          </p:val>
                                        </p:tav>
                                      </p:tavLst>
                                    </p:anim>
                                    <p:anim calcmode="lin" valueType="num">
                                      <p:cBhvr>
                                        <p:cTn id="17" dur="500" fill="hold"/>
                                        <p:tgtEl>
                                          <p:spTgt spid="79877"/>
                                        </p:tgtEl>
                                        <p:attrNameLst>
                                          <p:attrName>ppt_w</p:attrName>
                                        </p:attrNameLst>
                                      </p:cBhvr>
                                      <p:tavLst>
                                        <p:tav tm="0">
                                          <p:val>
                                            <p:fltVal val="0"/>
                                          </p:val>
                                        </p:tav>
                                        <p:tav tm="100000">
                                          <p:val>
                                            <p:strVal val="#ppt_w"/>
                                          </p:val>
                                        </p:tav>
                                      </p:tavLst>
                                    </p:anim>
                                    <p:anim calcmode="lin" valueType="num">
                                      <p:cBhvr>
                                        <p:cTn id="18" dur="500" fill="hold"/>
                                        <p:tgtEl>
                                          <p:spTgt spid="7987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79878"/>
                                        </p:tgtEl>
                                        <p:attrNameLst>
                                          <p:attrName>style.visibility</p:attrName>
                                        </p:attrNameLst>
                                      </p:cBhvr>
                                      <p:to>
                                        <p:strVal val="visible"/>
                                      </p:to>
                                    </p:set>
                                    <p:anim calcmode="lin" valueType="num">
                                      <p:cBhvr>
                                        <p:cTn id="23" dur="500" fill="hold"/>
                                        <p:tgtEl>
                                          <p:spTgt spid="79878"/>
                                        </p:tgtEl>
                                        <p:attrNameLst>
                                          <p:attrName>ppt_x</p:attrName>
                                        </p:attrNameLst>
                                      </p:cBhvr>
                                      <p:tavLst>
                                        <p:tav tm="0">
                                          <p:val>
                                            <p:strVal val="#ppt_x-#ppt_w/2"/>
                                          </p:val>
                                        </p:tav>
                                        <p:tav tm="100000">
                                          <p:val>
                                            <p:strVal val="#ppt_x"/>
                                          </p:val>
                                        </p:tav>
                                      </p:tavLst>
                                    </p:anim>
                                    <p:anim calcmode="lin" valueType="num">
                                      <p:cBhvr>
                                        <p:cTn id="24" dur="500" fill="hold"/>
                                        <p:tgtEl>
                                          <p:spTgt spid="79878"/>
                                        </p:tgtEl>
                                        <p:attrNameLst>
                                          <p:attrName>ppt_y</p:attrName>
                                        </p:attrNameLst>
                                      </p:cBhvr>
                                      <p:tavLst>
                                        <p:tav tm="0">
                                          <p:val>
                                            <p:strVal val="#ppt_y"/>
                                          </p:val>
                                        </p:tav>
                                        <p:tav tm="100000">
                                          <p:val>
                                            <p:strVal val="#ppt_y"/>
                                          </p:val>
                                        </p:tav>
                                      </p:tavLst>
                                    </p:anim>
                                    <p:anim calcmode="lin" valueType="num">
                                      <p:cBhvr>
                                        <p:cTn id="25" dur="500" fill="hold"/>
                                        <p:tgtEl>
                                          <p:spTgt spid="79878"/>
                                        </p:tgtEl>
                                        <p:attrNameLst>
                                          <p:attrName>ppt_w</p:attrName>
                                        </p:attrNameLst>
                                      </p:cBhvr>
                                      <p:tavLst>
                                        <p:tav tm="0">
                                          <p:val>
                                            <p:fltVal val="0"/>
                                          </p:val>
                                        </p:tav>
                                        <p:tav tm="100000">
                                          <p:val>
                                            <p:strVal val="#ppt_w"/>
                                          </p:val>
                                        </p:tav>
                                      </p:tavLst>
                                    </p:anim>
                                    <p:anim calcmode="lin" valueType="num">
                                      <p:cBhvr>
                                        <p:cTn id="26" dur="500" fill="hold"/>
                                        <p:tgtEl>
                                          <p:spTgt spid="79878"/>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79879"/>
                                        </p:tgtEl>
                                        <p:attrNameLst>
                                          <p:attrName>style.visibility</p:attrName>
                                        </p:attrNameLst>
                                      </p:cBhvr>
                                      <p:to>
                                        <p:strVal val="visible"/>
                                      </p:to>
                                    </p:set>
                                    <p:anim calcmode="lin" valueType="num">
                                      <p:cBhvr>
                                        <p:cTn id="31" dur="500" fill="hold"/>
                                        <p:tgtEl>
                                          <p:spTgt spid="79879"/>
                                        </p:tgtEl>
                                        <p:attrNameLst>
                                          <p:attrName>ppt_x</p:attrName>
                                        </p:attrNameLst>
                                      </p:cBhvr>
                                      <p:tavLst>
                                        <p:tav tm="0">
                                          <p:val>
                                            <p:strVal val="#ppt_x-#ppt_w/2"/>
                                          </p:val>
                                        </p:tav>
                                        <p:tav tm="100000">
                                          <p:val>
                                            <p:strVal val="#ppt_x"/>
                                          </p:val>
                                        </p:tav>
                                      </p:tavLst>
                                    </p:anim>
                                    <p:anim calcmode="lin" valueType="num">
                                      <p:cBhvr>
                                        <p:cTn id="32" dur="500" fill="hold"/>
                                        <p:tgtEl>
                                          <p:spTgt spid="79879"/>
                                        </p:tgtEl>
                                        <p:attrNameLst>
                                          <p:attrName>ppt_y</p:attrName>
                                        </p:attrNameLst>
                                      </p:cBhvr>
                                      <p:tavLst>
                                        <p:tav tm="0">
                                          <p:val>
                                            <p:strVal val="#ppt_y"/>
                                          </p:val>
                                        </p:tav>
                                        <p:tav tm="100000">
                                          <p:val>
                                            <p:strVal val="#ppt_y"/>
                                          </p:val>
                                        </p:tav>
                                      </p:tavLst>
                                    </p:anim>
                                    <p:anim calcmode="lin" valueType="num">
                                      <p:cBhvr>
                                        <p:cTn id="33" dur="500" fill="hold"/>
                                        <p:tgtEl>
                                          <p:spTgt spid="79879"/>
                                        </p:tgtEl>
                                        <p:attrNameLst>
                                          <p:attrName>ppt_w</p:attrName>
                                        </p:attrNameLst>
                                      </p:cBhvr>
                                      <p:tavLst>
                                        <p:tav tm="0">
                                          <p:val>
                                            <p:fltVal val="0"/>
                                          </p:val>
                                        </p:tav>
                                        <p:tav tm="100000">
                                          <p:val>
                                            <p:strVal val="#ppt_w"/>
                                          </p:val>
                                        </p:tav>
                                      </p:tavLst>
                                    </p:anim>
                                    <p:anim calcmode="lin" valueType="num">
                                      <p:cBhvr>
                                        <p:cTn id="34" dur="500" fill="hold"/>
                                        <p:tgtEl>
                                          <p:spTgt spid="79879"/>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79880"/>
                                        </p:tgtEl>
                                        <p:attrNameLst>
                                          <p:attrName>style.visibility</p:attrName>
                                        </p:attrNameLst>
                                      </p:cBhvr>
                                      <p:to>
                                        <p:strVal val="visible"/>
                                      </p:to>
                                    </p:set>
                                    <p:anim calcmode="lin" valueType="num">
                                      <p:cBhvr>
                                        <p:cTn id="39" dur="500" fill="hold"/>
                                        <p:tgtEl>
                                          <p:spTgt spid="79880"/>
                                        </p:tgtEl>
                                        <p:attrNameLst>
                                          <p:attrName>ppt_x</p:attrName>
                                        </p:attrNameLst>
                                      </p:cBhvr>
                                      <p:tavLst>
                                        <p:tav tm="0">
                                          <p:val>
                                            <p:strVal val="#ppt_x-#ppt_w/2"/>
                                          </p:val>
                                        </p:tav>
                                        <p:tav tm="100000">
                                          <p:val>
                                            <p:strVal val="#ppt_x"/>
                                          </p:val>
                                        </p:tav>
                                      </p:tavLst>
                                    </p:anim>
                                    <p:anim calcmode="lin" valueType="num">
                                      <p:cBhvr>
                                        <p:cTn id="40" dur="500" fill="hold"/>
                                        <p:tgtEl>
                                          <p:spTgt spid="79880"/>
                                        </p:tgtEl>
                                        <p:attrNameLst>
                                          <p:attrName>ppt_y</p:attrName>
                                        </p:attrNameLst>
                                      </p:cBhvr>
                                      <p:tavLst>
                                        <p:tav tm="0">
                                          <p:val>
                                            <p:strVal val="#ppt_y"/>
                                          </p:val>
                                        </p:tav>
                                        <p:tav tm="100000">
                                          <p:val>
                                            <p:strVal val="#ppt_y"/>
                                          </p:val>
                                        </p:tav>
                                      </p:tavLst>
                                    </p:anim>
                                    <p:anim calcmode="lin" valueType="num">
                                      <p:cBhvr>
                                        <p:cTn id="41" dur="500" fill="hold"/>
                                        <p:tgtEl>
                                          <p:spTgt spid="79880"/>
                                        </p:tgtEl>
                                        <p:attrNameLst>
                                          <p:attrName>ppt_w</p:attrName>
                                        </p:attrNameLst>
                                      </p:cBhvr>
                                      <p:tavLst>
                                        <p:tav tm="0">
                                          <p:val>
                                            <p:fltVal val="0"/>
                                          </p:val>
                                        </p:tav>
                                        <p:tav tm="100000">
                                          <p:val>
                                            <p:strVal val="#ppt_w"/>
                                          </p:val>
                                        </p:tav>
                                      </p:tavLst>
                                    </p:anim>
                                    <p:anim calcmode="lin" valueType="num">
                                      <p:cBhvr>
                                        <p:cTn id="42" dur="500" fill="hold"/>
                                        <p:tgtEl>
                                          <p:spTgt spid="79880"/>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ppt_x</p:attrName>
                                        </p:attrNameLst>
                                      </p:cBhvr>
                                      <p:tavLst>
                                        <p:tav tm="0">
                                          <p:val>
                                            <p:strVal val="#ppt_x-#ppt_w/2"/>
                                          </p:val>
                                        </p:tav>
                                        <p:tav tm="100000">
                                          <p:val>
                                            <p:strVal val="#ppt_x"/>
                                          </p:val>
                                        </p:tav>
                                      </p:tavLst>
                                    </p:anim>
                                    <p:anim calcmode="lin" valueType="num">
                                      <p:cBhvr>
                                        <p:cTn id="56" dur="500" fill="hold"/>
                                        <p:tgtEl>
                                          <p:spTgt spid="13"/>
                                        </p:tgtEl>
                                        <p:attrNameLst>
                                          <p:attrName>ppt_y</p:attrName>
                                        </p:attrNameLst>
                                      </p:cBhvr>
                                      <p:tavLst>
                                        <p:tav tm="0">
                                          <p:val>
                                            <p:strVal val="#ppt_y"/>
                                          </p:val>
                                        </p:tav>
                                        <p:tav tm="100000">
                                          <p:val>
                                            <p:strVal val="#ppt_y"/>
                                          </p:val>
                                        </p:tav>
                                      </p:tavLst>
                                    </p:anim>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ppt_x</p:attrName>
                                        </p:attrNameLst>
                                      </p:cBhvr>
                                      <p:tavLst>
                                        <p:tav tm="0">
                                          <p:val>
                                            <p:strVal val="#ppt_x-#ppt_w/2"/>
                                          </p:val>
                                        </p:tav>
                                        <p:tav tm="100000">
                                          <p:val>
                                            <p:strVal val="#ppt_x"/>
                                          </p:val>
                                        </p:tav>
                                      </p:tavLst>
                                    </p:anim>
                                    <p:anim calcmode="lin" valueType="num">
                                      <p:cBhvr>
                                        <p:cTn id="64" dur="500" fill="hold"/>
                                        <p:tgtEl>
                                          <p:spTgt spid="14"/>
                                        </p:tgtEl>
                                        <p:attrNameLst>
                                          <p:attrName>ppt_y</p:attrName>
                                        </p:attrNameLst>
                                      </p:cBhvr>
                                      <p:tavLst>
                                        <p:tav tm="0">
                                          <p:val>
                                            <p:strVal val="#ppt_y"/>
                                          </p:val>
                                        </p:tav>
                                        <p:tav tm="100000">
                                          <p:val>
                                            <p:strVal val="#ppt_y"/>
                                          </p:val>
                                        </p:tav>
                                      </p:tavLst>
                                    </p:anim>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utoUpdateAnimBg="0"/>
      <p:bldP spid="79877" grpId="0" autoUpdateAnimBg="0"/>
      <p:bldP spid="79878" grpId="0" autoUpdateAnimBg="0"/>
      <p:bldP spid="79879" grpId="0" autoUpdateAnimBg="0"/>
      <p:bldP spid="79880" grpId="0" autoUpdateAnimBg="0"/>
      <p:bldP spid="12" grpId="0" autoUpdateAnimBg="0"/>
      <p:bldP spid="13" grpId="0" autoUpdateAnimBg="0"/>
      <p:bldP spid="1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ext Box 2050"/>
          <p:cNvSpPr txBox="1">
            <a:spLocks noChangeArrowheads="1"/>
          </p:cNvSpPr>
          <p:nvPr/>
        </p:nvSpPr>
        <p:spPr bwMode="auto">
          <a:xfrm>
            <a:off x="1066800" y="106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solidFill>
                  <a:srgbClr val="08080C"/>
                </a:solidFill>
                <a:cs typeface="Times New Roman" pitchFamily="18" charset="0"/>
              </a:rPr>
              <a:t>karena</a:t>
            </a:r>
            <a:endParaRPr lang="en-GB">
              <a:solidFill>
                <a:srgbClr val="08080C"/>
              </a:solidFill>
              <a:cs typeface="Times New Roman" pitchFamily="18" charset="0"/>
              <a:sym typeface="Symbol" pitchFamily="18" charset="2"/>
            </a:endParaRPr>
          </a:p>
        </p:txBody>
      </p:sp>
      <p:sp>
        <p:nvSpPr>
          <p:cNvPr id="80900" name="Text Box 2052"/>
          <p:cNvSpPr txBox="1">
            <a:spLocks noChangeArrowheads="1"/>
          </p:cNvSpPr>
          <p:nvPr/>
        </p:nvSpPr>
        <p:spPr bwMode="auto">
          <a:xfrm>
            <a:off x="4067944" y="98072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dirty="0">
                <a:solidFill>
                  <a:srgbClr val="08080C"/>
                </a:solidFill>
                <a:cs typeface="Times New Roman" pitchFamily="18" charset="0"/>
              </a:rPr>
              <a:t>, </a:t>
            </a:r>
            <a:r>
              <a:rPr lang="en-US" dirty="0" err="1">
                <a:solidFill>
                  <a:srgbClr val="08080C"/>
                </a:solidFill>
                <a:cs typeface="Times New Roman" pitchFamily="18" charset="0"/>
              </a:rPr>
              <a:t>maka</a:t>
            </a:r>
            <a:endParaRPr lang="en-GB" dirty="0">
              <a:solidFill>
                <a:srgbClr val="08080C"/>
              </a:solidFill>
              <a:cs typeface="Times New Roman" pitchFamily="18" charset="0"/>
              <a:sym typeface="Symbol" pitchFamily="18" charset="2"/>
            </a:endParaRPr>
          </a:p>
        </p:txBody>
      </p:sp>
      <p:sp>
        <p:nvSpPr>
          <p:cNvPr id="80901" name="Text Box 2053"/>
          <p:cNvSpPr txBox="1">
            <a:spLocks noChangeArrowheads="1"/>
          </p:cNvSpPr>
          <p:nvPr/>
        </p:nvSpPr>
        <p:spPr bwMode="auto">
          <a:xfrm>
            <a:off x="990600" y="1981200"/>
            <a:ext cx="30053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solidFill>
                  <a:srgbClr val="F62502"/>
                </a:solidFill>
                <a:cs typeface="Times New Roman" pitchFamily="18" charset="0"/>
              </a:rPr>
              <a:t>A.</a:t>
            </a:r>
            <a:r>
              <a:rPr lang="en-US" dirty="0">
                <a:solidFill>
                  <a:srgbClr val="08080C"/>
                </a:solidFill>
                <a:cs typeface="Times New Roman" pitchFamily="18" charset="0"/>
              </a:rPr>
              <a:t> H</a:t>
            </a:r>
            <a:r>
              <a:rPr lang="en-US" baseline="-25000" dirty="0">
                <a:solidFill>
                  <a:srgbClr val="08080C"/>
                </a:solidFill>
                <a:cs typeface="Times New Roman" pitchFamily="18" charset="0"/>
              </a:rPr>
              <a:t>o</a:t>
            </a:r>
            <a:r>
              <a:rPr lang="en-US" dirty="0">
                <a:solidFill>
                  <a:srgbClr val="08080C"/>
                </a:solidFill>
                <a:cs typeface="Times New Roman" pitchFamily="18" charset="0"/>
              </a:rPr>
              <a:t> </a:t>
            </a:r>
            <a:r>
              <a:rPr lang="en-US" dirty="0" err="1">
                <a:solidFill>
                  <a:srgbClr val="08080C"/>
                </a:solidFill>
                <a:cs typeface="Times New Roman" pitchFamily="18" charset="0"/>
              </a:rPr>
              <a:t>ditolak</a:t>
            </a:r>
            <a:r>
              <a:rPr lang="en-US" dirty="0">
                <a:solidFill>
                  <a:srgbClr val="08080C"/>
                </a:solidFill>
                <a:cs typeface="Times New Roman" pitchFamily="18" charset="0"/>
              </a:rPr>
              <a:t> </a:t>
            </a:r>
            <a:r>
              <a:rPr lang="en-US" dirty="0" err="1" smtClean="0">
                <a:solidFill>
                  <a:srgbClr val="08080C"/>
                </a:solidFill>
                <a:cs typeface="Times New Roman" pitchFamily="18" charset="0"/>
              </a:rPr>
              <a:t>jika</a:t>
            </a:r>
            <a:r>
              <a:rPr lang="id-ID" dirty="0" smtClean="0">
                <a:solidFill>
                  <a:srgbClr val="08080C"/>
                </a:solidFill>
                <a:cs typeface="Times New Roman" pitchFamily="18" charset="0"/>
              </a:rPr>
              <a:t> 2 PIHAK</a:t>
            </a:r>
            <a:endParaRPr lang="en-GB" dirty="0">
              <a:solidFill>
                <a:srgbClr val="08080C"/>
              </a:solidFill>
              <a:cs typeface="Times New Roman" pitchFamily="18" charset="0"/>
              <a:sym typeface="Symbol" pitchFamily="18" charset="2"/>
            </a:endParaRPr>
          </a:p>
        </p:txBody>
      </p:sp>
      <p:graphicFrame>
        <p:nvGraphicFramePr>
          <p:cNvPr id="80902" name="Object 2054"/>
          <p:cNvGraphicFramePr>
            <a:graphicFrameLocks noChangeAspect="1"/>
          </p:cNvGraphicFramePr>
          <p:nvPr>
            <p:extLst>
              <p:ext uri="{D42A27DB-BD31-4B8C-83A1-F6EECF244321}">
                <p14:modId xmlns:p14="http://schemas.microsoft.com/office/powerpoint/2010/main" val="1114676279"/>
              </p:ext>
            </p:extLst>
          </p:nvPr>
        </p:nvGraphicFramePr>
        <p:xfrm>
          <a:off x="3995936" y="1916832"/>
          <a:ext cx="2017712" cy="889000"/>
        </p:xfrm>
        <a:graphic>
          <a:graphicData uri="http://schemas.openxmlformats.org/presentationml/2006/ole">
            <mc:AlternateContent xmlns:mc="http://schemas.openxmlformats.org/markup-compatibility/2006">
              <mc:Choice xmlns:v="urn:schemas-microsoft-com:vml" Requires="v">
                <p:oleObj spid="_x0000_s8618" name="Equation" r:id="rId3" imgW="774360" imgH="342720" progId="Equation.3">
                  <p:embed/>
                </p:oleObj>
              </mc:Choice>
              <mc:Fallback>
                <p:oleObj name="Equation" r:id="rId3" imgW="774360" imgH="342720" progId="Equation.3">
                  <p:embed/>
                  <p:pic>
                    <p:nvPicPr>
                      <p:cNvPr id="0" name=""/>
                      <p:cNvPicPr>
                        <a:picLocks noChangeAspect="1" noChangeArrowheads="1"/>
                      </p:cNvPicPr>
                      <p:nvPr/>
                    </p:nvPicPr>
                    <p:blipFill>
                      <a:blip r:embed="rId4"/>
                      <a:srcRect/>
                      <a:stretch>
                        <a:fillRect/>
                      </a:stretch>
                    </p:blipFill>
                    <p:spPr bwMode="auto">
                      <a:xfrm>
                        <a:off x="3995936" y="1916832"/>
                        <a:ext cx="2017712"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3" name="Text Box 2055"/>
          <p:cNvSpPr txBox="1">
            <a:spLocks noChangeArrowheads="1"/>
          </p:cNvSpPr>
          <p:nvPr/>
        </p:nvSpPr>
        <p:spPr bwMode="auto">
          <a:xfrm>
            <a:off x="5940152" y="2060848"/>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dirty="0" err="1">
                <a:solidFill>
                  <a:srgbClr val="08080C"/>
                </a:solidFill>
                <a:cs typeface="Times New Roman" pitchFamily="18" charset="0"/>
              </a:rPr>
              <a:t>atau</a:t>
            </a:r>
            <a:endParaRPr lang="en-GB" dirty="0">
              <a:solidFill>
                <a:srgbClr val="08080C"/>
              </a:solidFill>
              <a:cs typeface="Times New Roman" pitchFamily="18" charset="0"/>
              <a:sym typeface="Symbol" pitchFamily="18" charset="2"/>
            </a:endParaRPr>
          </a:p>
        </p:txBody>
      </p:sp>
      <p:graphicFrame>
        <p:nvGraphicFramePr>
          <p:cNvPr id="80904" name="Object 2056"/>
          <p:cNvGraphicFramePr>
            <a:graphicFrameLocks noChangeAspect="1"/>
          </p:cNvGraphicFramePr>
          <p:nvPr>
            <p:extLst>
              <p:ext uri="{D42A27DB-BD31-4B8C-83A1-F6EECF244321}">
                <p14:modId xmlns:p14="http://schemas.microsoft.com/office/powerpoint/2010/main" val="3918949384"/>
              </p:ext>
            </p:extLst>
          </p:nvPr>
        </p:nvGraphicFramePr>
        <p:xfrm>
          <a:off x="6804248" y="1916832"/>
          <a:ext cx="1784350" cy="889000"/>
        </p:xfrm>
        <a:graphic>
          <a:graphicData uri="http://schemas.openxmlformats.org/presentationml/2006/ole">
            <mc:AlternateContent xmlns:mc="http://schemas.openxmlformats.org/markup-compatibility/2006">
              <mc:Choice xmlns:v="urn:schemas-microsoft-com:vml" Requires="v">
                <p:oleObj spid="_x0000_s8619" name="Equation" r:id="rId5" imgW="685800" imgH="342720" progId="Equation.3">
                  <p:embed/>
                </p:oleObj>
              </mc:Choice>
              <mc:Fallback>
                <p:oleObj name="Equation" r:id="rId5" imgW="685800" imgH="342720" progId="Equation.3">
                  <p:embed/>
                  <p:pic>
                    <p:nvPicPr>
                      <p:cNvPr id="0" name=""/>
                      <p:cNvPicPr>
                        <a:picLocks noChangeAspect="1" noChangeArrowheads="1"/>
                      </p:cNvPicPr>
                      <p:nvPr/>
                    </p:nvPicPr>
                    <p:blipFill>
                      <a:blip r:embed="rId6"/>
                      <a:srcRect/>
                      <a:stretch>
                        <a:fillRect/>
                      </a:stretch>
                    </p:blipFill>
                    <p:spPr bwMode="auto">
                      <a:xfrm>
                        <a:off x="6804248" y="1916832"/>
                        <a:ext cx="178435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5" name="Text Box 2057"/>
          <p:cNvSpPr txBox="1">
            <a:spLocks noChangeArrowheads="1"/>
          </p:cNvSpPr>
          <p:nvPr/>
        </p:nvSpPr>
        <p:spPr bwMode="auto">
          <a:xfrm>
            <a:off x="990600" y="3352800"/>
            <a:ext cx="42294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solidFill>
                  <a:srgbClr val="F62502"/>
                </a:solidFill>
                <a:cs typeface="Times New Roman" pitchFamily="18" charset="0"/>
              </a:rPr>
              <a:t>B.</a:t>
            </a:r>
            <a:r>
              <a:rPr lang="en-US" dirty="0">
                <a:solidFill>
                  <a:srgbClr val="08080C"/>
                </a:solidFill>
                <a:cs typeface="Times New Roman" pitchFamily="18" charset="0"/>
              </a:rPr>
              <a:t> H</a:t>
            </a:r>
            <a:r>
              <a:rPr lang="en-US" baseline="-25000" dirty="0">
                <a:solidFill>
                  <a:srgbClr val="08080C"/>
                </a:solidFill>
                <a:cs typeface="Times New Roman" pitchFamily="18" charset="0"/>
              </a:rPr>
              <a:t>o</a:t>
            </a:r>
            <a:r>
              <a:rPr lang="en-US" dirty="0">
                <a:solidFill>
                  <a:srgbClr val="08080C"/>
                </a:solidFill>
                <a:cs typeface="Times New Roman" pitchFamily="18" charset="0"/>
              </a:rPr>
              <a:t> </a:t>
            </a:r>
            <a:r>
              <a:rPr lang="en-US" dirty="0" err="1">
                <a:solidFill>
                  <a:srgbClr val="08080C"/>
                </a:solidFill>
                <a:cs typeface="Times New Roman" pitchFamily="18" charset="0"/>
              </a:rPr>
              <a:t>ditolak</a:t>
            </a:r>
            <a:r>
              <a:rPr lang="en-US" dirty="0">
                <a:solidFill>
                  <a:srgbClr val="08080C"/>
                </a:solidFill>
                <a:cs typeface="Times New Roman" pitchFamily="18" charset="0"/>
              </a:rPr>
              <a:t> </a:t>
            </a:r>
            <a:r>
              <a:rPr lang="en-US" dirty="0" err="1" smtClean="0">
                <a:solidFill>
                  <a:srgbClr val="08080C"/>
                </a:solidFill>
                <a:cs typeface="Times New Roman" pitchFamily="18" charset="0"/>
              </a:rPr>
              <a:t>jika</a:t>
            </a:r>
            <a:r>
              <a:rPr lang="id-ID" dirty="0" smtClean="0">
                <a:solidFill>
                  <a:srgbClr val="08080C"/>
                </a:solidFill>
                <a:cs typeface="Times New Roman" pitchFamily="18" charset="0"/>
              </a:rPr>
              <a:t> 1 PIHAK</a:t>
            </a:r>
            <a:endParaRPr lang="en-GB" dirty="0">
              <a:solidFill>
                <a:srgbClr val="08080C"/>
              </a:solidFill>
              <a:cs typeface="Times New Roman" pitchFamily="18" charset="0"/>
              <a:sym typeface="Symbol" pitchFamily="18" charset="2"/>
            </a:endParaRPr>
          </a:p>
        </p:txBody>
      </p:sp>
      <p:graphicFrame>
        <p:nvGraphicFramePr>
          <p:cNvPr id="80906" name="Object 2058"/>
          <p:cNvGraphicFramePr>
            <a:graphicFrameLocks noChangeAspect="1"/>
          </p:cNvGraphicFramePr>
          <p:nvPr>
            <p:extLst>
              <p:ext uri="{D42A27DB-BD31-4B8C-83A1-F6EECF244321}">
                <p14:modId xmlns:p14="http://schemas.microsoft.com/office/powerpoint/2010/main" val="504922870"/>
              </p:ext>
            </p:extLst>
          </p:nvPr>
        </p:nvGraphicFramePr>
        <p:xfrm>
          <a:off x="3995936" y="3284984"/>
          <a:ext cx="1751012" cy="625475"/>
        </p:xfrm>
        <a:graphic>
          <a:graphicData uri="http://schemas.openxmlformats.org/presentationml/2006/ole">
            <mc:AlternateContent xmlns:mc="http://schemas.openxmlformats.org/markup-compatibility/2006">
              <mc:Choice xmlns:v="urn:schemas-microsoft-com:vml" Requires="v">
                <p:oleObj spid="_x0000_s8620" name="Equation" r:id="rId7" imgW="672840" imgH="241200" progId="Equation.3">
                  <p:embed/>
                </p:oleObj>
              </mc:Choice>
              <mc:Fallback>
                <p:oleObj name="Equation" r:id="rId7" imgW="672840" imgH="241200" progId="Equation.3">
                  <p:embed/>
                  <p:pic>
                    <p:nvPicPr>
                      <p:cNvPr id="0" name=""/>
                      <p:cNvPicPr>
                        <a:picLocks noChangeAspect="1" noChangeArrowheads="1"/>
                      </p:cNvPicPr>
                      <p:nvPr/>
                    </p:nvPicPr>
                    <p:blipFill>
                      <a:blip r:embed="rId8"/>
                      <a:srcRect/>
                      <a:stretch>
                        <a:fillRect/>
                      </a:stretch>
                    </p:blipFill>
                    <p:spPr bwMode="auto">
                      <a:xfrm>
                        <a:off x="3995936" y="3284984"/>
                        <a:ext cx="1751012"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7" name="Text Box 2059"/>
          <p:cNvSpPr txBox="1">
            <a:spLocks noChangeArrowheads="1"/>
          </p:cNvSpPr>
          <p:nvPr/>
        </p:nvSpPr>
        <p:spPr bwMode="auto">
          <a:xfrm>
            <a:off x="990600" y="4724400"/>
            <a:ext cx="2933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dirty="0">
                <a:solidFill>
                  <a:srgbClr val="F62502"/>
                </a:solidFill>
                <a:cs typeface="Times New Roman" pitchFamily="18" charset="0"/>
              </a:rPr>
              <a:t>C.</a:t>
            </a:r>
            <a:r>
              <a:rPr lang="en-US" dirty="0">
                <a:solidFill>
                  <a:srgbClr val="08080C"/>
                </a:solidFill>
                <a:cs typeface="Times New Roman" pitchFamily="18" charset="0"/>
              </a:rPr>
              <a:t> H</a:t>
            </a:r>
            <a:r>
              <a:rPr lang="en-US" baseline="-25000" dirty="0">
                <a:solidFill>
                  <a:srgbClr val="08080C"/>
                </a:solidFill>
                <a:cs typeface="Times New Roman" pitchFamily="18" charset="0"/>
              </a:rPr>
              <a:t>o</a:t>
            </a:r>
            <a:r>
              <a:rPr lang="en-US" dirty="0">
                <a:solidFill>
                  <a:srgbClr val="08080C"/>
                </a:solidFill>
                <a:cs typeface="Times New Roman" pitchFamily="18" charset="0"/>
              </a:rPr>
              <a:t> </a:t>
            </a:r>
            <a:r>
              <a:rPr lang="en-US" dirty="0" err="1">
                <a:solidFill>
                  <a:srgbClr val="08080C"/>
                </a:solidFill>
                <a:cs typeface="Times New Roman" pitchFamily="18" charset="0"/>
              </a:rPr>
              <a:t>ditolak</a:t>
            </a:r>
            <a:r>
              <a:rPr lang="en-US" dirty="0">
                <a:solidFill>
                  <a:srgbClr val="08080C"/>
                </a:solidFill>
                <a:cs typeface="Times New Roman" pitchFamily="18" charset="0"/>
              </a:rPr>
              <a:t> </a:t>
            </a:r>
            <a:r>
              <a:rPr lang="en-US" dirty="0" err="1" smtClean="0">
                <a:solidFill>
                  <a:srgbClr val="08080C"/>
                </a:solidFill>
                <a:cs typeface="Times New Roman" pitchFamily="18" charset="0"/>
              </a:rPr>
              <a:t>jika</a:t>
            </a:r>
            <a:r>
              <a:rPr lang="id-ID" dirty="0" smtClean="0">
                <a:solidFill>
                  <a:srgbClr val="08080C"/>
                </a:solidFill>
                <a:cs typeface="Times New Roman" pitchFamily="18" charset="0"/>
              </a:rPr>
              <a:t> 1 PIHAK</a:t>
            </a:r>
            <a:endParaRPr lang="en-GB" dirty="0">
              <a:solidFill>
                <a:srgbClr val="08080C"/>
              </a:solidFill>
              <a:cs typeface="Times New Roman" pitchFamily="18" charset="0"/>
              <a:sym typeface="Symbol" pitchFamily="18" charset="2"/>
            </a:endParaRPr>
          </a:p>
        </p:txBody>
      </p:sp>
      <p:graphicFrame>
        <p:nvGraphicFramePr>
          <p:cNvPr id="80908" name="Object 2060"/>
          <p:cNvGraphicFramePr>
            <a:graphicFrameLocks noChangeAspect="1"/>
          </p:cNvGraphicFramePr>
          <p:nvPr>
            <p:extLst>
              <p:ext uri="{D42A27DB-BD31-4B8C-83A1-F6EECF244321}">
                <p14:modId xmlns:p14="http://schemas.microsoft.com/office/powerpoint/2010/main" val="3342010347"/>
              </p:ext>
            </p:extLst>
          </p:nvPr>
        </p:nvGraphicFramePr>
        <p:xfrm>
          <a:off x="4067944" y="4581128"/>
          <a:ext cx="1951037" cy="627063"/>
        </p:xfrm>
        <a:graphic>
          <a:graphicData uri="http://schemas.openxmlformats.org/presentationml/2006/ole">
            <mc:AlternateContent xmlns:mc="http://schemas.openxmlformats.org/markup-compatibility/2006">
              <mc:Choice xmlns:v="urn:schemas-microsoft-com:vml" Requires="v">
                <p:oleObj spid="_x0000_s8621" name="Equation" r:id="rId9" imgW="749160" imgH="241200" progId="Equation.3">
                  <p:embed/>
                </p:oleObj>
              </mc:Choice>
              <mc:Fallback>
                <p:oleObj name="Equation" r:id="rId9" imgW="749160" imgH="241200" progId="Equation.3">
                  <p:embed/>
                  <p:pic>
                    <p:nvPicPr>
                      <p:cNvPr id="0" name=""/>
                      <p:cNvPicPr>
                        <a:picLocks noChangeAspect="1" noChangeArrowheads="1"/>
                      </p:cNvPicPr>
                      <p:nvPr/>
                    </p:nvPicPr>
                    <p:blipFill>
                      <a:blip r:embed="rId10"/>
                      <a:srcRect/>
                      <a:stretch>
                        <a:fillRect/>
                      </a:stretch>
                    </p:blipFill>
                    <p:spPr bwMode="auto">
                      <a:xfrm>
                        <a:off x="4067944" y="4581128"/>
                        <a:ext cx="1951037"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3" name="Object 2"/>
          <p:cNvGraphicFramePr>
            <a:graphicFrameLocks noChangeAspect="1"/>
          </p:cNvGraphicFramePr>
          <p:nvPr>
            <p:extLst>
              <p:ext uri="{D42A27DB-BD31-4B8C-83A1-F6EECF244321}">
                <p14:modId xmlns:p14="http://schemas.microsoft.com/office/powerpoint/2010/main" val="922250445"/>
              </p:ext>
            </p:extLst>
          </p:nvPr>
        </p:nvGraphicFramePr>
        <p:xfrm>
          <a:off x="2267744" y="404664"/>
          <a:ext cx="1800200" cy="1037762"/>
        </p:xfrm>
        <a:graphic>
          <a:graphicData uri="http://schemas.openxmlformats.org/presentationml/2006/ole">
            <mc:AlternateContent xmlns:mc="http://schemas.openxmlformats.org/markup-compatibility/2006">
              <mc:Choice xmlns:v="urn:schemas-microsoft-com:vml" Requires="v">
                <p:oleObj spid="_x0000_s8622" name="Equation" r:id="rId11" imgW="812447" imgH="469696" progId="Equation.3">
                  <p:embed/>
                </p:oleObj>
              </mc:Choice>
              <mc:Fallback>
                <p:oleObj name="Equation" r:id="rId11" imgW="812447" imgH="469696" progId="Equation.3">
                  <p:embed/>
                  <p:pic>
                    <p:nvPicPr>
                      <p:cNvPr id="0" name="Object 1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7744" y="404664"/>
                        <a:ext cx="1800200" cy="1037762"/>
                      </a:xfrm>
                      <a:prstGeom prst="rect">
                        <a:avLst/>
                      </a:prstGeom>
                      <a:noFill/>
                    </p:spPr>
                  </p:pic>
                </p:oleObj>
              </mc:Fallback>
            </mc:AlternateContent>
          </a:graphicData>
        </a:graphic>
      </p:graphicFrame>
      <p:sp>
        <p:nvSpPr>
          <p:cNvPr id="4" name="Rectangle 3"/>
          <p:cNvSpPr/>
          <p:nvPr/>
        </p:nvSpPr>
        <p:spPr>
          <a:xfrm>
            <a:off x="869438" y="5550331"/>
            <a:ext cx="7230954" cy="830997"/>
          </a:xfrm>
          <a:prstGeom prst="rect">
            <a:avLst/>
          </a:prstGeom>
        </p:spPr>
        <p:txBody>
          <a:bodyPr wrap="none">
            <a:spAutoFit/>
          </a:bodyPr>
          <a:lstStyle/>
          <a:p>
            <a:pPr algn="ctr"/>
            <a:r>
              <a:rPr lang="id-ID" sz="2400" b="1" dirty="0" smtClean="0"/>
              <a:t>t tabel dicari dengan df </a:t>
            </a:r>
            <a:r>
              <a:rPr lang="id-ID" sz="2400" b="1" dirty="0"/>
              <a:t>= </a:t>
            </a:r>
            <a:r>
              <a:rPr lang="id-ID" sz="2400" b="1" dirty="0" smtClean="0"/>
              <a:t>n-1, sedangkan apabila </a:t>
            </a:r>
          </a:p>
          <a:p>
            <a:pPr algn="ctr"/>
            <a:r>
              <a:rPr lang="id-ID" sz="2400" b="1" dirty="0" smtClean="0"/>
              <a:t>pembandingan rh dengan rt maka rt dicari dengan df=n</a:t>
            </a:r>
            <a:endParaRPr lang="id-ID" sz="2400" b="1" dirty="0"/>
          </a:p>
        </p:txBody>
      </p:sp>
    </p:spTree>
    <p:extLst>
      <p:ext uri="{BB962C8B-B14F-4D97-AF65-F5344CB8AC3E}">
        <p14:creationId xmlns:p14="http://schemas.microsoft.com/office/powerpoint/2010/main" val="204235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ppt_x</p:attrName>
                                        </p:attrNameLst>
                                      </p:cBhvr>
                                      <p:tavLst>
                                        <p:tav tm="0">
                                          <p:val>
                                            <p:strVal val="#ppt_x-#ppt_w/2"/>
                                          </p:val>
                                        </p:tav>
                                        <p:tav tm="100000">
                                          <p:val>
                                            <p:strVal val="#ppt_x"/>
                                          </p:val>
                                        </p:tav>
                                      </p:tavLst>
                                    </p:anim>
                                    <p:anim calcmode="lin" valueType="num">
                                      <p:cBhvr>
                                        <p:cTn id="8" dur="500" fill="hold"/>
                                        <p:tgtEl>
                                          <p:spTgt spid="80898"/>
                                        </p:tgtEl>
                                        <p:attrNameLst>
                                          <p:attrName>ppt_y</p:attrName>
                                        </p:attrNameLst>
                                      </p:cBhvr>
                                      <p:tavLst>
                                        <p:tav tm="0">
                                          <p:val>
                                            <p:strVal val="#ppt_y"/>
                                          </p:val>
                                        </p:tav>
                                        <p:tav tm="100000">
                                          <p:val>
                                            <p:strVal val="#ppt_y"/>
                                          </p:val>
                                        </p:tav>
                                      </p:tavLst>
                                    </p:anim>
                                    <p:anim calcmode="lin" valueType="num">
                                      <p:cBhvr>
                                        <p:cTn id="9" dur="500" fill="hold"/>
                                        <p:tgtEl>
                                          <p:spTgt spid="80898"/>
                                        </p:tgtEl>
                                        <p:attrNameLst>
                                          <p:attrName>ppt_w</p:attrName>
                                        </p:attrNameLst>
                                      </p:cBhvr>
                                      <p:tavLst>
                                        <p:tav tm="0">
                                          <p:val>
                                            <p:fltVal val="0"/>
                                          </p:val>
                                        </p:tav>
                                        <p:tav tm="100000">
                                          <p:val>
                                            <p:strVal val="#ppt_w"/>
                                          </p:val>
                                        </p:tav>
                                      </p:tavLst>
                                    </p:anim>
                                    <p:anim calcmode="lin" valueType="num">
                                      <p:cBhvr>
                                        <p:cTn id="10" dur="500" fill="hold"/>
                                        <p:tgtEl>
                                          <p:spTgt spid="80898"/>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80900"/>
                                        </p:tgtEl>
                                        <p:attrNameLst>
                                          <p:attrName>style.visibility</p:attrName>
                                        </p:attrNameLst>
                                      </p:cBhvr>
                                      <p:to>
                                        <p:strVal val="visible"/>
                                      </p:to>
                                    </p:set>
                                    <p:anim calcmode="lin" valueType="num">
                                      <p:cBhvr>
                                        <p:cTn id="14" dur="500" fill="hold"/>
                                        <p:tgtEl>
                                          <p:spTgt spid="80900"/>
                                        </p:tgtEl>
                                        <p:attrNameLst>
                                          <p:attrName>ppt_x</p:attrName>
                                        </p:attrNameLst>
                                      </p:cBhvr>
                                      <p:tavLst>
                                        <p:tav tm="0">
                                          <p:val>
                                            <p:strVal val="#ppt_x-#ppt_w/2"/>
                                          </p:val>
                                        </p:tav>
                                        <p:tav tm="100000">
                                          <p:val>
                                            <p:strVal val="#ppt_x"/>
                                          </p:val>
                                        </p:tav>
                                      </p:tavLst>
                                    </p:anim>
                                    <p:anim calcmode="lin" valueType="num">
                                      <p:cBhvr>
                                        <p:cTn id="15" dur="500" fill="hold"/>
                                        <p:tgtEl>
                                          <p:spTgt spid="80900"/>
                                        </p:tgtEl>
                                        <p:attrNameLst>
                                          <p:attrName>ppt_y</p:attrName>
                                        </p:attrNameLst>
                                      </p:cBhvr>
                                      <p:tavLst>
                                        <p:tav tm="0">
                                          <p:val>
                                            <p:strVal val="#ppt_y"/>
                                          </p:val>
                                        </p:tav>
                                        <p:tav tm="100000">
                                          <p:val>
                                            <p:strVal val="#ppt_y"/>
                                          </p:val>
                                        </p:tav>
                                      </p:tavLst>
                                    </p:anim>
                                    <p:anim calcmode="lin" valueType="num">
                                      <p:cBhvr>
                                        <p:cTn id="16" dur="500" fill="hold"/>
                                        <p:tgtEl>
                                          <p:spTgt spid="80900"/>
                                        </p:tgtEl>
                                        <p:attrNameLst>
                                          <p:attrName>ppt_w</p:attrName>
                                        </p:attrNameLst>
                                      </p:cBhvr>
                                      <p:tavLst>
                                        <p:tav tm="0">
                                          <p:val>
                                            <p:fltVal val="0"/>
                                          </p:val>
                                        </p:tav>
                                        <p:tav tm="100000">
                                          <p:val>
                                            <p:strVal val="#ppt_w"/>
                                          </p:val>
                                        </p:tav>
                                      </p:tavLst>
                                    </p:anim>
                                    <p:anim calcmode="lin" valueType="num">
                                      <p:cBhvr>
                                        <p:cTn id="17" dur="500" fill="hold"/>
                                        <p:tgtEl>
                                          <p:spTgt spid="80900"/>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80901"/>
                                        </p:tgtEl>
                                        <p:attrNameLst>
                                          <p:attrName>style.visibility</p:attrName>
                                        </p:attrNameLst>
                                      </p:cBhvr>
                                      <p:to>
                                        <p:strVal val="visible"/>
                                      </p:to>
                                    </p:set>
                                    <p:anim calcmode="lin" valueType="num">
                                      <p:cBhvr>
                                        <p:cTn id="22" dur="500" fill="hold"/>
                                        <p:tgtEl>
                                          <p:spTgt spid="80901"/>
                                        </p:tgtEl>
                                        <p:attrNameLst>
                                          <p:attrName>ppt_x</p:attrName>
                                        </p:attrNameLst>
                                      </p:cBhvr>
                                      <p:tavLst>
                                        <p:tav tm="0">
                                          <p:val>
                                            <p:strVal val="#ppt_x-#ppt_w/2"/>
                                          </p:val>
                                        </p:tav>
                                        <p:tav tm="100000">
                                          <p:val>
                                            <p:strVal val="#ppt_x"/>
                                          </p:val>
                                        </p:tav>
                                      </p:tavLst>
                                    </p:anim>
                                    <p:anim calcmode="lin" valueType="num">
                                      <p:cBhvr>
                                        <p:cTn id="23" dur="500" fill="hold"/>
                                        <p:tgtEl>
                                          <p:spTgt spid="80901"/>
                                        </p:tgtEl>
                                        <p:attrNameLst>
                                          <p:attrName>ppt_y</p:attrName>
                                        </p:attrNameLst>
                                      </p:cBhvr>
                                      <p:tavLst>
                                        <p:tav tm="0">
                                          <p:val>
                                            <p:strVal val="#ppt_y"/>
                                          </p:val>
                                        </p:tav>
                                        <p:tav tm="100000">
                                          <p:val>
                                            <p:strVal val="#ppt_y"/>
                                          </p:val>
                                        </p:tav>
                                      </p:tavLst>
                                    </p:anim>
                                    <p:anim calcmode="lin" valueType="num">
                                      <p:cBhvr>
                                        <p:cTn id="24" dur="500" fill="hold"/>
                                        <p:tgtEl>
                                          <p:spTgt spid="80901"/>
                                        </p:tgtEl>
                                        <p:attrNameLst>
                                          <p:attrName>ppt_w</p:attrName>
                                        </p:attrNameLst>
                                      </p:cBhvr>
                                      <p:tavLst>
                                        <p:tav tm="0">
                                          <p:val>
                                            <p:fltVal val="0"/>
                                          </p:val>
                                        </p:tav>
                                        <p:tav tm="100000">
                                          <p:val>
                                            <p:strVal val="#ppt_w"/>
                                          </p:val>
                                        </p:tav>
                                      </p:tavLst>
                                    </p:anim>
                                    <p:anim calcmode="lin" valueType="num">
                                      <p:cBhvr>
                                        <p:cTn id="25" dur="500" fill="hold"/>
                                        <p:tgtEl>
                                          <p:spTgt spid="80901"/>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500"/>
                            </p:stCondLst>
                            <p:childTnLst>
                              <p:par>
                                <p:cTn id="27" presetID="17" presetClass="entr" presetSubtype="8" fill="hold" nodeType="afterEffect">
                                  <p:stCondLst>
                                    <p:cond delay="0"/>
                                  </p:stCondLst>
                                  <p:childTnLst>
                                    <p:set>
                                      <p:cBhvr>
                                        <p:cTn id="28" dur="1" fill="hold">
                                          <p:stCondLst>
                                            <p:cond delay="0"/>
                                          </p:stCondLst>
                                        </p:cTn>
                                        <p:tgtEl>
                                          <p:spTgt spid="80902"/>
                                        </p:tgtEl>
                                        <p:attrNameLst>
                                          <p:attrName>style.visibility</p:attrName>
                                        </p:attrNameLst>
                                      </p:cBhvr>
                                      <p:to>
                                        <p:strVal val="visible"/>
                                      </p:to>
                                    </p:set>
                                    <p:anim calcmode="lin" valueType="num">
                                      <p:cBhvr>
                                        <p:cTn id="29" dur="500" fill="hold"/>
                                        <p:tgtEl>
                                          <p:spTgt spid="80902"/>
                                        </p:tgtEl>
                                        <p:attrNameLst>
                                          <p:attrName>ppt_x</p:attrName>
                                        </p:attrNameLst>
                                      </p:cBhvr>
                                      <p:tavLst>
                                        <p:tav tm="0">
                                          <p:val>
                                            <p:strVal val="#ppt_x-#ppt_w/2"/>
                                          </p:val>
                                        </p:tav>
                                        <p:tav tm="100000">
                                          <p:val>
                                            <p:strVal val="#ppt_x"/>
                                          </p:val>
                                        </p:tav>
                                      </p:tavLst>
                                    </p:anim>
                                    <p:anim calcmode="lin" valueType="num">
                                      <p:cBhvr>
                                        <p:cTn id="30" dur="500" fill="hold"/>
                                        <p:tgtEl>
                                          <p:spTgt spid="80902"/>
                                        </p:tgtEl>
                                        <p:attrNameLst>
                                          <p:attrName>ppt_y</p:attrName>
                                        </p:attrNameLst>
                                      </p:cBhvr>
                                      <p:tavLst>
                                        <p:tav tm="0">
                                          <p:val>
                                            <p:strVal val="#ppt_y"/>
                                          </p:val>
                                        </p:tav>
                                        <p:tav tm="100000">
                                          <p:val>
                                            <p:strVal val="#ppt_y"/>
                                          </p:val>
                                        </p:tav>
                                      </p:tavLst>
                                    </p:anim>
                                    <p:anim calcmode="lin" valueType="num">
                                      <p:cBhvr>
                                        <p:cTn id="31" dur="500" fill="hold"/>
                                        <p:tgtEl>
                                          <p:spTgt spid="80902"/>
                                        </p:tgtEl>
                                        <p:attrNameLst>
                                          <p:attrName>ppt_w</p:attrName>
                                        </p:attrNameLst>
                                      </p:cBhvr>
                                      <p:tavLst>
                                        <p:tav tm="0">
                                          <p:val>
                                            <p:fltVal val="0"/>
                                          </p:val>
                                        </p:tav>
                                        <p:tav tm="100000">
                                          <p:val>
                                            <p:strVal val="#ppt_w"/>
                                          </p:val>
                                        </p:tav>
                                      </p:tavLst>
                                    </p:anim>
                                    <p:anim calcmode="lin" valueType="num">
                                      <p:cBhvr>
                                        <p:cTn id="32" dur="500" fill="hold"/>
                                        <p:tgtEl>
                                          <p:spTgt spid="80902"/>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1000"/>
                            </p:stCondLst>
                            <p:childTnLst>
                              <p:par>
                                <p:cTn id="34" presetID="17" presetClass="entr" presetSubtype="8" fill="hold" grpId="0" nodeType="afterEffect">
                                  <p:stCondLst>
                                    <p:cond delay="0"/>
                                  </p:stCondLst>
                                  <p:childTnLst>
                                    <p:set>
                                      <p:cBhvr>
                                        <p:cTn id="35" dur="1" fill="hold">
                                          <p:stCondLst>
                                            <p:cond delay="0"/>
                                          </p:stCondLst>
                                        </p:cTn>
                                        <p:tgtEl>
                                          <p:spTgt spid="80903"/>
                                        </p:tgtEl>
                                        <p:attrNameLst>
                                          <p:attrName>style.visibility</p:attrName>
                                        </p:attrNameLst>
                                      </p:cBhvr>
                                      <p:to>
                                        <p:strVal val="visible"/>
                                      </p:to>
                                    </p:set>
                                    <p:anim calcmode="lin" valueType="num">
                                      <p:cBhvr>
                                        <p:cTn id="36" dur="500" fill="hold"/>
                                        <p:tgtEl>
                                          <p:spTgt spid="80903"/>
                                        </p:tgtEl>
                                        <p:attrNameLst>
                                          <p:attrName>ppt_x</p:attrName>
                                        </p:attrNameLst>
                                      </p:cBhvr>
                                      <p:tavLst>
                                        <p:tav tm="0">
                                          <p:val>
                                            <p:strVal val="#ppt_x-#ppt_w/2"/>
                                          </p:val>
                                        </p:tav>
                                        <p:tav tm="100000">
                                          <p:val>
                                            <p:strVal val="#ppt_x"/>
                                          </p:val>
                                        </p:tav>
                                      </p:tavLst>
                                    </p:anim>
                                    <p:anim calcmode="lin" valueType="num">
                                      <p:cBhvr>
                                        <p:cTn id="37" dur="500" fill="hold"/>
                                        <p:tgtEl>
                                          <p:spTgt spid="80903"/>
                                        </p:tgtEl>
                                        <p:attrNameLst>
                                          <p:attrName>ppt_y</p:attrName>
                                        </p:attrNameLst>
                                      </p:cBhvr>
                                      <p:tavLst>
                                        <p:tav tm="0">
                                          <p:val>
                                            <p:strVal val="#ppt_y"/>
                                          </p:val>
                                        </p:tav>
                                        <p:tav tm="100000">
                                          <p:val>
                                            <p:strVal val="#ppt_y"/>
                                          </p:val>
                                        </p:tav>
                                      </p:tavLst>
                                    </p:anim>
                                    <p:anim calcmode="lin" valueType="num">
                                      <p:cBhvr>
                                        <p:cTn id="38" dur="500" fill="hold"/>
                                        <p:tgtEl>
                                          <p:spTgt spid="80903"/>
                                        </p:tgtEl>
                                        <p:attrNameLst>
                                          <p:attrName>ppt_w</p:attrName>
                                        </p:attrNameLst>
                                      </p:cBhvr>
                                      <p:tavLst>
                                        <p:tav tm="0">
                                          <p:val>
                                            <p:fltVal val="0"/>
                                          </p:val>
                                        </p:tav>
                                        <p:tav tm="100000">
                                          <p:val>
                                            <p:strVal val="#ppt_w"/>
                                          </p:val>
                                        </p:tav>
                                      </p:tavLst>
                                    </p:anim>
                                    <p:anim calcmode="lin" valueType="num">
                                      <p:cBhvr>
                                        <p:cTn id="39" dur="500" fill="hold"/>
                                        <p:tgtEl>
                                          <p:spTgt spid="80903"/>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8" fill="hold" nodeType="clickEffect">
                                  <p:stCondLst>
                                    <p:cond delay="0"/>
                                  </p:stCondLst>
                                  <p:childTnLst>
                                    <p:set>
                                      <p:cBhvr>
                                        <p:cTn id="43" dur="1" fill="hold">
                                          <p:stCondLst>
                                            <p:cond delay="0"/>
                                          </p:stCondLst>
                                        </p:cTn>
                                        <p:tgtEl>
                                          <p:spTgt spid="80904"/>
                                        </p:tgtEl>
                                        <p:attrNameLst>
                                          <p:attrName>style.visibility</p:attrName>
                                        </p:attrNameLst>
                                      </p:cBhvr>
                                      <p:to>
                                        <p:strVal val="visible"/>
                                      </p:to>
                                    </p:set>
                                    <p:anim calcmode="lin" valueType="num">
                                      <p:cBhvr>
                                        <p:cTn id="44" dur="500" fill="hold"/>
                                        <p:tgtEl>
                                          <p:spTgt spid="80904"/>
                                        </p:tgtEl>
                                        <p:attrNameLst>
                                          <p:attrName>ppt_x</p:attrName>
                                        </p:attrNameLst>
                                      </p:cBhvr>
                                      <p:tavLst>
                                        <p:tav tm="0">
                                          <p:val>
                                            <p:strVal val="#ppt_x-#ppt_w/2"/>
                                          </p:val>
                                        </p:tav>
                                        <p:tav tm="100000">
                                          <p:val>
                                            <p:strVal val="#ppt_x"/>
                                          </p:val>
                                        </p:tav>
                                      </p:tavLst>
                                    </p:anim>
                                    <p:anim calcmode="lin" valueType="num">
                                      <p:cBhvr>
                                        <p:cTn id="45" dur="500" fill="hold"/>
                                        <p:tgtEl>
                                          <p:spTgt spid="80904"/>
                                        </p:tgtEl>
                                        <p:attrNameLst>
                                          <p:attrName>ppt_y</p:attrName>
                                        </p:attrNameLst>
                                      </p:cBhvr>
                                      <p:tavLst>
                                        <p:tav tm="0">
                                          <p:val>
                                            <p:strVal val="#ppt_y"/>
                                          </p:val>
                                        </p:tav>
                                        <p:tav tm="100000">
                                          <p:val>
                                            <p:strVal val="#ppt_y"/>
                                          </p:val>
                                        </p:tav>
                                      </p:tavLst>
                                    </p:anim>
                                    <p:anim calcmode="lin" valueType="num">
                                      <p:cBhvr>
                                        <p:cTn id="46" dur="500" fill="hold"/>
                                        <p:tgtEl>
                                          <p:spTgt spid="80904"/>
                                        </p:tgtEl>
                                        <p:attrNameLst>
                                          <p:attrName>ppt_w</p:attrName>
                                        </p:attrNameLst>
                                      </p:cBhvr>
                                      <p:tavLst>
                                        <p:tav tm="0">
                                          <p:val>
                                            <p:fltVal val="0"/>
                                          </p:val>
                                        </p:tav>
                                        <p:tav tm="100000">
                                          <p:val>
                                            <p:strVal val="#ppt_w"/>
                                          </p:val>
                                        </p:tav>
                                      </p:tavLst>
                                    </p:anim>
                                    <p:anim calcmode="lin" valueType="num">
                                      <p:cBhvr>
                                        <p:cTn id="47" dur="500" fill="hold"/>
                                        <p:tgtEl>
                                          <p:spTgt spid="80904"/>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8" fill="hold" grpId="0" nodeType="clickEffect">
                                  <p:stCondLst>
                                    <p:cond delay="0"/>
                                  </p:stCondLst>
                                  <p:childTnLst>
                                    <p:set>
                                      <p:cBhvr>
                                        <p:cTn id="51" dur="1" fill="hold">
                                          <p:stCondLst>
                                            <p:cond delay="0"/>
                                          </p:stCondLst>
                                        </p:cTn>
                                        <p:tgtEl>
                                          <p:spTgt spid="80905"/>
                                        </p:tgtEl>
                                        <p:attrNameLst>
                                          <p:attrName>style.visibility</p:attrName>
                                        </p:attrNameLst>
                                      </p:cBhvr>
                                      <p:to>
                                        <p:strVal val="visible"/>
                                      </p:to>
                                    </p:set>
                                    <p:anim calcmode="lin" valueType="num">
                                      <p:cBhvr>
                                        <p:cTn id="52" dur="500" fill="hold"/>
                                        <p:tgtEl>
                                          <p:spTgt spid="80905"/>
                                        </p:tgtEl>
                                        <p:attrNameLst>
                                          <p:attrName>ppt_x</p:attrName>
                                        </p:attrNameLst>
                                      </p:cBhvr>
                                      <p:tavLst>
                                        <p:tav tm="0">
                                          <p:val>
                                            <p:strVal val="#ppt_x-#ppt_w/2"/>
                                          </p:val>
                                        </p:tav>
                                        <p:tav tm="100000">
                                          <p:val>
                                            <p:strVal val="#ppt_x"/>
                                          </p:val>
                                        </p:tav>
                                      </p:tavLst>
                                    </p:anim>
                                    <p:anim calcmode="lin" valueType="num">
                                      <p:cBhvr>
                                        <p:cTn id="53" dur="500" fill="hold"/>
                                        <p:tgtEl>
                                          <p:spTgt spid="80905"/>
                                        </p:tgtEl>
                                        <p:attrNameLst>
                                          <p:attrName>ppt_y</p:attrName>
                                        </p:attrNameLst>
                                      </p:cBhvr>
                                      <p:tavLst>
                                        <p:tav tm="0">
                                          <p:val>
                                            <p:strVal val="#ppt_y"/>
                                          </p:val>
                                        </p:tav>
                                        <p:tav tm="100000">
                                          <p:val>
                                            <p:strVal val="#ppt_y"/>
                                          </p:val>
                                        </p:tav>
                                      </p:tavLst>
                                    </p:anim>
                                    <p:anim calcmode="lin" valueType="num">
                                      <p:cBhvr>
                                        <p:cTn id="54" dur="500" fill="hold"/>
                                        <p:tgtEl>
                                          <p:spTgt spid="80905"/>
                                        </p:tgtEl>
                                        <p:attrNameLst>
                                          <p:attrName>ppt_w</p:attrName>
                                        </p:attrNameLst>
                                      </p:cBhvr>
                                      <p:tavLst>
                                        <p:tav tm="0">
                                          <p:val>
                                            <p:fltVal val="0"/>
                                          </p:val>
                                        </p:tav>
                                        <p:tav tm="100000">
                                          <p:val>
                                            <p:strVal val="#ppt_w"/>
                                          </p:val>
                                        </p:tav>
                                      </p:tavLst>
                                    </p:anim>
                                    <p:anim calcmode="lin" valueType="num">
                                      <p:cBhvr>
                                        <p:cTn id="55" dur="500" fill="hold"/>
                                        <p:tgtEl>
                                          <p:spTgt spid="80905"/>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500"/>
                            </p:stCondLst>
                            <p:childTnLst>
                              <p:par>
                                <p:cTn id="57" presetID="17" presetClass="entr" presetSubtype="8" fill="hold" nodeType="afterEffect">
                                  <p:stCondLst>
                                    <p:cond delay="0"/>
                                  </p:stCondLst>
                                  <p:childTnLst>
                                    <p:set>
                                      <p:cBhvr>
                                        <p:cTn id="58" dur="1" fill="hold">
                                          <p:stCondLst>
                                            <p:cond delay="0"/>
                                          </p:stCondLst>
                                        </p:cTn>
                                        <p:tgtEl>
                                          <p:spTgt spid="80906"/>
                                        </p:tgtEl>
                                        <p:attrNameLst>
                                          <p:attrName>style.visibility</p:attrName>
                                        </p:attrNameLst>
                                      </p:cBhvr>
                                      <p:to>
                                        <p:strVal val="visible"/>
                                      </p:to>
                                    </p:set>
                                    <p:anim calcmode="lin" valueType="num">
                                      <p:cBhvr>
                                        <p:cTn id="59" dur="500" fill="hold"/>
                                        <p:tgtEl>
                                          <p:spTgt spid="80906"/>
                                        </p:tgtEl>
                                        <p:attrNameLst>
                                          <p:attrName>ppt_x</p:attrName>
                                        </p:attrNameLst>
                                      </p:cBhvr>
                                      <p:tavLst>
                                        <p:tav tm="0">
                                          <p:val>
                                            <p:strVal val="#ppt_x-#ppt_w/2"/>
                                          </p:val>
                                        </p:tav>
                                        <p:tav tm="100000">
                                          <p:val>
                                            <p:strVal val="#ppt_x"/>
                                          </p:val>
                                        </p:tav>
                                      </p:tavLst>
                                    </p:anim>
                                    <p:anim calcmode="lin" valueType="num">
                                      <p:cBhvr>
                                        <p:cTn id="60" dur="500" fill="hold"/>
                                        <p:tgtEl>
                                          <p:spTgt spid="80906"/>
                                        </p:tgtEl>
                                        <p:attrNameLst>
                                          <p:attrName>ppt_y</p:attrName>
                                        </p:attrNameLst>
                                      </p:cBhvr>
                                      <p:tavLst>
                                        <p:tav tm="0">
                                          <p:val>
                                            <p:strVal val="#ppt_y"/>
                                          </p:val>
                                        </p:tav>
                                        <p:tav tm="100000">
                                          <p:val>
                                            <p:strVal val="#ppt_y"/>
                                          </p:val>
                                        </p:tav>
                                      </p:tavLst>
                                    </p:anim>
                                    <p:anim calcmode="lin" valueType="num">
                                      <p:cBhvr>
                                        <p:cTn id="61" dur="500" fill="hold"/>
                                        <p:tgtEl>
                                          <p:spTgt spid="80906"/>
                                        </p:tgtEl>
                                        <p:attrNameLst>
                                          <p:attrName>ppt_w</p:attrName>
                                        </p:attrNameLst>
                                      </p:cBhvr>
                                      <p:tavLst>
                                        <p:tav tm="0">
                                          <p:val>
                                            <p:fltVal val="0"/>
                                          </p:val>
                                        </p:tav>
                                        <p:tav tm="100000">
                                          <p:val>
                                            <p:strVal val="#ppt_w"/>
                                          </p:val>
                                        </p:tav>
                                      </p:tavLst>
                                    </p:anim>
                                    <p:anim calcmode="lin" valueType="num">
                                      <p:cBhvr>
                                        <p:cTn id="62" dur="500" fill="hold"/>
                                        <p:tgtEl>
                                          <p:spTgt spid="80906"/>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8" fill="hold" grpId="0" nodeType="clickEffect">
                                  <p:stCondLst>
                                    <p:cond delay="0"/>
                                  </p:stCondLst>
                                  <p:childTnLst>
                                    <p:set>
                                      <p:cBhvr>
                                        <p:cTn id="66" dur="1" fill="hold">
                                          <p:stCondLst>
                                            <p:cond delay="0"/>
                                          </p:stCondLst>
                                        </p:cTn>
                                        <p:tgtEl>
                                          <p:spTgt spid="80907"/>
                                        </p:tgtEl>
                                        <p:attrNameLst>
                                          <p:attrName>style.visibility</p:attrName>
                                        </p:attrNameLst>
                                      </p:cBhvr>
                                      <p:to>
                                        <p:strVal val="visible"/>
                                      </p:to>
                                    </p:set>
                                    <p:anim calcmode="lin" valueType="num">
                                      <p:cBhvr>
                                        <p:cTn id="67" dur="500" fill="hold"/>
                                        <p:tgtEl>
                                          <p:spTgt spid="80907"/>
                                        </p:tgtEl>
                                        <p:attrNameLst>
                                          <p:attrName>ppt_x</p:attrName>
                                        </p:attrNameLst>
                                      </p:cBhvr>
                                      <p:tavLst>
                                        <p:tav tm="0">
                                          <p:val>
                                            <p:strVal val="#ppt_x-#ppt_w/2"/>
                                          </p:val>
                                        </p:tav>
                                        <p:tav tm="100000">
                                          <p:val>
                                            <p:strVal val="#ppt_x"/>
                                          </p:val>
                                        </p:tav>
                                      </p:tavLst>
                                    </p:anim>
                                    <p:anim calcmode="lin" valueType="num">
                                      <p:cBhvr>
                                        <p:cTn id="68" dur="500" fill="hold"/>
                                        <p:tgtEl>
                                          <p:spTgt spid="80907"/>
                                        </p:tgtEl>
                                        <p:attrNameLst>
                                          <p:attrName>ppt_y</p:attrName>
                                        </p:attrNameLst>
                                      </p:cBhvr>
                                      <p:tavLst>
                                        <p:tav tm="0">
                                          <p:val>
                                            <p:strVal val="#ppt_y"/>
                                          </p:val>
                                        </p:tav>
                                        <p:tav tm="100000">
                                          <p:val>
                                            <p:strVal val="#ppt_y"/>
                                          </p:val>
                                        </p:tav>
                                      </p:tavLst>
                                    </p:anim>
                                    <p:anim calcmode="lin" valueType="num">
                                      <p:cBhvr>
                                        <p:cTn id="69" dur="500" fill="hold"/>
                                        <p:tgtEl>
                                          <p:spTgt spid="80907"/>
                                        </p:tgtEl>
                                        <p:attrNameLst>
                                          <p:attrName>ppt_w</p:attrName>
                                        </p:attrNameLst>
                                      </p:cBhvr>
                                      <p:tavLst>
                                        <p:tav tm="0">
                                          <p:val>
                                            <p:fltVal val="0"/>
                                          </p:val>
                                        </p:tav>
                                        <p:tav tm="100000">
                                          <p:val>
                                            <p:strVal val="#ppt_w"/>
                                          </p:val>
                                        </p:tav>
                                      </p:tavLst>
                                    </p:anim>
                                    <p:anim calcmode="lin" valueType="num">
                                      <p:cBhvr>
                                        <p:cTn id="70" dur="500" fill="hold"/>
                                        <p:tgtEl>
                                          <p:spTgt spid="80907"/>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500"/>
                            </p:stCondLst>
                            <p:childTnLst>
                              <p:par>
                                <p:cTn id="72" presetID="17" presetClass="entr" presetSubtype="8" fill="hold" nodeType="afterEffect">
                                  <p:stCondLst>
                                    <p:cond delay="0"/>
                                  </p:stCondLst>
                                  <p:childTnLst>
                                    <p:set>
                                      <p:cBhvr>
                                        <p:cTn id="73" dur="1" fill="hold">
                                          <p:stCondLst>
                                            <p:cond delay="0"/>
                                          </p:stCondLst>
                                        </p:cTn>
                                        <p:tgtEl>
                                          <p:spTgt spid="80908"/>
                                        </p:tgtEl>
                                        <p:attrNameLst>
                                          <p:attrName>style.visibility</p:attrName>
                                        </p:attrNameLst>
                                      </p:cBhvr>
                                      <p:to>
                                        <p:strVal val="visible"/>
                                      </p:to>
                                    </p:set>
                                    <p:anim calcmode="lin" valueType="num">
                                      <p:cBhvr>
                                        <p:cTn id="74" dur="500" fill="hold"/>
                                        <p:tgtEl>
                                          <p:spTgt spid="80908"/>
                                        </p:tgtEl>
                                        <p:attrNameLst>
                                          <p:attrName>ppt_x</p:attrName>
                                        </p:attrNameLst>
                                      </p:cBhvr>
                                      <p:tavLst>
                                        <p:tav tm="0">
                                          <p:val>
                                            <p:strVal val="#ppt_x-#ppt_w/2"/>
                                          </p:val>
                                        </p:tav>
                                        <p:tav tm="100000">
                                          <p:val>
                                            <p:strVal val="#ppt_x"/>
                                          </p:val>
                                        </p:tav>
                                      </p:tavLst>
                                    </p:anim>
                                    <p:anim calcmode="lin" valueType="num">
                                      <p:cBhvr>
                                        <p:cTn id="75" dur="500" fill="hold"/>
                                        <p:tgtEl>
                                          <p:spTgt spid="80908"/>
                                        </p:tgtEl>
                                        <p:attrNameLst>
                                          <p:attrName>ppt_y</p:attrName>
                                        </p:attrNameLst>
                                      </p:cBhvr>
                                      <p:tavLst>
                                        <p:tav tm="0">
                                          <p:val>
                                            <p:strVal val="#ppt_y"/>
                                          </p:val>
                                        </p:tav>
                                        <p:tav tm="100000">
                                          <p:val>
                                            <p:strVal val="#ppt_y"/>
                                          </p:val>
                                        </p:tav>
                                      </p:tavLst>
                                    </p:anim>
                                    <p:anim calcmode="lin" valueType="num">
                                      <p:cBhvr>
                                        <p:cTn id="76" dur="500" fill="hold"/>
                                        <p:tgtEl>
                                          <p:spTgt spid="80908"/>
                                        </p:tgtEl>
                                        <p:attrNameLst>
                                          <p:attrName>ppt_w</p:attrName>
                                        </p:attrNameLst>
                                      </p:cBhvr>
                                      <p:tavLst>
                                        <p:tav tm="0">
                                          <p:val>
                                            <p:fltVal val="0"/>
                                          </p:val>
                                        </p:tav>
                                        <p:tav tm="100000">
                                          <p:val>
                                            <p:strVal val="#ppt_w"/>
                                          </p:val>
                                        </p:tav>
                                      </p:tavLst>
                                    </p:anim>
                                    <p:anim calcmode="lin" valueType="num">
                                      <p:cBhvr>
                                        <p:cTn id="77" dur="500" fill="hold"/>
                                        <p:tgtEl>
                                          <p:spTgt spid="809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900" grpId="0" autoUpdateAnimBg="0"/>
      <p:bldP spid="80901" grpId="0" autoUpdateAnimBg="0"/>
      <p:bldP spid="80903" grpId="0" autoUpdateAnimBg="0"/>
      <p:bldP spid="80905" grpId="0" autoUpdateAnimBg="0"/>
      <p:bldP spid="8090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558800" y="673100"/>
            <a:ext cx="8128000" cy="107950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57200" indent="-457200"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b="1">
                <a:solidFill>
                  <a:srgbClr val="990000"/>
                </a:solidFill>
              </a:rPr>
              <a:t>1. KORELASI PEARSON</a:t>
            </a:r>
            <a:r>
              <a:rPr lang="en-US">
                <a:solidFill>
                  <a:srgbClr val="990000"/>
                </a:solidFill>
              </a:rPr>
              <a:t> : </a:t>
            </a:r>
          </a:p>
          <a:p>
            <a:pPr eaLnBrk="1" hangingPunct="1"/>
            <a:r>
              <a:rPr lang="en-US">
                <a:solidFill>
                  <a:srgbClr val="990000"/>
                </a:solidFill>
              </a:rPr>
              <a:t>apakah di antara kedua variabel terdapat hubungan, dan jika ada hubungan bagaimana </a:t>
            </a:r>
          </a:p>
          <a:p>
            <a:pPr eaLnBrk="1" hangingPunct="1"/>
            <a:r>
              <a:rPr lang="en-US">
                <a:solidFill>
                  <a:srgbClr val="990000"/>
                </a:solidFill>
              </a:rPr>
              <a:t>arah hubungan dan berapa besar hubungan tersebut. </a:t>
            </a:r>
          </a:p>
          <a:p>
            <a:pPr eaLnBrk="1" hangingPunct="1"/>
            <a:r>
              <a:rPr lang="en-US">
                <a:solidFill>
                  <a:srgbClr val="990000"/>
                </a:solidFill>
              </a:rPr>
              <a:t>Digunakan jika data variabel </a:t>
            </a:r>
            <a:r>
              <a:rPr lang="en-US" b="1">
                <a:solidFill>
                  <a:srgbClr val="990000"/>
                </a:solidFill>
              </a:rPr>
              <a:t>kontinyu</a:t>
            </a:r>
            <a:r>
              <a:rPr lang="en-US">
                <a:solidFill>
                  <a:srgbClr val="990000"/>
                </a:solidFill>
              </a:rPr>
              <a:t> dan</a:t>
            </a:r>
            <a:r>
              <a:rPr lang="en-US" b="1">
                <a:solidFill>
                  <a:srgbClr val="990000"/>
                </a:solidFill>
              </a:rPr>
              <a:t> kuantitatif</a:t>
            </a:r>
            <a:r>
              <a:rPr lang="en-US">
                <a:solidFill>
                  <a:srgbClr val="990000"/>
                </a:solidFill>
              </a:rPr>
              <a:t> </a:t>
            </a:r>
          </a:p>
        </p:txBody>
      </p:sp>
      <p:sp>
        <p:nvSpPr>
          <p:cNvPr id="24579" name="Text Box 5"/>
          <p:cNvSpPr txBox="1">
            <a:spLocks noChangeArrowheads="1"/>
          </p:cNvSpPr>
          <p:nvPr/>
        </p:nvSpPr>
        <p:spPr bwMode="auto">
          <a:xfrm>
            <a:off x="6502400" y="152400"/>
            <a:ext cx="2000869" cy="36933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1800" b="1" dirty="0" err="1" smtClean="0"/>
              <a:t>Uji</a:t>
            </a:r>
            <a:r>
              <a:rPr lang="en-US" sz="1800" b="1" dirty="0" smtClean="0"/>
              <a:t> </a:t>
            </a:r>
            <a:r>
              <a:rPr lang="en-US" sz="1800" b="1" dirty="0" err="1"/>
              <a:t>Keterkaitan</a:t>
            </a:r>
            <a:r>
              <a:rPr lang="en-US" sz="1800" b="1" dirty="0"/>
              <a:t> </a:t>
            </a:r>
          </a:p>
        </p:txBody>
      </p:sp>
      <p:sp>
        <p:nvSpPr>
          <p:cNvPr id="24580" name="Text Box 6"/>
          <p:cNvSpPr txBox="1">
            <a:spLocks noChangeArrowheads="1"/>
          </p:cNvSpPr>
          <p:nvPr/>
        </p:nvSpPr>
        <p:spPr bwMode="auto">
          <a:xfrm>
            <a:off x="1066800" y="2209800"/>
            <a:ext cx="40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r=</a:t>
            </a:r>
          </a:p>
        </p:txBody>
      </p:sp>
      <p:sp>
        <p:nvSpPr>
          <p:cNvPr id="24581" name="Text Box 7"/>
          <p:cNvSpPr txBox="1">
            <a:spLocks noChangeArrowheads="1"/>
          </p:cNvSpPr>
          <p:nvPr/>
        </p:nvSpPr>
        <p:spPr bwMode="auto">
          <a:xfrm>
            <a:off x="1917700" y="2025650"/>
            <a:ext cx="1739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N</a:t>
            </a:r>
            <a:r>
              <a:rPr lang="en-US">
                <a:solidFill>
                  <a:srgbClr val="FF0000"/>
                </a:solidFill>
                <a:sym typeface="WP MathExtendedA" pitchFamily="2" charset="2"/>
              </a:rPr>
              <a:t>Σ</a:t>
            </a:r>
            <a:r>
              <a:rPr lang="en-US">
                <a:solidFill>
                  <a:srgbClr val="FF0000"/>
                </a:solidFill>
                <a:sym typeface="WP MathA" pitchFamily="2" charset="2"/>
              </a:rPr>
              <a:t>XY – (</a:t>
            </a:r>
            <a:r>
              <a:rPr lang="en-US">
                <a:solidFill>
                  <a:srgbClr val="FF0000"/>
                </a:solidFill>
                <a:sym typeface="WP MathExtendedA" pitchFamily="2" charset="2"/>
              </a:rPr>
              <a:t>ΣX) (ΣY)</a:t>
            </a:r>
          </a:p>
        </p:txBody>
      </p:sp>
      <p:sp>
        <p:nvSpPr>
          <p:cNvPr id="24582" name="Text Box 8"/>
          <p:cNvSpPr txBox="1">
            <a:spLocks noChangeArrowheads="1"/>
          </p:cNvSpPr>
          <p:nvPr/>
        </p:nvSpPr>
        <p:spPr bwMode="auto">
          <a:xfrm>
            <a:off x="1584325" y="2406650"/>
            <a:ext cx="152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dirty="0">
                <a:solidFill>
                  <a:srgbClr val="FF0000"/>
                </a:solidFill>
              </a:rPr>
              <a:t>N</a:t>
            </a:r>
            <a:r>
              <a:rPr lang="en-US" dirty="0">
                <a:solidFill>
                  <a:srgbClr val="FF0000"/>
                </a:solidFill>
                <a:sym typeface="WP MathExtendedA" pitchFamily="2" charset="2"/>
              </a:rPr>
              <a:t>ΣX</a:t>
            </a:r>
            <a:r>
              <a:rPr lang="en-US" baseline="30000" dirty="0">
                <a:solidFill>
                  <a:srgbClr val="FF0000"/>
                </a:solidFill>
                <a:sym typeface="WP MathExtendedA" pitchFamily="2" charset="2"/>
              </a:rPr>
              <a:t>2</a:t>
            </a:r>
            <a:r>
              <a:rPr lang="en-US" dirty="0">
                <a:solidFill>
                  <a:srgbClr val="FF0000"/>
                </a:solidFill>
                <a:sym typeface="WP MathExtendedA" pitchFamily="2" charset="2"/>
              </a:rPr>
              <a:t> – (ΣX)</a:t>
            </a:r>
            <a:r>
              <a:rPr lang="en-US" baseline="30000" dirty="0">
                <a:solidFill>
                  <a:srgbClr val="FF0000"/>
                </a:solidFill>
                <a:sym typeface="WP MathExtendedA" pitchFamily="2" charset="2"/>
              </a:rPr>
              <a:t>2</a:t>
            </a:r>
            <a:r>
              <a:rPr lang="en-US" dirty="0">
                <a:solidFill>
                  <a:srgbClr val="FF0000"/>
                </a:solidFill>
                <a:sym typeface="WP MathExtendedA" pitchFamily="2" charset="2"/>
              </a:rPr>
              <a:t> </a:t>
            </a:r>
            <a:r>
              <a:rPr lang="id-ID" dirty="0" smtClean="0">
                <a:solidFill>
                  <a:srgbClr val="FF0000"/>
                </a:solidFill>
                <a:sym typeface="WP MathExtendedA" pitchFamily="2" charset="2"/>
              </a:rPr>
              <a:t> .</a:t>
            </a:r>
            <a:endParaRPr lang="en-US" dirty="0">
              <a:solidFill>
                <a:srgbClr val="FF0000"/>
              </a:solidFill>
              <a:sym typeface="WP MathExtendedA" pitchFamily="2" charset="2"/>
            </a:endParaRPr>
          </a:p>
        </p:txBody>
      </p:sp>
      <p:sp>
        <p:nvSpPr>
          <p:cNvPr id="24583" name="Text Box 10"/>
          <p:cNvSpPr txBox="1">
            <a:spLocks noChangeArrowheads="1"/>
          </p:cNvSpPr>
          <p:nvPr/>
        </p:nvSpPr>
        <p:spPr bwMode="auto">
          <a:xfrm>
            <a:off x="3124200" y="2406650"/>
            <a:ext cx="132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sym typeface="WP MathExtendedA" pitchFamily="2" charset="2"/>
              </a:rPr>
              <a:t>NΣY</a:t>
            </a:r>
            <a:r>
              <a:rPr lang="en-US" baseline="30000">
                <a:solidFill>
                  <a:srgbClr val="FF0000"/>
                </a:solidFill>
                <a:sym typeface="WP MathExtendedA" pitchFamily="2" charset="2"/>
              </a:rPr>
              <a:t>2</a:t>
            </a:r>
            <a:r>
              <a:rPr lang="en-US">
                <a:solidFill>
                  <a:srgbClr val="FF0000"/>
                </a:solidFill>
                <a:sym typeface="WP MathExtendedA" pitchFamily="2" charset="2"/>
              </a:rPr>
              <a:t> – (ΣY)</a:t>
            </a:r>
            <a:r>
              <a:rPr lang="en-US" baseline="30000">
                <a:solidFill>
                  <a:srgbClr val="FF0000"/>
                </a:solidFill>
                <a:sym typeface="WP MathExtendedA" pitchFamily="2" charset="2"/>
              </a:rPr>
              <a:t>2</a:t>
            </a:r>
            <a:endParaRPr lang="en-US" baseline="30000">
              <a:solidFill>
                <a:srgbClr val="FF0000"/>
              </a:solidFill>
            </a:endParaRPr>
          </a:p>
        </p:txBody>
      </p:sp>
      <p:sp>
        <p:nvSpPr>
          <p:cNvPr id="24584" name="Line 14"/>
          <p:cNvSpPr>
            <a:spLocks noChangeShapeType="1"/>
          </p:cNvSpPr>
          <p:nvPr/>
        </p:nvSpPr>
        <p:spPr bwMode="auto">
          <a:xfrm>
            <a:off x="1447800" y="2362200"/>
            <a:ext cx="28956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4585" name="Line 16"/>
          <p:cNvSpPr>
            <a:spLocks noChangeShapeType="1"/>
          </p:cNvSpPr>
          <p:nvPr/>
        </p:nvSpPr>
        <p:spPr bwMode="auto">
          <a:xfrm>
            <a:off x="1600200" y="2438400"/>
            <a:ext cx="1219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4586" name="Line 17"/>
          <p:cNvSpPr>
            <a:spLocks noChangeShapeType="1"/>
          </p:cNvSpPr>
          <p:nvPr/>
        </p:nvSpPr>
        <p:spPr bwMode="auto">
          <a:xfrm>
            <a:off x="3200400" y="2438400"/>
            <a:ext cx="11430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4587" name="Rectangle 21"/>
          <p:cNvSpPr>
            <a:spLocks noChangeArrowheads="1"/>
          </p:cNvSpPr>
          <p:nvPr/>
        </p:nvSpPr>
        <p:spPr bwMode="auto">
          <a:xfrm>
            <a:off x="1066800" y="1981200"/>
            <a:ext cx="3429000" cy="838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24588" name="Text Box 22"/>
          <p:cNvSpPr txBox="1">
            <a:spLocks noChangeArrowheads="1"/>
          </p:cNvSpPr>
          <p:nvPr/>
        </p:nvSpPr>
        <p:spPr bwMode="auto">
          <a:xfrm>
            <a:off x="1143000" y="3124200"/>
            <a:ext cx="7031412" cy="156966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dirty="0" err="1">
                <a:solidFill>
                  <a:srgbClr val="990000"/>
                </a:solidFill>
              </a:rPr>
              <a:t>Contoh</a:t>
            </a:r>
            <a:r>
              <a:rPr lang="en-US" dirty="0">
                <a:solidFill>
                  <a:srgbClr val="990000"/>
                </a:solidFill>
              </a:rPr>
              <a:t> :</a:t>
            </a:r>
          </a:p>
          <a:p>
            <a:pPr eaLnBrk="1" hangingPunct="1"/>
            <a:r>
              <a:rPr lang="en-US" dirty="0">
                <a:solidFill>
                  <a:srgbClr val="990000"/>
                </a:solidFill>
              </a:rPr>
              <a:t>10 orang </a:t>
            </a:r>
            <a:r>
              <a:rPr lang="en-US" dirty="0" smtClean="0">
                <a:solidFill>
                  <a:srgbClr val="990000"/>
                </a:solidFill>
              </a:rPr>
              <a:t>yang </a:t>
            </a:r>
            <a:r>
              <a:rPr lang="en-US" dirty="0" err="1">
                <a:solidFill>
                  <a:srgbClr val="990000"/>
                </a:solidFill>
              </a:rPr>
              <a:t>memiliki</a:t>
            </a:r>
            <a:r>
              <a:rPr lang="en-US" dirty="0">
                <a:solidFill>
                  <a:srgbClr val="990000"/>
                </a:solidFill>
              </a:rPr>
              <a:t> </a:t>
            </a:r>
            <a:r>
              <a:rPr lang="en-US" dirty="0" err="1">
                <a:solidFill>
                  <a:srgbClr val="990000"/>
                </a:solidFill>
              </a:rPr>
              <a:t>waktu</a:t>
            </a:r>
            <a:r>
              <a:rPr lang="en-US" dirty="0">
                <a:solidFill>
                  <a:srgbClr val="990000"/>
                </a:solidFill>
              </a:rPr>
              <a:t> </a:t>
            </a:r>
            <a:r>
              <a:rPr lang="id-ID" dirty="0" smtClean="0">
                <a:solidFill>
                  <a:srgbClr val="990000"/>
                </a:solidFill>
              </a:rPr>
              <a:t>istirahat</a:t>
            </a:r>
            <a:r>
              <a:rPr lang="en-US" dirty="0" smtClean="0">
                <a:solidFill>
                  <a:srgbClr val="990000"/>
                </a:solidFill>
              </a:rPr>
              <a:t> </a:t>
            </a:r>
            <a:r>
              <a:rPr lang="en-US" dirty="0" err="1">
                <a:solidFill>
                  <a:srgbClr val="990000"/>
                </a:solidFill>
              </a:rPr>
              <a:t>berbeda</a:t>
            </a:r>
            <a:r>
              <a:rPr lang="en-US" dirty="0">
                <a:solidFill>
                  <a:srgbClr val="990000"/>
                </a:solidFill>
              </a:rPr>
              <a:t> </a:t>
            </a:r>
            <a:r>
              <a:rPr lang="en-US" dirty="0" err="1">
                <a:solidFill>
                  <a:srgbClr val="990000"/>
                </a:solidFill>
              </a:rPr>
              <a:t>dites</a:t>
            </a:r>
            <a:r>
              <a:rPr lang="en-US" dirty="0">
                <a:solidFill>
                  <a:srgbClr val="990000"/>
                </a:solidFill>
              </a:rPr>
              <a:t> </a:t>
            </a:r>
            <a:r>
              <a:rPr lang="en-US" dirty="0" err="1">
                <a:solidFill>
                  <a:srgbClr val="990000"/>
                </a:solidFill>
              </a:rPr>
              <a:t>dengan</a:t>
            </a:r>
            <a:r>
              <a:rPr lang="en-US" dirty="0">
                <a:solidFill>
                  <a:srgbClr val="990000"/>
                </a:solidFill>
              </a:rPr>
              <a:t> </a:t>
            </a:r>
            <a:r>
              <a:rPr lang="en-US" dirty="0" err="1">
                <a:solidFill>
                  <a:srgbClr val="990000"/>
                </a:solidFill>
              </a:rPr>
              <a:t>tes</a:t>
            </a:r>
            <a:r>
              <a:rPr lang="en-US" dirty="0">
                <a:solidFill>
                  <a:srgbClr val="990000"/>
                </a:solidFill>
              </a:rPr>
              <a:t> </a:t>
            </a:r>
            <a:r>
              <a:rPr lang="id-ID" dirty="0" smtClean="0">
                <a:solidFill>
                  <a:srgbClr val="990000"/>
                </a:solidFill>
              </a:rPr>
              <a:t>kesabaran</a:t>
            </a:r>
            <a:endParaRPr lang="en-US" dirty="0">
              <a:solidFill>
                <a:srgbClr val="990000"/>
              </a:solidFill>
            </a:endParaRPr>
          </a:p>
          <a:p>
            <a:pPr eaLnBrk="1" hangingPunct="1"/>
            <a:r>
              <a:rPr lang="id-ID" dirty="0" smtClean="0">
                <a:solidFill>
                  <a:srgbClr val="990000"/>
                </a:solidFill>
              </a:rPr>
              <a:t>Pegawai              </a:t>
            </a:r>
            <a:r>
              <a:rPr lang="en-US" dirty="0" smtClean="0">
                <a:solidFill>
                  <a:srgbClr val="990000"/>
                </a:solidFill>
              </a:rPr>
              <a:t>:     </a:t>
            </a:r>
            <a:r>
              <a:rPr lang="en-US" dirty="0">
                <a:solidFill>
                  <a:srgbClr val="990000"/>
                </a:solidFill>
              </a:rPr>
              <a:t>A     B     C     D     E     F     G     H     I     J</a:t>
            </a:r>
          </a:p>
          <a:p>
            <a:pPr eaLnBrk="1" hangingPunct="1"/>
            <a:r>
              <a:rPr lang="id-ID" dirty="0" smtClean="0">
                <a:solidFill>
                  <a:srgbClr val="990000"/>
                </a:solidFill>
              </a:rPr>
              <a:t>Istirahat        </a:t>
            </a:r>
            <a:r>
              <a:rPr lang="en-US" dirty="0" smtClean="0">
                <a:solidFill>
                  <a:srgbClr val="990000"/>
                </a:solidFill>
              </a:rPr>
              <a:t>(</a:t>
            </a:r>
            <a:r>
              <a:rPr lang="en-US" dirty="0">
                <a:solidFill>
                  <a:srgbClr val="990000"/>
                </a:solidFill>
              </a:rPr>
              <a:t>X) </a:t>
            </a:r>
            <a:r>
              <a:rPr lang="id-ID" dirty="0" smtClean="0">
                <a:solidFill>
                  <a:srgbClr val="990000"/>
                </a:solidFill>
              </a:rPr>
              <a:t> </a:t>
            </a:r>
            <a:r>
              <a:rPr lang="en-US" dirty="0" smtClean="0">
                <a:solidFill>
                  <a:srgbClr val="990000"/>
                </a:solidFill>
              </a:rPr>
              <a:t>:     2     </a:t>
            </a:r>
            <a:r>
              <a:rPr lang="en-US" dirty="0">
                <a:solidFill>
                  <a:srgbClr val="990000"/>
                </a:solidFill>
              </a:rPr>
              <a:t>2     1     3      4     3     4     1     1     2</a:t>
            </a:r>
          </a:p>
          <a:p>
            <a:pPr eaLnBrk="1" hangingPunct="1"/>
            <a:r>
              <a:rPr lang="id-ID" dirty="0" smtClean="0">
                <a:solidFill>
                  <a:srgbClr val="990000"/>
                </a:solidFill>
              </a:rPr>
              <a:t>Kesabaran</a:t>
            </a:r>
            <a:r>
              <a:rPr lang="en-US" dirty="0" smtClean="0">
                <a:solidFill>
                  <a:srgbClr val="990000"/>
                </a:solidFill>
              </a:rPr>
              <a:t>     </a:t>
            </a:r>
            <a:r>
              <a:rPr lang="en-US" dirty="0">
                <a:solidFill>
                  <a:srgbClr val="990000"/>
                </a:solidFill>
              </a:rPr>
              <a:t>(Y)  :     6     6     4     8      8     7     9     5     4     6</a:t>
            </a:r>
          </a:p>
          <a:p>
            <a:pPr eaLnBrk="1" hangingPunct="1"/>
            <a:r>
              <a:rPr lang="en-US" dirty="0" err="1">
                <a:solidFill>
                  <a:srgbClr val="990000"/>
                </a:solidFill>
              </a:rPr>
              <a:t>Apakah</a:t>
            </a:r>
            <a:r>
              <a:rPr lang="en-US" dirty="0">
                <a:solidFill>
                  <a:srgbClr val="990000"/>
                </a:solidFill>
              </a:rPr>
              <a:t> </a:t>
            </a:r>
            <a:r>
              <a:rPr lang="en-US" dirty="0" err="1">
                <a:solidFill>
                  <a:srgbClr val="990000"/>
                </a:solidFill>
              </a:rPr>
              <a:t>ada</a:t>
            </a:r>
            <a:r>
              <a:rPr lang="en-US" dirty="0">
                <a:solidFill>
                  <a:srgbClr val="990000"/>
                </a:solidFill>
              </a:rPr>
              <a:t> </a:t>
            </a:r>
            <a:r>
              <a:rPr lang="en-US" dirty="0" err="1">
                <a:solidFill>
                  <a:srgbClr val="990000"/>
                </a:solidFill>
              </a:rPr>
              <a:t>korelasi</a:t>
            </a:r>
            <a:r>
              <a:rPr lang="en-US" dirty="0">
                <a:solidFill>
                  <a:srgbClr val="990000"/>
                </a:solidFill>
              </a:rPr>
              <a:t> </a:t>
            </a:r>
            <a:r>
              <a:rPr lang="en-US" dirty="0" err="1">
                <a:solidFill>
                  <a:srgbClr val="990000"/>
                </a:solidFill>
              </a:rPr>
              <a:t>antara</a:t>
            </a:r>
            <a:r>
              <a:rPr lang="en-US" dirty="0">
                <a:solidFill>
                  <a:srgbClr val="990000"/>
                </a:solidFill>
              </a:rPr>
              <a:t> </a:t>
            </a:r>
            <a:r>
              <a:rPr lang="id-ID" dirty="0" smtClean="0">
                <a:solidFill>
                  <a:srgbClr val="990000"/>
                </a:solidFill>
              </a:rPr>
              <a:t>waktu istirahat </a:t>
            </a:r>
            <a:r>
              <a:rPr lang="en-US" dirty="0" err="1" smtClean="0">
                <a:solidFill>
                  <a:srgbClr val="990000"/>
                </a:solidFill>
              </a:rPr>
              <a:t>dengan</a:t>
            </a:r>
            <a:r>
              <a:rPr lang="en-US" dirty="0" smtClean="0">
                <a:solidFill>
                  <a:srgbClr val="990000"/>
                </a:solidFill>
              </a:rPr>
              <a:t> </a:t>
            </a:r>
            <a:r>
              <a:rPr lang="id-ID" dirty="0" smtClean="0">
                <a:solidFill>
                  <a:srgbClr val="990000"/>
                </a:solidFill>
              </a:rPr>
              <a:t>tingkat kesabaran</a:t>
            </a:r>
            <a:r>
              <a:rPr lang="en-US" dirty="0" smtClean="0">
                <a:solidFill>
                  <a:srgbClr val="990000"/>
                </a:solidFill>
              </a:rPr>
              <a:t> </a:t>
            </a:r>
            <a:r>
              <a:rPr lang="en-US" dirty="0">
                <a:solidFill>
                  <a:srgbClr val="990000"/>
                </a:solidFill>
              </a:rPr>
              <a:t>?</a:t>
            </a:r>
          </a:p>
        </p:txBody>
      </p:sp>
      <p:sp>
        <p:nvSpPr>
          <p:cNvPr id="24589" name="Text Box 24"/>
          <p:cNvSpPr txBox="1">
            <a:spLocks noChangeArrowheads="1"/>
          </p:cNvSpPr>
          <p:nvPr/>
        </p:nvSpPr>
        <p:spPr bwMode="auto">
          <a:xfrm>
            <a:off x="5641975" y="1981200"/>
            <a:ext cx="30448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sym typeface="WP MathExtendedA" pitchFamily="2" charset="2"/>
              </a:rPr>
              <a:t>Σ</a:t>
            </a:r>
            <a:r>
              <a:rPr lang="en-US">
                <a:solidFill>
                  <a:srgbClr val="FF0000"/>
                </a:solidFill>
                <a:sym typeface="WP MathA" pitchFamily="2" charset="2"/>
              </a:rPr>
              <a:t>XY = jumlah perkalian X dan Y</a:t>
            </a:r>
          </a:p>
          <a:p>
            <a:pPr eaLnBrk="1" hangingPunct="1"/>
            <a:r>
              <a:rPr lang="en-US">
                <a:solidFill>
                  <a:srgbClr val="FF0000"/>
                </a:solidFill>
                <a:sym typeface="WP MathExtendedA" pitchFamily="2" charset="2"/>
              </a:rPr>
              <a:t>ΣX</a:t>
            </a:r>
            <a:r>
              <a:rPr lang="en-US" baseline="30000">
                <a:solidFill>
                  <a:srgbClr val="FF0000"/>
                </a:solidFill>
                <a:sym typeface="WP MathExtendedA" pitchFamily="2" charset="2"/>
              </a:rPr>
              <a:t>2 </a:t>
            </a:r>
            <a:r>
              <a:rPr lang="en-US">
                <a:solidFill>
                  <a:srgbClr val="FF0000"/>
                </a:solidFill>
                <a:sym typeface="WP MathExtendedA" pitchFamily="2" charset="2"/>
              </a:rPr>
              <a:t> = jumlah kuadrat X</a:t>
            </a:r>
          </a:p>
          <a:p>
            <a:pPr eaLnBrk="1" hangingPunct="1"/>
            <a:r>
              <a:rPr lang="en-US">
                <a:solidFill>
                  <a:srgbClr val="FF0000"/>
                </a:solidFill>
                <a:sym typeface="WP MathExtendedA" pitchFamily="2" charset="2"/>
              </a:rPr>
              <a:t>ΣY</a:t>
            </a:r>
            <a:r>
              <a:rPr lang="en-US" baseline="30000">
                <a:solidFill>
                  <a:srgbClr val="FF0000"/>
                </a:solidFill>
                <a:sym typeface="WP MathExtendedA" pitchFamily="2" charset="2"/>
              </a:rPr>
              <a:t>2 </a:t>
            </a:r>
            <a:r>
              <a:rPr lang="en-US">
                <a:solidFill>
                  <a:srgbClr val="FF0000"/>
                </a:solidFill>
                <a:sym typeface="WP MathExtendedA" pitchFamily="2" charset="2"/>
              </a:rPr>
              <a:t> = jumlah kuadrat Y</a:t>
            </a:r>
          </a:p>
          <a:p>
            <a:pPr eaLnBrk="1" hangingPunct="1"/>
            <a:r>
              <a:rPr lang="en-US">
                <a:solidFill>
                  <a:srgbClr val="FF0000"/>
                </a:solidFill>
                <a:sym typeface="WP MathExtendedA" pitchFamily="2" charset="2"/>
              </a:rPr>
              <a:t>N = banyak pasangan nilai</a:t>
            </a:r>
          </a:p>
        </p:txBody>
      </p:sp>
      <p:sp>
        <p:nvSpPr>
          <p:cNvPr id="24590" name="Text Box 27"/>
          <p:cNvSpPr txBox="1">
            <a:spLocks noChangeArrowheads="1"/>
          </p:cNvSpPr>
          <p:nvPr/>
        </p:nvSpPr>
        <p:spPr bwMode="auto">
          <a:xfrm>
            <a:off x="4651375" y="1981200"/>
            <a:ext cx="1063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a:solidFill>
                  <a:srgbClr val="FF0000"/>
                </a:solidFill>
              </a:rPr>
              <a:t>Di mana :</a:t>
            </a:r>
          </a:p>
        </p:txBody>
      </p:sp>
      <p:sp>
        <p:nvSpPr>
          <p:cNvPr id="24628" name="Text Box 79"/>
          <p:cNvSpPr txBox="1">
            <a:spLocks noChangeArrowheads="1"/>
          </p:cNvSpPr>
          <p:nvPr/>
        </p:nvSpPr>
        <p:spPr bwMode="auto">
          <a:xfrm>
            <a:off x="1343025" y="2379663"/>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2000">
                <a:solidFill>
                  <a:srgbClr val="FF0000"/>
                </a:solidFill>
                <a:latin typeface="Arial" charset="0"/>
                <a:sym typeface="WP MathExtendedA" pitchFamily="2" charset="2"/>
              </a:rPr>
              <a:t>√</a:t>
            </a:r>
          </a:p>
        </p:txBody>
      </p:sp>
      <p:sp>
        <p:nvSpPr>
          <p:cNvPr id="24629" name="Text Box 80"/>
          <p:cNvSpPr txBox="1">
            <a:spLocks noChangeArrowheads="1"/>
          </p:cNvSpPr>
          <p:nvPr/>
        </p:nvSpPr>
        <p:spPr bwMode="auto">
          <a:xfrm>
            <a:off x="2943225" y="2362200"/>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ahoma" pitchFamily="34" charset="0"/>
              </a:defRPr>
            </a:lvl1pPr>
            <a:lvl2pPr marL="742950" indent="-285750" eaLnBrk="0" hangingPunct="0">
              <a:defRPr sz="1600">
                <a:solidFill>
                  <a:schemeClr val="tx1"/>
                </a:solidFill>
                <a:latin typeface="Tahoma" pitchFamily="34" charset="0"/>
              </a:defRPr>
            </a:lvl2pPr>
            <a:lvl3pPr marL="1143000" indent="-228600" eaLnBrk="0" hangingPunct="0">
              <a:defRPr sz="1600">
                <a:solidFill>
                  <a:schemeClr val="tx1"/>
                </a:solidFill>
                <a:latin typeface="Tahoma" pitchFamily="34" charset="0"/>
              </a:defRPr>
            </a:lvl3pPr>
            <a:lvl4pPr marL="1600200" indent="-228600" eaLnBrk="0" hangingPunct="0">
              <a:defRPr sz="1600">
                <a:solidFill>
                  <a:schemeClr val="tx1"/>
                </a:solidFill>
                <a:latin typeface="Tahoma" pitchFamily="34" charset="0"/>
              </a:defRPr>
            </a:lvl4pPr>
            <a:lvl5pPr marL="2057400" indent="-228600" eaLnBrk="0" hangingPunct="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r>
              <a:rPr lang="en-US" sz="2000">
                <a:solidFill>
                  <a:srgbClr val="FF0000"/>
                </a:solidFill>
                <a:latin typeface="Arial" charset="0"/>
                <a:sym typeface="WP MathExtendedA" pitchFamily="2" charset="2"/>
              </a:rPr>
              <a:t>√</a:t>
            </a:r>
          </a:p>
        </p:txBody>
      </p:sp>
      <p:sp>
        <p:nvSpPr>
          <p:cNvPr id="2" name="TextBox 1"/>
          <p:cNvSpPr txBox="1"/>
          <p:nvPr/>
        </p:nvSpPr>
        <p:spPr>
          <a:xfrm>
            <a:off x="971600" y="5085184"/>
            <a:ext cx="7890173" cy="400110"/>
          </a:xfrm>
          <a:prstGeom prst="rect">
            <a:avLst/>
          </a:prstGeom>
          <a:noFill/>
        </p:spPr>
        <p:txBody>
          <a:bodyPr wrap="none" rtlCol="0">
            <a:spAutoFit/>
          </a:bodyPr>
          <a:lstStyle/>
          <a:p>
            <a:r>
              <a:rPr lang="id-ID" sz="2000" b="1" dirty="0" smtClean="0"/>
              <a:t>Hipotesis : Ada </a:t>
            </a:r>
            <a:r>
              <a:rPr lang="id-ID" sz="2000" b="1" dirty="0"/>
              <a:t>hubungan antara jam istirahat dengan tingkat kesabaran </a:t>
            </a:r>
          </a:p>
        </p:txBody>
      </p:sp>
    </p:spTree>
    <p:extLst>
      <p:ext uri="{BB962C8B-B14F-4D97-AF65-F5344CB8AC3E}">
        <p14:creationId xmlns:p14="http://schemas.microsoft.com/office/powerpoint/2010/main" val="4914617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085184"/>
            <a:ext cx="8229600" cy="1143000"/>
          </a:xfrm>
        </p:spPr>
        <p:txBody>
          <a:bodyPr/>
          <a:lstStyle/>
          <a:p>
            <a:r>
              <a:rPr lang="id-ID" dirty="0" smtClean="0"/>
              <a:t>             = 0,962</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1837564"/>
              </p:ext>
            </p:extLst>
          </p:nvPr>
        </p:nvGraphicFramePr>
        <p:xfrm>
          <a:off x="467544" y="404664"/>
          <a:ext cx="7848869" cy="4356353"/>
        </p:xfrm>
        <a:graphic>
          <a:graphicData uri="http://schemas.openxmlformats.org/drawingml/2006/table">
            <a:tbl>
              <a:tblPr>
                <a:tableStyleId>{5C22544A-7EE6-4342-B048-85BDC9FD1C3A}</a:tableStyleId>
              </a:tblPr>
              <a:tblGrid>
                <a:gridCol w="1243385"/>
                <a:gridCol w="1243385"/>
                <a:gridCol w="1631944"/>
                <a:gridCol w="1243385"/>
                <a:gridCol w="1243385"/>
                <a:gridCol w="1243385"/>
              </a:tblGrid>
              <a:tr h="470419">
                <a:tc rowSpan="2">
                  <a:txBody>
                    <a:bodyPr/>
                    <a:lstStyle/>
                    <a:p>
                      <a:pPr algn="ctr" fontAlgn="ctr"/>
                      <a:r>
                        <a:rPr lang="id-ID" sz="2000" b="1" u="none" strike="noStrike" dirty="0">
                          <a:effectLst/>
                        </a:rPr>
                        <a:t>Subjek</a:t>
                      </a:r>
                      <a:endParaRPr lang="id-ID" sz="2000" b="1" i="0" u="none" strike="noStrike" dirty="0">
                        <a:solidFill>
                          <a:srgbClr val="000000"/>
                        </a:solidFill>
                        <a:effectLst/>
                        <a:latin typeface="Calibri"/>
                      </a:endParaRPr>
                    </a:p>
                  </a:txBody>
                  <a:tcPr marL="0" marR="0" marT="0" marB="0" anchor="ctr"/>
                </a:tc>
                <a:tc>
                  <a:txBody>
                    <a:bodyPr/>
                    <a:lstStyle/>
                    <a:p>
                      <a:pPr algn="ctr" fontAlgn="ctr"/>
                      <a:r>
                        <a:rPr lang="id-ID" sz="2000" b="1" u="none" strike="noStrike">
                          <a:effectLst/>
                        </a:rPr>
                        <a:t>Istirahat</a:t>
                      </a:r>
                      <a:endParaRPr lang="id-ID" sz="2000" b="1" i="0" u="none" strike="noStrike">
                        <a:solidFill>
                          <a:srgbClr val="000000"/>
                        </a:solidFill>
                        <a:effectLst/>
                        <a:latin typeface="Calibri"/>
                      </a:endParaRPr>
                    </a:p>
                  </a:txBody>
                  <a:tcPr marL="0" marR="0" marT="0" marB="0" anchor="ctr"/>
                </a:tc>
                <a:tc>
                  <a:txBody>
                    <a:bodyPr/>
                    <a:lstStyle/>
                    <a:p>
                      <a:pPr algn="ctr" fontAlgn="ctr"/>
                      <a:r>
                        <a:rPr lang="id-ID" sz="2000" b="1" u="none" strike="noStrike">
                          <a:effectLst/>
                        </a:rPr>
                        <a:t>Kesabaran</a:t>
                      </a:r>
                      <a:endParaRPr lang="id-ID" sz="2000" b="1" i="0" u="none" strike="noStrike">
                        <a:solidFill>
                          <a:srgbClr val="000000"/>
                        </a:solidFill>
                        <a:effectLst/>
                        <a:latin typeface="Calibri"/>
                      </a:endParaRPr>
                    </a:p>
                  </a:txBody>
                  <a:tcPr marL="0" marR="0" marT="0" marB="0" anchor="ctr"/>
                </a:tc>
                <a:tc rowSpan="2">
                  <a:txBody>
                    <a:bodyPr/>
                    <a:lstStyle/>
                    <a:p>
                      <a:pPr algn="ctr" fontAlgn="ctr"/>
                      <a:r>
                        <a:rPr lang="id-ID" sz="2000" b="1" u="none" strike="noStrike">
                          <a:effectLst/>
                        </a:rPr>
                        <a:t>X</a:t>
                      </a:r>
                      <a:r>
                        <a:rPr lang="id-ID" sz="2000" b="1" u="none" strike="noStrike" baseline="30000">
                          <a:effectLst/>
                        </a:rPr>
                        <a:t>2</a:t>
                      </a:r>
                      <a:endParaRPr lang="id-ID" sz="2000" b="1" i="0" u="none" strike="noStrike">
                        <a:solidFill>
                          <a:srgbClr val="FF0000"/>
                        </a:solidFill>
                        <a:effectLst/>
                        <a:latin typeface="Tahoma"/>
                      </a:endParaRPr>
                    </a:p>
                  </a:txBody>
                  <a:tcPr marL="0" marR="0" marT="0" marB="0" anchor="ctr"/>
                </a:tc>
                <a:tc rowSpan="2">
                  <a:txBody>
                    <a:bodyPr/>
                    <a:lstStyle/>
                    <a:p>
                      <a:pPr algn="ctr" fontAlgn="ctr"/>
                      <a:r>
                        <a:rPr lang="id-ID" sz="2000" b="1" u="none" strike="noStrike">
                          <a:effectLst/>
                        </a:rPr>
                        <a:t>Y</a:t>
                      </a:r>
                      <a:r>
                        <a:rPr lang="id-ID" sz="2000" b="1" u="none" strike="noStrike" baseline="30000">
                          <a:effectLst/>
                        </a:rPr>
                        <a:t>2</a:t>
                      </a:r>
                      <a:endParaRPr lang="id-ID" sz="2000" b="1" i="0" u="none" strike="noStrike">
                        <a:solidFill>
                          <a:srgbClr val="FF0000"/>
                        </a:solidFill>
                        <a:effectLst/>
                        <a:latin typeface="Tahoma"/>
                      </a:endParaRPr>
                    </a:p>
                  </a:txBody>
                  <a:tcPr marL="0" marR="0" marT="0" marB="0" anchor="ctr"/>
                </a:tc>
                <a:tc rowSpan="2">
                  <a:txBody>
                    <a:bodyPr/>
                    <a:lstStyle/>
                    <a:p>
                      <a:pPr algn="ctr" fontAlgn="ctr"/>
                      <a:r>
                        <a:rPr lang="id-ID" sz="2000" b="1" u="none" strike="noStrike">
                          <a:effectLst/>
                        </a:rPr>
                        <a:t>XY</a:t>
                      </a:r>
                      <a:endParaRPr lang="id-ID" sz="2000" b="1" i="0" u="none" strike="noStrike">
                        <a:solidFill>
                          <a:srgbClr val="FF0000"/>
                        </a:solidFill>
                        <a:effectLst/>
                        <a:latin typeface="Tahoma"/>
                      </a:endParaRPr>
                    </a:p>
                  </a:txBody>
                  <a:tcPr marL="0" marR="0" marT="0" marB="0" anchor="ctr"/>
                </a:tc>
              </a:tr>
              <a:tr h="470419">
                <a:tc vMerge="1">
                  <a:txBody>
                    <a:bodyPr/>
                    <a:lstStyle/>
                    <a:p>
                      <a:endParaRPr lang="id-ID"/>
                    </a:p>
                  </a:txBody>
                  <a:tcPr/>
                </a:tc>
                <a:tc>
                  <a:txBody>
                    <a:bodyPr/>
                    <a:lstStyle/>
                    <a:p>
                      <a:pPr algn="ctr" fontAlgn="ctr"/>
                      <a:r>
                        <a:rPr lang="id-ID" sz="2000" b="1" u="none" strike="noStrike">
                          <a:effectLst/>
                        </a:rPr>
                        <a:t>X</a:t>
                      </a:r>
                      <a:endParaRPr lang="id-ID" sz="2000" b="1" i="0" u="none" strike="noStrike">
                        <a:solidFill>
                          <a:srgbClr val="000000"/>
                        </a:solidFill>
                        <a:effectLst/>
                        <a:latin typeface="Calibri"/>
                      </a:endParaRPr>
                    </a:p>
                  </a:txBody>
                  <a:tcPr marL="0" marR="0" marT="0" marB="0" anchor="ctr"/>
                </a:tc>
                <a:tc>
                  <a:txBody>
                    <a:bodyPr/>
                    <a:lstStyle/>
                    <a:p>
                      <a:pPr algn="ctr" fontAlgn="ctr"/>
                      <a:r>
                        <a:rPr lang="id-ID" sz="2000" b="1" u="none" strike="noStrike">
                          <a:effectLst/>
                        </a:rPr>
                        <a:t>Y</a:t>
                      </a:r>
                      <a:endParaRPr lang="id-ID" sz="2000" b="1" i="0" u="none" strike="noStrike">
                        <a:solidFill>
                          <a:srgbClr val="000000"/>
                        </a:solidFill>
                        <a:effectLst/>
                        <a:latin typeface="Calibri"/>
                      </a:endParaRPr>
                    </a:p>
                  </a:txBody>
                  <a:tcPr marL="0" marR="0" marT="0" marB="0" anchor="ctr"/>
                </a:tc>
                <a:tc vMerge="1">
                  <a:txBody>
                    <a:bodyPr/>
                    <a:lstStyle/>
                    <a:p>
                      <a:endParaRPr lang="id-ID"/>
                    </a:p>
                  </a:txBody>
                  <a:tcPr/>
                </a:tc>
                <a:tc vMerge="1">
                  <a:txBody>
                    <a:bodyPr/>
                    <a:lstStyle/>
                    <a:p>
                      <a:endParaRPr lang="id-ID"/>
                    </a:p>
                  </a:txBody>
                  <a:tcPr/>
                </a:tc>
                <a:tc vMerge="1">
                  <a:txBody>
                    <a:bodyPr/>
                    <a:lstStyle/>
                    <a:p>
                      <a:endParaRPr lang="id-ID"/>
                    </a:p>
                  </a:txBody>
                  <a:tcPr/>
                </a:tc>
              </a:tr>
              <a:tr h="294012">
                <a:tc>
                  <a:txBody>
                    <a:bodyPr/>
                    <a:lstStyle/>
                    <a:p>
                      <a:pPr algn="ctr" fontAlgn="b"/>
                      <a:r>
                        <a:rPr lang="id-ID" sz="2000" b="1" u="none" strike="noStrike">
                          <a:effectLst/>
                        </a:rPr>
                        <a:t>A</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2</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4</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36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12</a:t>
                      </a:r>
                      <a:endParaRPr lang="id-ID" sz="2000" b="1" i="0" u="none" strike="noStrike">
                        <a:solidFill>
                          <a:srgbClr val="000000"/>
                        </a:solidFill>
                        <a:effectLst/>
                        <a:latin typeface="Calibri"/>
                      </a:endParaRPr>
                    </a:p>
                  </a:txBody>
                  <a:tcPr marL="0" marR="0" marT="0" marB="0" anchor="b"/>
                </a:tc>
              </a:tr>
              <a:tr h="294012">
                <a:tc>
                  <a:txBody>
                    <a:bodyPr/>
                    <a:lstStyle/>
                    <a:p>
                      <a:pPr algn="ctr" fontAlgn="b"/>
                      <a:r>
                        <a:rPr lang="id-ID" sz="2000" b="1" u="none" strike="noStrike">
                          <a:effectLst/>
                        </a:rPr>
                        <a:t>B</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2</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4</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36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12</a:t>
                      </a:r>
                      <a:endParaRPr lang="id-ID" sz="2000" b="1" i="0" u="none" strike="noStrike">
                        <a:solidFill>
                          <a:srgbClr val="000000"/>
                        </a:solidFill>
                        <a:effectLst/>
                        <a:latin typeface="Calibri"/>
                      </a:endParaRPr>
                    </a:p>
                  </a:txBody>
                  <a:tcPr marL="0" marR="0" marT="0" marB="0" anchor="b"/>
                </a:tc>
              </a:tr>
              <a:tr h="294012">
                <a:tc>
                  <a:txBody>
                    <a:bodyPr/>
                    <a:lstStyle/>
                    <a:p>
                      <a:pPr algn="ctr" fontAlgn="b"/>
                      <a:r>
                        <a:rPr lang="id-ID" sz="2000" b="1" u="none" strike="noStrike">
                          <a:effectLst/>
                        </a:rPr>
                        <a:t>C</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1</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4</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4</a:t>
                      </a:r>
                      <a:endParaRPr lang="id-ID" sz="2000" b="1" i="0" u="none" strike="noStrike">
                        <a:solidFill>
                          <a:srgbClr val="000000"/>
                        </a:solidFill>
                        <a:effectLst/>
                        <a:latin typeface="Calibri"/>
                      </a:endParaRPr>
                    </a:p>
                  </a:txBody>
                  <a:tcPr marL="0" marR="0" marT="0" marB="0" anchor="b"/>
                </a:tc>
              </a:tr>
              <a:tr h="294012">
                <a:tc>
                  <a:txBody>
                    <a:bodyPr/>
                    <a:lstStyle/>
                    <a:p>
                      <a:pPr algn="ctr" fontAlgn="b"/>
                      <a:r>
                        <a:rPr lang="id-ID" sz="2000" b="1" u="none" strike="noStrike">
                          <a:effectLst/>
                        </a:rPr>
                        <a:t>D</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3</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8</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9</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64</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24</a:t>
                      </a:r>
                      <a:endParaRPr lang="id-ID" sz="2000" b="1" i="0" u="none" strike="noStrike">
                        <a:solidFill>
                          <a:srgbClr val="000000"/>
                        </a:solidFill>
                        <a:effectLst/>
                        <a:latin typeface="Calibri"/>
                      </a:endParaRPr>
                    </a:p>
                  </a:txBody>
                  <a:tcPr marL="0" marR="0" marT="0" marB="0" anchor="b"/>
                </a:tc>
              </a:tr>
              <a:tr h="294012">
                <a:tc>
                  <a:txBody>
                    <a:bodyPr/>
                    <a:lstStyle/>
                    <a:p>
                      <a:pPr algn="ctr" fontAlgn="b"/>
                      <a:r>
                        <a:rPr lang="id-ID" sz="2000" b="1" u="none" strike="noStrike" dirty="0">
                          <a:effectLst/>
                        </a:rPr>
                        <a:t>E</a:t>
                      </a:r>
                      <a:endParaRPr lang="id-ID" sz="2000" b="1" i="0" u="none" strike="noStrike" dirty="0">
                        <a:solidFill>
                          <a:srgbClr val="000000"/>
                        </a:solidFill>
                        <a:effectLst/>
                        <a:latin typeface="Calibri"/>
                      </a:endParaRPr>
                    </a:p>
                  </a:txBody>
                  <a:tcPr marL="0" marR="0" marT="0" marB="0" anchor="b"/>
                </a:tc>
                <a:tc>
                  <a:txBody>
                    <a:bodyPr/>
                    <a:lstStyle/>
                    <a:p>
                      <a:pPr algn="ctr" fontAlgn="b"/>
                      <a:r>
                        <a:rPr lang="id-ID" sz="2000" b="1" u="none" strike="noStrike">
                          <a:effectLst/>
                        </a:rPr>
                        <a:t>4</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8</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64</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32</a:t>
                      </a:r>
                      <a:endParaRPr lang="id-ID" sz="2000" b="1" i="0" u="none" strike="noStrike">
                        <a:solidFill>
                          <a:srgbClr val="000000"/>
                        </a:solidFill>
                        <a:effectLst/>
                        <a:latin typeface="Calibri"/>
                      </a:endParaRPr>
                    </a:p>
                  </a:txBody>
                  <a:tcPr marL="0" marR="0" marT="0" marB="0" anchor="b"/>
                </a:tc>
              </a:tr>
              <a:tr h="367515">
                <a:tc>
                  <a:txBody>
                    <a:bodyPr/>
                    <a:lstStyle/>
                    <a:p>
                      <a:pPr algn="ctr" fontAlgn="b"/>
                      <a:r>
                        <a:rPr lang="id-ID" sz="2000" b="1" u="none" strike="noStrike">
                          <a:effectLst/>
                        </a:rPr>
                        <a:t>F</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3</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7</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9</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49</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21</a:t>
                      </a:r>
                      <a:endParaRPr lang="id-ID" sz="2000" b="1" i="0" u="none" strike="noStrike">
                        <a:solidFill>
                          <a:srgbClr val="000000"/>
                        </a:solidFill>
                        <a:effectLst/>
                        <a:latin typeface="Calibri"/>
                      </a:endParaRPr>
                    </a:p>
                  </a:txBody>
                  <a:tcPr marL="0" marR="0" marT="0" marB="0" anchor="b"/>
                </a:tc>
              </a:tr>
              <a:tr h="294012">
                <a:tc>
                  <a:txBody>
                    <a:bodyPr/>
                    <a:lstStyle/>
                    <a:p>
                      <a:pPr algn="ctr" fontAlgn="b"/>
                      <a:r>
                        <a:rPr lang="id-ID" sz="2000" b="1" u="none" strike="noStrike">
                          <a:effectLst/>
                        </a:rPr>
                        <a:t>G</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4</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9</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81</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36</a:t>
                      </a:r>
                      <a:endParaRPr lang="id-ID" sz="2000" b="1" i="0" u="none" strike="noStrike">
                        <a:solidFill>
                          <a:srgbClr val="000000"/>
                        </a:solidFill>
                        <a:effectLst/>
                        <a:latin typeface="Calibri"/>
                      </a:endParaRPr>
                    </a:p>
                  </a:txBody>
                  <a:tcPr marL="0" marR="0" marT="0" marB="0" anchor="b"/>
                </a:tc>
              </a:tr>
              <a:tr h="294012">
                <a:tc>
                  <a:txBody>
                    <a:bodyPr/>
                    <a:lstStyle/>
                    <a:p>
                      <a:pPr algn="ctr" fontAlgn="b"/>
                      <a:r>
                        <a:rPr lang="id-ID" sz="2000" b="1" u="none" strike="noStrike">
                          <a:effectLst/>
                        </a:rPr>
                        <a:t>H</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1</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5</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25</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5</a:t>
                      </a:r>
                      <a:endParaRPr lang="id-ID" sz="2000" b="1" i="0" u="none" strike="noStrike">
                        <a:solidFill>
                          <a:srgbClr val="000000"/>
                        </a:solidFill>
                        <a:effectLst/>
                        <a:latin typeface="Calibri"/>
                      </a:endParaRPr>
                    </a:p>
                  </a:txBody>
                  <a:tcPr marL="0" marR="0" marT="0" marB="0" anchor="b"/>
                </a:tc>
              </a:tr>
              <a:tr h="294012">
                <a:tc>
                  <a:txBody>
                    <a:bodyPr/>
                    <a:lstStyle/>
                    <a:p>
                      <a:pPr algn="ctr" fontAlgn="b"/>
                      <a:r>
                        <a:rPr lang="id-ID" sz="2000" b="1" u="none" strike="noStrike">
                          <a:effectLst/>
                        </a:rPr>
                        <a:t>I</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1</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4</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4</a:t>
                      </a:r>
                      <a:endParaRPr lang="id-ID" sz="2000" b="1" i="0" u="none" strike="noStrike">
                        <a:solidFill>
                          <a:srgbClr val="000000"/>
                        </a:solidFill>
                        <a:effectLst/>
                        <a:latin typeface="Calibri"/>
                      </a:endParaRPr>
                    </a:p>
                  </a:txBody>
                  <a:tcPr marL="0" marR="0" marT="0" marB="0" anchor="b"/>
                </a:tc>
              </a:tr>
              <a:tr h="294012">
                <a:tc>
                  <a:txBody>
                    <a:bodyPr/>
                    <a:lstStyle/>
                    <a:p>
                      <a:pPr algn="ctr" fontAlgn="b"/>
                      <a:r>
                        <a:rPr lang="id-ID" sz="2000" b="1" u="none" strike="noStrike">
                          <a:effectLst/>
                        </a:rPr>
                        <a:t>J</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2</a:t>
                      </a:r>
                      <a:endParaRPr lang="id-ID" sz="2000" b="1" i="0" u="none" strike="noStrike">
                        <a:solidFill>
                          <a:srgbClr val="000000"/>
                        </a:solidFill>
                        <a:effectLst/>
                        <a:latin typeface="Calibri"/>
                      </a:endParaRPr>
                    </a:p>
                  </a:txBody>
                  <a:tcPr marL="0" marR="0" marT="0" marB="0" anchor="b"/>
                </a:tc>
                <a:tc>
                  <a:txBody>
                    <a:bodyPr/>
                    <a:lstStyle/>
                    <a:p>
                      <a:pPr algn="ctr" fontAlgn="b"/>
                      <a:r>
                        <a:rPr lang="id-ID" sz="2000" b="1" u="none" strike="noStrike">
                          <a:effectLst/>
                        </a:rPr>
                        <a:t>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4</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36</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12</a:t>
                      </a:r>
                      <a:endParaRPr lang="id-ID" sz="2000" b="1" i="0" u="none" strike="noStrike">
                        <a:solidFill>
                          <a:srgbClr val="000000"/>
                        </a:solidFill>
                        <a:effectLst/>
                        <a:latin typeface="Calibri"/>
                      </a:endParaRPr>
                    </a:p>
                  </a:txBody>
                  <a:tcPr marL="0" marR="0" marT="0" marB="0" anchor="b"/>
                </a:tc>
              </a:tr>
              <a:tr h="294012">
                <a:tc>
                  <a:txBody>
                    <a:bodyPr/>
                    <a:lstStyle/>
                    <a:p>
                      <a:pPr algn="ctr" fontAlgn="b"/>
                      <a:r>
                        <a:rPr lang="id-ID" sz="2000" b="1" u="none" strike="noStrike">
                          <a:effectLst/>
                        </a:rPr>
                        <a:t>Total</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23</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63</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65</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a:effectLst/>
                        </a:rPr>
                        <a:t>423</a:t>
                      </a:r>
                      <a:endParaRPr lang="id-ID" sz="2000" b="1" i="0" u="none" strike="noStrike">
                        <a:solidFill>
                          <a:srgbClr val="000000"/>
                        </a:solidFill>
                        <a:effectLst/>
                        <a:latin typeface="Calibri"/>
                      </a:endParaRPr>
                    </a:p>
                  </a:txBody>
                  <a:tcPr marL="0" marR="0" marT="0" marB="0" anchor="b"/>
                </a:tc>
                <a:tc>
                  <a:txBody>
                    <a:bodyPr/>
                    <a:lstStyle/>
                    <a:p>
                      <a:pPr algn="r" fontAlgn="b"/>
                      <a:r>
                        <a:rPr lang="id-ID" sz="2000" b="1" u="none" strike="noStrike" dirty="0">
                          <a:effectLst/>
                        </a:rPr>
                        <a:t>162</a:t>
                      </a:r>
                      <a:endParaRPr lang="id-ID" sz="2000" b="1" i="0" u="none" strike="noStrike" dirty="0">
                        <a:solidFill>
                          <a:srgbClr val="000000"/>
                        </a:solidFill>
                        <a:effectLst/>
                        <a:latin typeface="Calibri"/>
                      </a:endParaRPr>
                    </a:p>
                  </a:txBody>
                  <a:tcPr marL="0" marR="0" marT="0" marB="0" anchor="b"/>
                </a:tc>
              </a:tr>
            </a:tbl>
          </a:graphicData>
        </a:graphic>
      </p:graphicFrame>
      <p:pic>
        <p:nvPicPr>
          <p:cNvPr id="5" name="Picture 4"/>
          <p:cNvPicPr>
            <a:picLocks noChangeAspect="1"/>
          </p:cNvPicPr>
          <p:nvPr/>
        </p:nvPicPr>
        <p:blipFill>
          <a:blip r:embed="rId2"/>
          <a:stretch>
            <a:fillRect/>
          </a:stretch>
        </p:blipFill>
        <p:spPr>
          <a:xfrm>
            <a:off x="611560" y="5157192"/>
            <a:ext cx="3819049" cy="1012698"/>
          </a:xfrm>
          <a:prstGeom prst="rect">
            <a:avLst/>
          </a:prstGeom>
        </p:spPr>
      </p:pic>
    </p:spTree>
    <p:extLst>
      <p:ext uri="{BB962C8B-B14F-4D97-AF65-F5344CB8AC3E}">
        <p14:creationId xmlns:p14="http://schemas.microsoft.com/office/powerpoint/2010/main" val="1020103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533400" y="228600"/>
            <a:ext cx="8385175" cy="746125"/>
          </a:xfrm>
        </p:spPr>
        <p:txBody>
          <a:bodyPr/>
          <a:lstStyle/>
          <a:p>
            <a:pPr eaLnBrk="1" hangingPunct="1">
              <a:defRPr/>
            </a:pPr>
            <a:r>
              <a:rPr lang="en-US" sz="4000" smtClean="0">
                <a:latin typeface="Comic Sans MS" pitchFamily="66" charset="0"/>
              </a:rPr>
              <a:t>Analisis korelasi</a:t>
            </a:r>
          </a:p>
        </p:txBody>
      </p:sp>
      <p:sp>
        <p:nvSpPr>
          <p:cNvPr id="12291" name="Rectangle 3"/>
          <p:cNvSpPr>
            <a:spLocks noGrp="1" noRot="1" noChangeArrowheads="1"/>
          </p:cNvSpPr>
          <p:nvPr>
            <p:ph type="body" idx="1"/>
          </p:nvPr>
        </p:nvSpPr>
        <p:spPr>
          <a:xfrm>
            <a:off x="304800" y="1066800"/>
            <a:ext cx="8540750" cy="5562600"/>
          </a:xfrm>
        </p:spPr>
        <p:txBody>
          <a:bodyPr/>
          <a:lstStyle/>
          <a:p>
            <a:pPr eaLnBrk="1" hangingPunct="1">
              <a:lnSpc>
                <a:spcPct val="90000"/>
              </a:lnSpc>
              <a:defRPr/>
            </a:pPr>
            <a:r>
              <a:rPr lang="en-US" sz="2800" b="1" smtClean="0">
                <a:latin typeface="Comic Sans MS" pitchFamily="66" charset="0"/>
              </a:rPr>
              <a:t>Mengukur seberapa kuat atau derajat kedekatan suatu relasi yg tjd antar variabel</a:t>
            </a:r>
          </a:p>
          <a:p>
            <a:pPr eaLnBrk="1" hangingPunct="1">
              <a:lnSpc>
                <a:spcPct val="90000"/>
              </a:lnSpc>
              <a:defRPr/>
            </a:pPr>
            <a:r>
              <a:rPr lang="en-US" sz="2800" b="1" smtClean="0">
                <a:latin typeface="Comic Sans MS" pitchFamily="66" charset="0"/>
              </a:rPr>
              <a:t>Koefisien korelasi memiliki nilai -1</a:t>
            </a:r>
            <a:r>
              <a:rPr lang="it-IT" sz="2800" b="1" smtClean="0">
                <a:latin typeface="Comic Sans MS" pitchFamily="66" charset="0"/>
              </a:rPr>
              <a:t>≤ KK ≤+1</a:t>
            </a:r>
          </a:p>
          <a:p>
            <a:pPr eaLnBrk="1" hangingPunct="1">
              <a:lnSpc>
                <a:spcPct val="90000"/>
              </a:lnSpc>
              <a:defRPr/>
            </a:pPr>
            <a:r>
              <a:rPr lang="it-IT" sz="2800" b="1" smtClean="0">
                <a:latin typeface="Comic Sans MS" pitchFamily="66" charset="0"/>
              </a:rPr>
              <a:t>Untuk menentukan keeratan korelasi antarvariabel diberikan patokan KK</a:t>
            </a:r>
          </a:p>
          <a:p>
            <a:pPr eaLnBrk="1" hangingPunct="1">
              <a:lnSpc>
                <a:spcPct val="90000"/>
              </a:lnSpc>
              <a:defRPr/>
            </a:pPr>
            <a:r>
              <a:rPr lang="it-IT" sz="2800" b="1" smtClean="0">
                <a:latin typeface="Comic Sans MS" pitchFamily="66" charset="0"/>
              </a:rPr>
              <a:t>0    &lt; KK ≤ 0,2, korelasi sgt lemah</a:t>
            </a:r>
          </a:p>
          <a:p>
            <a:pPr eaLnBrk="1" hangingPunct="1">
              <a:lnSpc>
                <a:spcPct val="90000"/>
              </a:lnSpc>
              <a:defRPr/>
            </a:pPr>
            <a:r>
              <a:rPr lang="it-IT" sz="2800" b="1" smtClean="0">
                <a:latin typeface="Comic Sans MS" pitchFamily="66" charset="0"/>
              </a:rPr>
              <a:t>0,2 &lt; KK ≤ 0,4, korelasi lemah tp pasti</a:t>
            </a:r>
          </a:p>
          <a:p>
            <a:pPr eaLnBrk="1" hangingPunct="1">
              <a:lnSpc>
                <a:spcPct val="90000"/>
              </a:lnSpc>
              <a:defRPr/>
            </a:pPr>
            <a:r>
              <a:rPr lang="it-IT" sz="2800" b="1" smtClean="0">
                <a:latin typeface="Comic Sans MS" pitchFamily="66" charset="0"/>
              </a:rPr>
              <a:t>0,4 &lt; KK ≤ 0,7, korelasi yg cukup berarti</a:t>
            </a:r>
          </a:p>
          <a:p>
            <a:pPr eaLnBrk="1" hangingPunct="1">
              <a:lnSpc>
                <a:spcPct val="90000"/>
              </a:lnSpc>
              <a:defRPr/>
            </a:pPr>
            <a:r>
              <a:rPr lang="it-IT" sz="2800" b="1" smtClean="0">
                <a:latin typeface="Comic Sans MS" pitchFamily="66" charset="0"/>
              </a:rPr>
              <a:t>0,7 &lt; KK ≤ 0,9, korelasi sgt kuat</a:t>
            </a:r>
          </a:p>
          <a:p>
            <a:pPr eaLnBrk="1" hangingPunct="1">
              <a:lnSpc>
                <a:spcPct val="90000"/>
              </a:lnSpc>
              <a:defRPr/>
            </a:pPr>
            <a:r>
              <a:rPr lang="it-IT" sz="2800" b="1" smtClean="0">
                <a:latin typeface="Comic Sans MS" pitchFamily="66" charset="0"/>
              </a:rPr>
              <a:t>0,9 &lt; KK &lt; 1, korelasi kuat sekali</a:t>
            </a:r>
          </a:p>
          <a:p>
            <a:pPr eaLnBrk="1" hangingPunct="1">
              <a:lnSpc>
                <a:spcPct val="90000"/>
              </a:lnSpc>
              <a:defRPr/>
            </a:pPr>
            <a:r>
              <a:rPr lang="it-IT" sz="2800" b="1" smtClean="0">
                <a:latin typeface="Comic Sans MS" pitchFamily="66" charset="0"/>
              </a:rPr>
              <a:t>KK = 1, korelasi sgt sempurna</a:t>
            </a:r>
          </a:p>
          <a:p>
            <a:pPr eaLnBrk="1" hangingPunct="1">
              <a:lnSpc>
                <a:spcPct val="90000"/>
              </a:lnSpc>
              <a:buFont typeface="Wingdings" pitchFamily="2" charset="2"/>
              <a:buNone/>
              <a:defRPr/>
            </a:pPr>
            <a:endParaRPr lang="it-IT" sz="2400" smtClean="0"/>
          </a:p>
          <a:p>
            <a:pPr eaLnBrk="1" hangingPunct="1">
              <a:lnSpc>
                <a:spcPct val="90000"/>
              </a:lnSpc>
              <a:buFont typeface="Wingdings" pitchFamily="2" charset="2"/>
              <a:buNone/>
              <a:defRPr/>
            </a:pPr>
            <a:endParaRPr lang="en-US" sz="2400" smtClean="0"/>
          </a:p>
        </p:txBody>
      </p:sp>
    </p:spTree>
    <p:extLst>
      <p:ext uri="{BB962C8B-B14F-4D97-AF65-F5344CB8AC3E}">
        <p14:creationId xmlns:p14="http://schemas.microsoft.com/office/powerpoint/2010/main" val="23857611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Uji Hipotesis</a:t>
            </a:r>
            <a:endParaRPr lang="id-ID" dirty="0"/>
          </a:p>
        </p:txBody>
      </p:sp>
      <p:sp>
        <p:nvSpPr>
          <p:cNvPr id="3" name="Content Placeholder 2"/>
          <p:cNvSpPr>
            <a:spLocks noGrp="1"/>
          </p:cNvSpPr>
          <p:nvPr>
            <p:ph idx="1"/>
          </p:nvPr>
        </p:nvSpPr>
        <p:spPr/>
        <p:txBody>
          <a:bodyPr>
            <a:normAutofit lnSpcReduction="10000"/>
          </a:bodyPr>
          <a:lstStyle/>
          <a:p>
            <a:pPr marL="0" indent="0">
              <a:buNone/>
            </a:pPr>
            <a:r>
              <a:rPr lang="id-ID" sz="2800" dirty="0" smtClean="0"/>
              <a:t>Dengan r</a:t>
            </a:r>
          </a:p>
          <a:p>
            <a:pPr marL="0" indent="0">
              <a:buNone/>
            </a:pPr>
            <a:r>
              <a:rPr lang="id-ID" sz="2800" dirty="0"/>
              <a:t>	</a:t>
            </a:r>
            <a:r>
              <a:rPr lang="id-ID" sz="2800" dirty="0" smtClean="0"/>
              <a:t>a. Hitung nilai r (r dari data disebut r hitung)</a:t>
            </a:r>
          </a:p>
          <a:p>
            <a:pPr marL="0" indent="0">
              <a:buNone/>
            </a:pPr>
            <a:r>
              <a:rPr lang="id-ID" sz="2800" dirty="0"/>
              <a:t>	</a:t>
            </a:r>
            <a:r>
              <a:rPr lang="id-ID" sz="2800" dirty="0" smtClean="0"/>
              <a:t>b. Cari nilai r tabel dengan n dan alpha 1% / 5%</a:t>
            </a:r>
          </a:p>
          <a:p>
            <a:pPr marL="0" indent="0">
              <a:buNone/>
            </a:pPr>
            <a:r>
              <a:rPr lang="id-ID" sz="2800" dirty="0"/>
              <a:t>	</a:t>
            </a:r>
            <a:r>
              <a:rPr lang="id-ID" sz="2800" dirty="0" smtClean="0"/>
              <a:t>c. Bila rh &gt; rt maka hipotesis diterima</a:t>
            </a:r>
          </a:p>
          <a:p>
            <a:pPr marL="0" indent="0">
              <a:buNone/>
            </a:pPr>
            <a:r>
              <a:rPr lang="id-ID" sz="2800" dirty="0" smtClean="0"/>
              <a:t>Dengan t</a:t>
            </a:r>
          </a:p>
          <a:p>
            <a:pPr marL="0" indent="0">
              <a:buNone/>
            </a:pPr>
            <a:r>
              <a:rPr lang="id-ID" sz="2800" dirty="0"/>
              <a:t>	</a:t>
            </a:r>
            <a:r>
              <a:rPr lang="id-ID" sz="2800" dirty="0" smtClean="0"/>
              <a:t>a. Konversi r ke th dengan rumus</a:t>
            </a:r>
          </a:p>
          <a:p>
            <a:pPr marL="0" indent="0">
              <a:buNone/>
            </a:pPr>
            <a:r>
              <a:rPr lang="id-ID" sz="2800" dirty="0"/>
              <a:t>	</a:t>
            </a:r>
            <a:r>
              <a:rPr lang="id-ID" sz="2800" dirty="0" smtClean="0"/>
              <a:t>b. Cari nilai t tabel dengan df = n-1</a:t>
            </a:r>
          </a:p>
          <a:p>
            <a:pPr marL="0" indent="0">
              <a:buNone/>
            </a:pPr>
            <a:r>
              <a:rPr lang="id-ID" sz="2800" dirty="0"/>
              <a:t>	</a:t>
            </a:r>
            <a:r>
              <a:rPr lang="id-ID" sz="2800" dirty="0" smtClean="0"/>
              <a:t>c. </a:t>
            </a:r>
            <a:r>
              <a:rPr lang="id-ID" sz="2800" dirty="0"/>
              <a:t>Bila </a:t>
            </a:r>
            <a:r>
              <a:rPr lang="id-ID" sz="2800" dirty="0" smtClean="0"/>
              <a:t>th </a:t>
            </a:r>
            <a:r>
              <a:rPr lang="id-ID" sz="2800" dirty="0"/>
              <a:t>&gt; </a:t>
            </a:r>
            <a:r>
              <a:rPr lang="id-ID" sz="2800" dirty="0" smtClean="0"/>
              <a:t>tt </a:t>
            </a:r>
            <a:r>
              <a:rPr lang="id-ID" sz="2800" dirty="0"/>
              <a:t>maka hipotesis </a:t>
            </a:r>
            <a:r>
              <a:rPr lang="id-ID" sz="2800" dirty="0" smtClean="0"/>
              <a:t>diterima</a:t>
            </a:r>
          </a:p>
          <a:p>
            <a:pPr marL="0" indent="0">
              <a:buNone/>
            </a:pPr>
            <a:r>
              <a:rPr lang="id-ID" sz="2800" dirty="0"/>
              <a:t>	</a:t>
            </a:r>
            <a:r>
              <a:rPr lang="id-ID" sz="2800" dirty="0" smtClean="0"/>
              <a:t>d. Gunakan kurva untuk memperjelas kesimpulan</a:t>
            </a:r>
          </a:p>
          <a:p>
            <a:endParaRPr lang="id-ID"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048308132"/>
              </p:ext>
            </p:extLst>
          </p:nvPr>
        </p:nvGraphicFramePr>
        <p:xfrm>
          <a:off x="6660232" y="3573016"/>
          <a:ext cx="1798637" cy="1038225"/>
        </p:xfrm>
        <a:graphic>
          <a:graphicData uri="http://schemas.openxmlformats.org/presentationml/2006/ole">
            <mc:AlternateContent xmlns:mc="http://schemas.openxmlformats.org/markup-compatibility/2006">
              <mc:Choice xmlns:v="urn:schemas-microsoft-com:vml" Requires="v">
                <p:oleObj spid="_x0000_s26686" name="Equation" r:id="rId3" imgW="812447" imgH="469696" progId="Equation.3">
                  <p:embed/>
                </p:oleObj>
              </mc:Choice>
              <mc:Fallback>
                <p:oleObj name="Equation" r:id="rId3" imgW="812447" imgH="469696"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573016"/>
                        <a:ext cx="17986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1505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762000" y="533400"/>
            <a:ext cx="7696200" cy="914400"/>
          </a:xfrm>
        </p:spPr>
        <p:txBody>
          <a:bodyPr>
            <a:normAutofit fontScale="90000"/>
          </a:bodyPr>
          <a:lstStyle/>
          <a:p>
            <a:pPr algn="ctr" eaLnBrk="1" hangingPunct="1"/>
            <a:r>
              <a:rPr lang="en-US" sz="2900" b="1" smtClean="0"/>
              <a:t>Analysis and Presentation of Data :</a:t>
            </a:r>
            <a:r>
              <a:rPr lang="en-US" sz="2900" smtClean="0"/>
              <a:t/>
            </a:r>
            <a:br>
              <a:rPr lang="en-US" sz="2900" smtClean="0"/>
            </a:br>
            <a:r>
              <a:rPr lang="en-US" sz="2900" smtClean="0"/>
              <a:t> </a:t>
            </a:r>
            <a:r>
              <a:rPr lang="en-US" sz="2000" b="1" smtClean="0"/>
              <a:t>Data Preparation and Description</a:t>
            </a:r>
            <a:r>
              <a:rPr lang="en-US" sz="2900" b="1" smtClean="0"/>
              <a:t> </a:t>
            </a:r>
          </a:p>
        </p:txBody>
      </p:sp>
      <p:sp>
        <p:nvSpPr>
          <p:cNvPr id="8195" name="Rectangle 3"/>
          <p:cNvSpPr>
            <a:spLocks noGrp="1" noChangeArrowheads="1"/>
          </p:cNvSpPr>
          <p:nvPr>
            <p:ph type="body" sz="half" idx="4294967295"/>
          </p:nvPr>
        </p:nvSpPr>
        <p:spPr>
          <a:xfrm>
            <a:off x="457200" y="2016125"/>
            <a:ext cx="5334000" cy="3775075"/>
          </a:xfrm>
        </p:spPr>
        <p:txBody>
          <a:bodyPr/>
          <a:lstStyle/>
          <a:p>
            <a:pPr eaLnBrk="1" hangingPunct="1">
              <a:lnSpc>
                <a:spcPct val="80000"/>
              </a:lnSpc>
              <a:buFont typeface="Wingdings" pitchFamily="2" charset="2"/>
              <a:buNone/>
            </a:pPr>
            <a:r>
              <a:rPr lang="en-US" sz="3200" b="1" smtClean="0"/>
              <a:t>1. Editing : </a:t>
            </a:r>
            <a:r>
              <a:rPr lang="en-US" sz="1600" b="1" i="1" smtClean="0">
                <a:latin typeface="Verdana" pitchFamily="34" charset="0"/>
              </a:rPr>
              <a:t>Field editing, Central Editing </a:t>
            </a:r>
          </a:p>
          <a:p>
            <a:pPr eaLnBrk="1" hangingPunct="1">
              <a:lnSpc>
                <a:spcPct val="80000"/>
              </a:lnSpc>
              <a:buFont typeface="Wingdings" pitchFamily="2" charset="2"/>
              <a:buNone/>
            </a:pPr>
            <a:r>
              <a:rPr lang="en-US" sz="3200" b="1" smtClean="0"/>
              <a:t>2. Coding : </a:t>
            </a:r>
            <a:r>
              <a:rPr lang="en-US" sz="1600" b="1" i="1" smtClean="0">
                <a:latin typeface="Verdana" pitchFamily="34" charset="0"/>
              </a:rPr>
              <a:t>codebook construction, Coding Closed questions, coding free-response questions, coding rules, Using content analysis,</a:t>
            </a:r>
            <a:r>
              <a:rPr lang="en-US" sz="1600" b="1" smtClean="0"/>
              <a:t> </a:t>
            </a:r>
            <a:r>
              <a:rPr lang="en-US" sz="1600" b="1" i="1" smtClean="0">
                <a:latin typeface="Verdana" pitchFamily="34" charset="0"/>
              </a:rPr>
              <a:t>missing data</a:t>
            </a:r>
          </a:p>
          <a:p>
            <a:pPr eaLnBrk="1" hangingPunct="1">
              <a:lnSpc>
                <a:spcPct val="80000"/>
              </a:lnSpc>
              <a:buFont typeface="Wingdings" pitchFamily="2" charset="2"/>
              <a:buNone/>
            </a:pPr>
            <a:r>
              <a:rPr lang="en-US" sz="3200" b="1" smtClean="0"/>
              <a:t>3. Data Entry  : </a:t>
            </a:r>
            <a:r>
              <a:rPr lang="en-US" sz="1600" b="1" i="1" smtClean="0">
                <a:latin typeface="Verdana" pitchFamily="34" charset="0"/>
              </a:rPr>
              <a:t>SPSS, EXCEL</a:t>
            </a:r>
          </a:p>
          <a:p>
            <a:pPr eaLnBrk="1" hangingPunct="1">
              <a:lnSpc>
                <a:spcPct val="80000"/>
              </a:lnSpc>
              <a:buFont typeface="Wingdings" pitchFamily="2" charset="2"/>
              <a:buNone/>
            </a:pPr>
            <a:r>
              <a:rPr lang="en-US" sz="2800" b="1" smtClean="0"/>
              <a:t>4. Data Analysis:</a:t>
            </a:r>
          </a:p>
          <a:p>
            <a:pPr lvl="1" eaLnBrk="1" hangingPunct="1">
              <a:lnSpc>
                <a:spcPct val="80000"/>
              </a:lnSpc>
            </a:pPr>
            <a:r>
              <a:rPr lang="en-US" sz="1900" b="1" smtClean="0"/>
              <a:t>Exploratory data Analysis: </a:t>
            </a:r>
            <a:r>
              <a:rPr lang="en-US" sz="1100" i="1" smtClean="0"/>
              <a:t>Tabel frekuensi, Bar Charts, Pie Charts</a:t>
            </a:r>
            <a:endParaRPr lang="en-US" sz="1100" i="1" smtClean="0">
              <a:latin typeface="Verdana" pitchFamily="34" charset="0"/>
            </a:endParaRPr>
          </a:p>
          <a:p>
            <a:pPr lvl="1" eaLnBrk="1" hangingPunct="1">
              <a:lnSpc>
                <a:spcPct val="80000"/>
              </a:lnSpc>
            </a:pPr>
            <a:r>
              <a:rPr lang="en-US" sz="2400" b="1" smtClean="0"/>
              <a:t>Cross Tabulation : </a:t>
            </a:r>
            <a:r>
              <a:rPr lang="en-US" sz="1400" b="1" i="1" smtClean="0">
                <a:latin typeface="Verdana" pitchFamily="34" charset="0"/>
              </a:rPr>
              <a:t>Field editing, Central Editing, sederhana, multi arah</a:t>
            </a:r>
            <a:endParaRPr lang="en-US" sz="1600" b="1" i="1" smtClean="0">
              <a:latin typeface="Verdana" pitchFamily="34" charset="0"/>
            </a:endParaRPr>
          </a:p>
        </p:txBody>
      </p:sp>
      <p:grpSp>
        <p:nvGrpSpPr>
          <p:cNvPr id="8196" name="Group 3"/>
          <p:cNvGrpSpPr>
            <a:grpSpLocks/>
          </p:cNvGrpSpPr>
          <p:nvPr/>
        </p:nvGrpSpPr>
        <p:grpSpPr bwMode="auto">
          <a:xfrm>
            <a:off x="6096000" y="2057400"/>
            <a:ext cx="2362200" cy="3124200"/>
            <a:chOff x="762240" y="1752600"/>
            <a:chExt cx="3885960" cy="4343400"/>
          </a:xfrm>
        </p:grpSpPr>
        <p:sp>
          <p:nvSpPr>
            <p:cNvPr id="8197" name="Freeform 3"/>
            <p:cNvSpPr>
              <a:spLocks/>
            </p:cNvSpPr>
            <p:nvPr/>
          </p:nvSpPr>
          <p:spPr bwMode="auto">
            <a:xfrm>
              <a:off x="2708275" y="4794250"/>
              <a:ext cx="1588" cy="517401"/>
            </a:xfrm>
            <a:custGeom>
              <a:avLst/>
              <a:gdLst>
                <a:gd name="T0" fmla="*/ 0 w 1"/>
                <a:gd name="T1" fmla="*/ 0 h 345"/>
                <a:gd name="T2" fmla="*/ 0 w 1"/>
                <a:gd name="T3" fmla="*/ 2147483647 h 345"/>
                <a:gd name="T4" fmla="*/ 0 60000 65536"/>
                <a:gd name="T5" fmla="*/ 0 60000 65536"/>
                <a:gd name="T6" fmla="*/ 0 w 1"/>
                <a:gd name="T7" fmla="*/ 0 h 345"/>
                <a:gd name="T8" fmla="*/ 1 w 1"/>
                <a:gd name="T9" fmla="*/ 345 h 345"/>
              </a:gdLst>
              <a:ahLst/>
              <a:cxnLst>
                <a:cxn ang="T4">
                  <a:pos x="T0" y="T1"/>
                </a:cxn>
                <a:cxn ang="T5">
                  <a:pos x="T2" y="T3"/>
                </a:cxn>
              </a:cxnLst>
              <a:rect l="T6" t="T7" r="T8" b="T9"/>
              <a:pathLst>
                <a:path w="1" h="345">
                  <a:moveTo>
                    <a:pt x="0" y="0"/>
                  </a:moveTo>
                  <a:lnTo>
                    <a:pt x="0" y="344"/>
                  </a:lnTo>
                </a:path>
              </a:pathLst>
            </a:custGeom>
            <a:gradFill rotWithShape="1">
              <a:gsLst>
                <a:gs pos="0">
                  <a:srgbClr val="CC00FF"/>
                </a:gs>
                <a:gs pos="100000">
                  <a:srgbClr val="FFFFFF"/>
                </a:gs>
              </a:gsLst>
              <a:lin ang="5400000" scaled="1"/>
            </a:gradFill>
            <a:ln w="25400" cap="rnd">
              <a:solidFill>
                <a:schemeClr val="tx1"/>
              </a:solidFill>
              <a:round/>
              <a:headEnd type="oval" w="med" len="med"/>
              <a:tailEnd type="stealth" w="med" len="med"/>
            </a:ln>
          </p:spPr>
          <p:txBody>
            <a:bodyPr/>
            <a:lstStyle/>
            <a:p>
              <a:endParaRPr lang="id-ID"/>
            </a:p>
          </p:txBody>
        </p:sp>
        <p:sp>
          <p:nvSpPr>
            <p:cNvPr id="8198" name="Rectangle 4"/>
            <p:cNvSpPr>
              <a:spLocks noChangeArrowheads="1"/>
            </p:cNvSpPr>
            <p:nvPr/>
          </p:nvSpPr>
          <p:spPr bwMode="auto">
            <a:xfrm>
              <a:off x="768350" y="5310151"/>
              <a:ext cx="3879850" cy="785849"/>
            </a:xfrm>
            <a:prstGeom prst="rect">
              <a:avLst/>
            </a:prstGeom>
            <a:gradFill rotWithShape="1">
              <a:gsLst>
                <a:gs pos="0">
                  <a:srgbClr val="CC00FF"/>
                </a:gs>
                <a:gs pos="100000">
                  <a:srgbClr val="FFFFFF"/>
                </a:gs>
              </a:gsLst>
              <a:lin ang="5400000" scaled="1"/>
            </a:gradFill>
            <a:ln w="12700">
              <a:solidFill>
                <a:schemeClr val="tx1"/>
              </a:solidFill>
              <a:miter lim="800000"/>
              <a:headEnd/>
              <a:tailEnd/>
            </a:ln>
          </p:spPr>
          <p:txBody>
            <a:bodyPr wrap="none" lIns="92075" tIns="46038" rIns="92075" bIns="46038" anchor="ctr"/>
            <a:lstStyle/>
            <a:p>
              <a:pPr algn="ctr"/>
              <a:r>
                <a:rPr lang="en-US" sz="1600" b="1">
                  <a:latin typeface="Century Gothic" pitchFamily="34" charset="0"/>
                </a:rPr>
                <a:t>4.DATA ANALYSIS</a:t>
              </a:r>
            </a:p>
          </p:txBody>
        </p:sp>
        <p:grpSp>
          <p:nvGrpSpPr>
            <p:cNvPr id="8199" name="Group 7"/>
            <p:cNvGrpSpPr>
              <a:grpSpLocks/>
            </p:cNvGrpSpPr>
            <p:nvPr/>
          </p:nvGrpSpPr>
          <p:grpSpPr bwMode="auto">
            <a:xfrm>
              <a:off x="762240" y="3657603"/>
              <a:ext cx="3874720" cy="1136651"/>
              <a:chOff x="480" y="2256"/>
              <a:chExt cx="2440" cy="716"/>
            </a:xfrm>
          </p:grpSpPr>
          <p:sp>
            <p:nvSpPr>
              <p:cNvPr id="8204" name="Freeform 8"/>
              <p:cNvSpPr>
                <a:spLocks/>
              </p:cNvSpPr>
              <p:nvPr/>
            </p:nvSpPr>
            <p:spPr bwMode="auto">
              <a:xfrm>
                <a:off x="1700" y="2256"/>
                <a:ext cx="1" cy="385"/>
              </a:xfrm>
              <a:custGeom>
                <a:avLst/>
                <a:gdLst>
                  <a:gd name="T0" fmla="*/ 0 w 1"/>
                  <a:gd name="T1" fmla="*/ 0 h 385"/>
                  <a:gd name="T2" fmla="*/ 0 w 1"/>
                  <a:gd name="T3" fmla="*/ 384 h 385"/>
                  <a:gd name="T4" fmla="*/ 0 60000 65536"/>
                  <a:gd name="T5" fmla="*/ 0 60000 65536"/>
                  <a:gd name="T6" fmla="*/ 0 w 1"/>
                  <a:gd name="T7" fmla="*/ 0 h 385"/>
                  <a:gd name="T8" fmla="*/ 1 w 1"/>
                  <a:gd name="T9" fmla="*/ 385 h 385"/>
                </a:gdLst>
                <a:ahLst/>
                <a:cxnLst>
                  <a:cxn ang="T4">
                    <a:pos x="T0" y="T1"/>
                  </a:cxn>
                  <a:cxn ang="T5">
                    <a:pos x="T2" y="T3"/>
                  </a:cxn>
                </a:cxnLst>
                <a:rect l="T6" t="T7" r="T8" b="T9"/>
                <a:pathLst>
                  <a:path w="1" h="385">
                    <a:moveTo>
                      <a:pt x="0" y="0"/>
                    </a:moveTo>
                    <a:lnTo>
                      <a:pt x="0" y="384"/>
                    </a:lnTo>
                  </a:path>
                </a:pathLst>
              </a:custGeom>
              <a:gradFill rotWithShape="1">
                <a:gsLst>
                  <a:gs pos="0">
                    <a:srgbClr val="CC00FF"/>
                  </a:gs>
                  <a:gs pos="100000">
                    <a:srgbClr val="FFFFFF"/>
                  </a:gs>
                </a:gsLst>
                <a:lin ang="5400000" scaled="1"/>
              </a:gradFill>
              <a:ln w="25400" cap="rnd">
                <a:solidFill>
                  <a:schemeClr val="tx1"/>
                </a:solidFill>
                <a:round/>
                <a:headEnd type="oval" w="med" len="med"/>
                <a:tailEnd type="stealth" w="med" len="med"/>
              </a:ln>
            </p:spPr>
            <p:txBody>
              <a:bodyPr/>
              <a:lstStyle/>
              <a:p>
                <a:endParaRPr lang="id-ID"/>
              </a:p>
            </p:txBody>
          </p:sp>
          <p:sp>
            <p:nvSpPr>
              <p:cNvPr id="8205" name="Rectangle 9"/>
              <p:cNvSpPr>
                <a:spLocks noChangeArrowheads="1"/>
              </p:cNvSpPr>
              <p:nvPr/>
            </p:nvSpPr>
            <p:spPr bwMode="auto">
              <a:xfrm>
                <a:off x="480" y="2640"/>
                <a:ext cx="2440" cy="332"/>
              </a:xfrm>
              <a:prstGeom prst="rect">
                <a:avLst/>
              </a:prstGeom>
              <a:gradFill rotWithShape="1">
                <a:gsLst>
                  <a:gs pos="0">
                    <a:srgbClr val="CC00FF"/>
                  </a:gs>
                  <a:gs pos="100000">
                    <a:srgbClr val="FFFFFF"/>
                  </a:gs>
                </a:gsLst>
                <a:lin ang="5400000" scaled="1"/>
              </a:gradFill>
              <a:ln w="12700">
                <a:solidFill>
                  <a:schemeClr val="tx1"/>
                </a:solidFill>
                <a:miter lim="800000"/>
                <a:headEnd/>
                <a:tailEnd/>
              </a:ln>
            </p:spPr>
            <p:txBody>
              <a:bodyPr wrap="none" lIns="92075" tIns="46038" rIns="92075" bIns="46038" anchor="ctr"/>
              <a:lstStyle/>
              <a:p>
                <a:pPr algn="ctr"/>
                <a:endParaRPr lang="en-US" sz="1600" b="1">
                  <a:latin typeface="Century Gothic" pitchFamily="34" charset="0"/>
                </a:endParaRPr>
              </a:p>
              <a:p>
                <a:pPr algn="ctr"/>
                <a:r>
                  <a:rPr lang="en-US" sz="1600" b="1">
                    <a:latin typeface="Century Gothic" pitchFamily="34" charset="0"/>
                  </a:rPr>
                  <a:t>3.DATA ENTRY</a:t>
                </a:r>
              </a:p>
              <a:p>
                <a:pPr algn="ctr"/>
                <a:endParaRPr lang="en-US" sz="1600" b="1">
                  <a:latin typeface="Century Gothic" pitchFamily="34" charset="0"/>
                </a:endParaRPr>
              </a:p>
            </p:txBody>
          </p:sp>
        </p:grpSp>
        <p:sp>
          <p:nvSpPr>
            <p:cNvPr id="8200" name="Freeform 14"/>
            <p:cNvSpPr>
              <a:spLocks/>
            </p:cNvSpPr>
            <p:nvPr/>
          </p:nvSpPr>
          <p:spPr bwMode="auto">
            <a:xfrm>
              <a:off x="2708275" y="2279650"/>
              <a:ext cx="1588" cy="547688"/>
            </a:xfrm>
            <a:custGeom>
              <a:avLst/>
              <a:gdLst>
                <a:gd name="T0" fmla="*/ 0 w 1"/>
                <a:gd name="T1" fmla="*/ 0 h 345"/>
                <a:gd name="T2" fmla="*/ 0 w 1"/>
                <a:gd name="T3" fmla="*/ 2147483647 h 345"/>
                <a:gd name="T4" fmla="*/ 0 60000 65536"/>
                <a:gd name="T5" fmla="*/ 0 60000 65536"/>
                <a:gd name="T6" fmla="*/ 0 w 1"/>
                <a:gd name="T7" fmla="*/ 0 h 345"/>
                <a:gd name="T8" fmla="*/ 1 w 1"/>
                <a:gd name="T9" fmla="*/ 345 h 345"/>
              </a:gdLst>
              <a:ahLst/>
              <a:cxnLst>
                <a:cxn ang="T4">
                  <a:pos x="T0" y="T1"/>
                </a:cxn>
                <a:cxn ang="T5">
                  <a:pos x="T2" y="T3"/>
                </a:cxn>
              </a:cxnLst>
              <a:rect l="T6" t="T7" r="T8" b="T9"/>
              <a:pathLst>
                <a:path w="1" h="345">
                  <a:moveTo>
                    <a:pt x="0" y="0"/>
                  </a:moveTo>
                  <a:lnTo>
                    <a:pt x="0" y="344"/>
                  </a:lnTo>
                </a:path>
              </a:pathLst>
            </a:custGeom>
            <a:gradFill rotWithShape="1">
              <a:gsLst>
                <a:gs pos="0">
                  <a:srgbClr val="CC00FF"/>
                </a:gs>
                <a:gs pos="100000">
                  <a:srgbClr val="FFFFFF"/>
                </a:gs>
              </a:gsLst>
              <a:lin ang="5400000" scaled="1"/>
            </a:gradFill>
            <a:ln w="25400" cap="rnd">
              <a:solidFill>
                <a:schemeClr val="tx1"/>
              </a:solidFill>
              <a:round/>
              <a:headEnd type="oval" w="med" len="med"/>
              <a:tailEnd type="stealth" w="med" len="med"/>
            </a:ln>
          </p:spPr>
          <p:txBody>
            <a:bodyPr/>
            <a:lstStyle/>
            <a:p>
              <a:endParaRPr lang="id-ID"/>
            </a:p>
          </p:txBody>
        </p:sp>
        <p:sp>
          <p:nvSpPr>
            <p:cNvPr id="8201" name="Rectangle 15"/>
            <p:cNvSpPr>
              <a:spLocks noChangeArrowheads="1"/>
            </p:cNvSpPr>
            <p:nvPr/>
          </p:nvSpPr>
          <p:spPr bwMode="auto">
            <a:xfrm>
              <a:off x="771525" y="2825750"/>
              <a:ext cx="3873500" cy="831850"/>
            </a:xfrm>
            <a:prstGeom prst="rect">
              <a:avLst/>
            </a:prstGeom>
            <a:gradFill rotWithShape="1">
              <a:gsLst>
                <a:gs pos="0">
                  <a:srgbClr val="CC00FF"/>
                </a:gs>
                <a:gs pos="100000">
                  <a:srgbClr val="FFFFFF"/>
                </a:gs>
              </a:gsLst>
              <a:lin ang="5400000" scaled="1"/>
            </a:gradFill>
            <a:ln w="12700">
              <a:solidFill>
                <a:schemeClr val="tx1"/>
              </a:solidFill>
              <a:miter lim="800000"/>
              <a:headEnd/>
              <a:tailEnd/>
            </a:ln>
          </p:spPr>
          <p:txBody>
            <a:bodyPr wrap="none" lIns="92075" tIns="46038" rIns="92075" bIns="46038" anchor="ctr"/>
            <a:lstStyle/>
            <a:p>
              <a:pPr algn="ctr"/>
              <a:r>
                <a:rPr lang="en-US" sz="1600" b="1">
                  <a:latin typeface="Century Gothic" pitchFamily="34" charset="0"/>
                </a:rPr>
                <a:t>2.CODING</a:t>
              </a:r>
            </a:p>
          </p:txBody>
        </p:sp>
        <p:sp>
          <p:nvSpPr>
            <p:cNvPr id="8202" name="Rectangle 16"/>
            <p:cNvSpPr>
              <a:spLocks noChangeArrowheads="1"/>
            </p:cNvSpPr>
            <p:nvPr/>
          </p:nvSpPr>
          <p:spPr bwMode="auto">
            <a:xfrm>
              <a:off x="771525" y="1752600"/>
              <a:ext cx="3873500" cy="527050"/>
            </a:xfrm>
            <a:prstGeom prst="rect">
              <a:avLst/>
            </a:prstGeom>
            <a:gradFill rotWithShape="1">
              <a:gsLst>
                <a:gs pos="0">
                  <a:srgbClr val="CC00FF"/>
                </a:gs>
                <a:gs pos="100000">
                  <a:srgbClr val="FFFFFF"/>
                </a:gs>
              </a:gsLst>
              <a:lin ang="5400000" scaled="1"/>
            </a:gradFill>
            <a:ln w="12700">
              <a:solidFill>
                <a:schemeClr val="tx1"/>
              </a:solidFill>
              <a:miter lim="800000"/>
              <a:headEnd/>
              <a:tailEnd/>
            </a:ln>
          </p:spPr>
          <p:txBody>
            <a:bodyPr wrap="none" anchor="ctr"/>
            <a:lstStyle/>
            <a:p>
              <a:endParaRPr lang="it-IT" sz="1200">
                <a:latin typeface="Century Gothic" pitchFamily="34" charset="0"/>
              </a:endParaRPr>
            </a:p>
          </p:txBody>
        </p:sp>
        <p:sp>
          <p:nvSpPr>
            <p:cNvPr id="8203" name="Rectangle 17"/>
            <p:cNvSpPr>
              <a:spLocks noChangeArrowheads="1"/>
            </p:cNvSpPr>
            <p:nvPr/>
          </p:nvSpPr>
          <p:spPr bwMode="auto">
            <a:xfrm>
              <a:off x="869950" y="1804988"/>
              <a:ext cx="36766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a:r>
                <a:rPr lang="en-US" sz="1600" b="1">
                  <a:latin typeface="Century Gothic" pitchFamily="34" charset="0"/>
                </a:rPr>
                <a:t>1 .EDITING</a:t>
              </a:r>
            </a:p>
          </p:txBody>
        </p:sp>
      </p:grpSp>
    </p:spTree>
    <p:extLst>
      <p:ext uri="{BB962C8B-B14F-4D97-AF65-F5344CB8AC3E}">
        <p14:creationId xmlns:p14="http://schemas.microsoft.com/office/powerpoint/2010/main" val="8467043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Uji hip. dengan r</a:t>
            </a:r>
            <a:endParaRPr lang="id-ID" dirty="0"/>
          </a:p>
        </p:txBody>
      </p:sp>
      <p:sp>
        <p:nvSpPr>
          <p:cNvPr id="3" name="Content Placeholder 2"/>
          <p:cNvSpPr>
            <a:spLocks noGrp="1"/>
          </p:cNvSpPr>
          <p:nvPr>
            <p:ph idx="1"/>
          </p:nvPr>
        </p:nvSpPr>
        <p:spPr/>
        <p:txBody>
          <a:bodyPr/>
          <a:lstStyle/>
          <a:p>
            <a:r>
              <a:rPr lang="id-ID" dirty="0" smtClean="0"/>
              <a:t>Nilai r tabel dicari dengan melihat tabel r pada n = 10 dan taraf sig 5 % adalah 0,632</a:t>
            </a:r>
          </a:p>
          <a:p>
            <a:r>
              <a:rPr lang="id-ID" dirty="0" smtClean="0"/>
              <a:t>Nilai r h = 0,962</a:t>
            </a:r>
          </a:p>
          <a:p>
            <a:r>
              <a:rPr lang="id-ID" dirty="0" smtClean="0"/>
              <a:t>Karena nilai rh (0,962) &gt; rt (0,632), maka hipotesis yang menyatakan ada hubungan antara jam istirahat dengan tingkat kesabaran diterima</a:t>
            </a:r>
            <a:endParaRPr lang="id-ID" dirty="0"/>
          </a:p>
        </p:txBody>
      </p:sp>
    </p:spTree>
    <p:extLst>
      <p:ext uri="{BB962C8B-B14F-4D97-AF65-F5344CB8AC3E}">
        <p14:creationId xmlns:p14="http://schemas.microsoft.com/office/powerpoint/2010/main" val="39995704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Uji hip dengan t</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Konversi nilai r ke t dengan rumus </a:t>
            </a:r>
          </a:p>
          <a:p>
            <a:r>
              <a:rPr lang="id-ID" dirty="0" smtClean="0"/>
              <a:t>Diperoleh nilai th = 9,998</a:t>
            </a:r>
          </a:p>
          <a:p>
            <a:r>
              <a:rPr lang="id-ID" dirty="0" smtClean="0"/>
              <a:t>Cari nilai t tabel dengan df = n – 1</a:t>
            </a:r>
          </a:p>
          <a:p>
            <a:pPr marL="0" indent="0">
              <a:buNone/>
            </a:pPr>
            <a:r>
              <a:rPr lang="id-ID" dirty="0" smtClean="0"/>
              <a:t>   					df = 10 – 1 = 9</a:t>
            </a:r>
          </a:p>
          <a:p>
            <a:r>
              <a:rPr lang="id-ID" dirty="0" smtClean="0"/>
              <a:t>Uji dua pihak karena hipotesis menyatakan ada hubungan</a:t>
            </a:r>
          </a:p>
          <a:p>
            <a:r>
              <a:rPr lang="id-ID" dirty="0" smtClean="0"/>
              <a:t>Gunakan taraf signifikansi (alpha) 5%</a:t>
            </a:r>
          </a:p>
          <a:p>
            <a:r>
              <a:rPr lang="id-ID" dirty="0" smtClean="0"/>
              <a:t>Diperoleh nilai tt = 2,262</a:t>
            </a:r>
          </a:p>
          <a:p>
            <a:r>
              <a:rPr lang="id-ID" dirty="0" smtClean="0"/>
              <a:t>Gambar kurva pengujian</a:t>
            </a:r>
            <a:endParaRPr lang="id-ID" dirty="0"/>
          </a:p>
        </p:txBody>
      </p:sp>
      <p:graphicFrame>
        <p:nvGraphicFramePr>
          <p:cNvPr id="4" name="Object 3"/>
          <p:cNvGraphicFramePr>
            <a:graphicFrameLocks noChangeAspect="1"/>
          </p:cNvGraphicFramePr>
          <p:nvPr>
            <p:extLst>
              <p:ext uri="{D42A27DB-BD31-4B8C-83A1-F6EECF244321}">
                <p14:modId xmlns:p14="http://schemas.microsoft.com/office/powerpoint/2010/main" val="978848"/>
              </p:ext>
            </p:extLst>
          </p:nvPr>
        </p:nvGraphicFramePr>
        <p:xfrm>
          <a:off x="6660232" y="1124744"/>
          <a:ext cx="1798637" cy="1038225"/>
        </p:xfrm>
        <a:graphic>
          <a:graphicData uri="http://schemas.openxmlformats.org/presentationml/2006/ole">
            <mc:AlternateContent xmlns:mc="http://schemas.openxmlformats.org/markup-compatibility/2006">
              <mc:Choice xmlns:v="urn:schemas-microsoft-com:vml" Requires="v">
                <p:oleObj spid="_x0000_s35891" name="Equation" r:id="rId3" imgW="812447" imgH="469696" progId="Equation.3">
                  <p:embed/>
                </p:oleObj>
              </mc:Choice>
              <mc:Fallback>
                <p:oleObj name="Equation" r:id="rId3" imgW="812447" imgH="469696"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124744"/>
                        <a:ext cx="17986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60130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Pengujian hipotesis</a:t>
            </a:r>
            <a:endParaRPr lang="id-ID" dirty="0"/>
          </a:p>
        </p:txBody>
      </p:sp>
      <p:sp>
        <p:nvSpPr>
          <p:cNvPr id="3" name="Content Placeholder 2"/>
          <p:cNvSpPr>
            <a:spLocks noGrp="1"/>
          </p:cNvSpPr>
          <p:nvPr>
            <p:ph idx="1"/>
          </p:nvPr>
        </p:nvSpPr>
        <p:spPr>
          <a:xfrm>
            <a:off x="539552" y="1628800"/>
            <a:ext cx="8229600" cy="2476872"/>
          </a:xfrm>
        </p:spPr>
        <p:txBody>
          <a:bodyPr>
            <a:normAutofit/>
          </a:bodyPr>
          <a:lstStyle/>
          <a:p>
            <a:r>
              <a:rPr lang="id-ID" sz="2400" dirty="0" smtClean="0"/>
              <a:t>Cari nilai t tabel pada taraf signifikansi 5 %:</a:t>
            </a:r>
          </a:p>
          <a:p>
            <a:pPr marL="0" indent="0">
              <a:buNone/>
            </a:pPr>
            <a:r>
              <a:rPr lang="id-ID" sz="2400" dirty="0"/>
              <a:t>	</a:t>
            </a:r>
            <a:r>
              <a:rPr lang="id-ID" sz="2400" dirty="0" smtClean="0"/>
              <a:t>df = n – 1  </a:t>
            </a:r>
          </a:p>
          <a:p>
            <a:pPr marL="0" indent="0">
              <a:buNone/>
            </a:pPr>
            <a:r>
              <a:rPr lang="id-ID" sz="2400" dirty="0"/>
              <a:t>	</a:t>
            </a:r>
            <a:r>
              <a:rPr lang="id-ID" sz="2400" dirty="0" smtClean="0"/>
              <a:t>df = 10 – 1 = 9</a:t>
            </a:r>
          </a:p>
          <a:p>
            <a:pPr marL="0" indent="0">
              <a:buNone/>
            </a:pPr>
            <a:r>
              <a:rPr lang="id-ID" sz="2400" dirty="0"/>
              <a:t>	</a:t>
            </a:r>
            <a:r>
              <a:rPr lang="id-ID" sz="2400" dirty="0" smtClean="0"/>
              <a:t>Uji 2 pihak</a:t>
            </a:r>
          </a:p>
          <a:p>
            <a:pPr marL="0" indent="0">
              <a:buNone/>
            </a:pPr>
            <a:r>
              <a:rPr lang="id-ID" sz="2400" dirty="0"/>
              <a:t> </a:t>
            </a:r>
            <a:r>
              <a:rPr lang="id-ID" sz="2400" dirty="0" smtClean="0"/>
              <a:t>Nilai t tabel = 2,262</a:t>
            </a:r>
            <a:endParaRPr lang="id-ID" sz="24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33056"/>
            <a:ext cx="5904656" cy="159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rot="20287202">
            <a:off x="6272764" y="4672390"/>
            <a:ext cx="1077539" cy="369332"/>
          </a:xfrm>
          <a:prstGeom prst="rect">
            <a:avLst/>
          </a:prstGeom>
          <a:noFill/>
        </p:spPr>
        <p:txBody>
          <a:bodyPr wrap="none" rtlCol="0">
            <a:spAutoFit/>
          </a:bodyPr>
          <a:lstStyle/>
          <a:p>
            <a:r>
              <a:rPr lang="id-ID" dirty="0" smtClean="0"/>
              <a:t>th= 9,998</a:t>
            </a:r>
            <a:endParaRPr lang="id-ID" dirty="0"/>
          </a:p>
        </p:txBody>
      </p:sp>
      <p:sp>
        <p:nvSpPr>
          <p:cNvPr id="18" name="TextBox 17"/>
          <p:cNvSpPr txBox="1"/>
          <p:nvPr/>
        </p:nvSpPr>
        <p:spPr>
          <a:xfrm rot="20287202">
            <a:off x="5362530" y="4631163"/>
            <a:ext cx="1029384" cy="369332"/>
          </a:xfrm>
          <a:prstGeom prst="rect">
            <a:avLst/>
          </a:prstGeom>
          <a:noFill/>
        </p:spPr>
        <p:txBody>
          <a:bodyPr wrap="none" rtlCol="0">
            <a:spAutoFit/>
          </a:bodyPr>
          <a:lstStyle/>
          <a:p>
            <a:r>
              <a:rPr lang="id-ID" dirty="0" smtClean="0"/>
              <a:t>tt= 2,262</a:t>
            </a:r>
            <a:endParaRPr lang="id-ID" dirty="0"/>
          </a:p>
        </p:txBody>
      </p:sp>
      <p:sp>
        <p:nvSpPr>
          <p:cNvPr id="19" name="TextBox 18"/>
          <p:cNvSpPr txBox="1"/>
          <p:nvPr/>
        </p:nvSpPr>
        <p:spPr>
          <a:xfrm rot="20287202">
            <a:off x="1438831" y="4631160"/>
            <a:ext cx="1099916" cy="369332"/>
          </a:xfrm>
          <a:prstGeom prst="rect">
            <a:avLst/>
          </a:prstGeom>
          <a:noFill/>
        </p:spPr>
        <p:txBody>
          <a:bodyPr wrap="none" rtlCol="0">
            <a:spAutoFit/>
          </a:bodyPr>
          <a:lstStyle/>
          <a:p>
            <a:r>
              <a:rPr lang="id-ID" dirty="0" smtClean="0"/>
              <a:t>tt= -2,262</a:t>
            </a:r>
            <a:endParaRPr lang="id-ID" dirty="0"/>
          </a:p>
        </p:txBody>
      </p:sp>
      <p:sp>
        <p:nvSpPr>
          <p:cNvPr id="17" name="TextBox 16"/>
          <p:cNvSpPr txBox="1"/>
          <p:nvPr/>
        </p:nvSpPr>
        <p:spPr>
          <a:xfrm>
            <a:off x="683568" y="5661248"/>
            <a:ext cx="7632848" cy="923330"/>
          </a:xfrm>
          <a:prstGeom prst="rect">
            <a:avLst/>
          </a:prstGeom>
          <a:noFill/>
        </p:spPr>
        <p:txBody>
          <a:bodyPr wrap="square" rtlCol="0">
            <a:spAutoFit/>
          </a:bodyPr>
          <a:lstStyle/>
          <a:p>
            <a:r>
              <a:rPr lang="id-ID" dirty="0" smtClean="0"/>
              <a:t>Kesimpulan:</a:t>
            </a:r>
          </a:p>
          <a:p>
            <a:r>
              <a:rPr lang="id-ID" dirty="0" smtClean="0"/>
              <a:t>Karena th jatuh di daerah diarsir berarti hipotesis yang menyatakan ada hubungan antara jam istirahat dengan tingkat kesabaran diterima</a:t>
            </a:r>
            <a:endParaRPr lang="id-ID" dirty="0"/>
          </a:p>
        </p:txBody>
      </p:sp>
    </p:spTree>
    <p:extLst>
      <p:ext uri="{BB962C8B-B14F-4D97-AF65-F5344CB8AC3E}">
        <p14:creationId xmlns:p14="http://schemas.microsoft.com/office/powerpoint/2010/main" val="10544904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id-ID" sz="3600" dirty="0" smtClean="0"/>
              <a:t>BEST RESEARCH </a:t>
            </a:r>
            <a:br>
              <a:rPr lang="id-ID" sz="3600" dirty="0" smtClean="0"/>
            </a:br>
            <a:r>
              <a:rPr lang="id-ID" sz="3600" dirty="0" smtClean="0"/>
              <a:t>CONSIDERATIONS</a:t>
            </a:r>
            <a:endParaRPr lang="id-ID" sz="3600" dirty="0"/>
          </a:p>
        </p:txBody>
      </p:sp>
      <p:pic>
        <p:nvPicPr>
          <p:cNvPr id="5122" name="Picture 2" descr="GRIT50word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5472608" cy="498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6620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420888"/>
            <a:ext cx="6477000" cy="1143000"/>
          </a:xfrm>
        </p:spPr>
        <p:txBody>
          <a:bodyPr>
            <a:normAutofit/>
          </a:bodyPr>
          <a:lstStyle/>
          <a:p>
            <a:pPr eaLnBrk="1" fontAlgn="auto" hangingPunct="1">
              <a:spcAft>
                <a:spcPts val="0"/>
              </a:spcAft>
              <a:defRPr/>
            </a:pPr>
            <a:r>
              <a:rPr lang="en-US" sz="6600" dirty="0" err="1" smtClean="0"/>
              <a:t>Korelasi</a:t>
            </a:r>
            <a:r>
              <a:rPr lang="en-US" sz="6600" dirty="0" smtClean="0"/>
              <a:t> </a:t>
            </a:r>
            <a:r>
              <a:rPr lang="id-ID" sz="6600" dirty="0" smtClean="0"/>
              <a:t>G</a:t>
            </a:r>
            <a:r>
              <a:rPr lang="en-US" sz="6600" dirty="0" err="1" smtClean="0"/>
              <a:t>anda</a:t>
            </a:r>
            <a:endParaRPr lang="en-US" sz="6600" dirty="0"/>
          </a:p>
        </p:txBody>
      </p:sp>
      <p:sp>
        <p:nvSpPr>
          <p:cNvPr id="3" name="Subtitle 2"/>
          <p:cNvSpPr>
            <a:spLocks noGrp="1"/>
          </p:cNvSpPr>
          <p:nvPr>
            <p:ph type="subTitle" idx="1"/>
          </p:nvPr>
        </p:nvSpPr>
        <p:spPr>
          <a:xfrm>
            <a:off x="2438400" y="6096000"/>
            <a:ext cx="6400800" cy="533400"/>
          </a:xfrm>
        </p:spPr>
        <p:txBody>
          <a:bodyPr>
            <a:noAutofit/>
          </a:bodyPr>
          <a:lstStyle/>
          <a:p>
            <a:pPr algn="r" eaLnBrk="1" fontAlgn="auto" hangingPunct="1">
              <a:spcAft>
                <a:spcPts val="0"/>
              </a:spcAft>
              <a:buFont typeface="Wingdings"/>
              <a:buNone/>
              <a:defRPr/>
            </a:pPr>
            <a:r>
              <a:rPr lang="en-US" sz="2800" i="1" dirty="0" err="1" smtClean="0">
                <a:solidFill>
                  <a:schemeClr val="bg1">
                    <a:lumMod val="95000"/>
                    <a:lumOff val="5000"/>
                  </a:schemeClr>
                </a:solidFill>
              </a:rPr>
              <a:t>Oleh</a:t>
            </a:r>
            <a:r>
              <a:rPr lang="en-US" sz="2800" i="1" dirty="0" smtClean="0">
                <a:solidFill>
                  <a:schemeClr val="bg1">
                    <a:lumMod val="95000"/>
                    <a:lumOff val="5000"/>
                  </a:schemeClr>
                </a:solidFill>
              </a:rPr>
              <a:t>: </a:t>
            </a:r>
            <a:r>
              <a:rPr lang="en-US" sz="2800" i="1" dirty="0" err="1" smtClean="0">
                <a:solidFill>
                  <a:schemeClr val="bg1">
                    <a:lumMod val="95000"/>
                    <a:lumOff val="5000"/>
                  </a:schemeClr>
                </a:solidFill>
              </a:rPr>
              <a:t>Septi</a:t>
            </a:r>
            <a:r>
              <a:rPr lang="en-US" sz="2800" i="1" dirty="0" smtClean="0">
                <a:solidFill>
                  <a:schemeClr val="bg1">
                    <a:lumMod val="95000"/>
                    <a:lumOff val="5000"/>
                  </a:schemeClr>
                </a:solidFill>
              </a:rPr>
              <a:t> </a:t>
            </a:r>
            <a:r>
              <a:rPr lang="en-US" sz="2800" i="1" dirty="0" err="1" smtClean="0">
                <a:solidFill>
                  <a:schemeClr val="bg1">
                    <a:lumMod val="95000"/>
                    <a:lumOff val="5000"/>
                  </a:schemeClr>
                </a:solidFill>
              </a:rPr>
              <a:t>Ariadi</a:t>
            </a:r>
            <a:endParaRPr lang="en-US" sz="2800" i="1" dirty="0">
              <a:solidFill>
                <a:schemeClr val="bg1">
                  <a:lumMod val="95000"/>
                  <a:lumOff val="5000"/>
                </a:schemeClr>
              </a:solidFill>
            </a:endParaRPr>
          </a:p>
        </p:txBody>
      </p:sp>
      <p:sp>
        <p:nvSpPr>
          <p:cNvPr id="9220" name="Subtitle 2"/>
          <p:cNvSpPr txBox="1">
            <a:spLocks/>
          </p:cNvSpPr>
          <p:nvPr/>
        </p:nvSpPr>
        <p:spPr bwMode="auto">
          <a:xfrm>
            <a:off x="2209800" y="5181600"/>
            <a:ext cx="670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700"/>
              </a:spcBef>
              <a:buClr>
                <a:schemeClr val="accent2"/>
              </a:buClr>
              <a:buSzPct val="60000"/>
              <a:buFont typeface="Wingdings" pitchFamily="2" charset="2"/>
              <a:buNone/>
            </a:pPr>
            <a:r>
              <a:rPr lang="en-US" sz="3600" i="1">
                <a:solidFill>
                  <a:srgbClr val="FFFFFF"/>
                </a:solidFill>
                <a:latin typeface="Tw Cen MT" pitchFamily="34" charset="0"/>
              </a:rPr>
              <a:t>(Multiple Correlation)</a:t>
            </a:r>
          </a:p>
        </p:txBody>
      </p:sp>
    </p:spTree>
    <p:extLst>
      <p:ext uri="{BB962C8B-B14F-4D97-AF65-F5344CB8AC3E}">
        <p14:creationId xmlns:p14="http://schemas.microsoft.com/office/powerpoint/2010/main" val="3452419004"/>
      </p:ext>
    </p:extLst>
  </p:cSld>
  <p:clrMapOvr>
    <a:masterClrMapping/>
  </p:clrMapOvr>
  <p:transition spd="slow">
    <p:newsfla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33400"/>
            <a:ext cx="8153400" cy="685800"/>
          </a:xfrm>
        </p:spPr>
        <p:txBody>
          <a:bodyPr>
            <a:normAutofit fontScale="90000"/>
          </a:bodyPr>
          <a:lstStyle/>
          <a:p>
            <a:pPr eaLnBrk="1" hangingPunct="1"/>
            <a:r>
              <a:rPr lang="en-US" sz="4800" smtClean="0"/>
              <a:t>Pengantar</a:t>
            </a:r>
          </a:p>
        </p:txBody>
      </p:sp>
      <p:sp>
        <p:nvSpPr>
          <p:cNvPr id="3" name="Content Placeholder 2"/>
          <p:cNvSpPr>
            <a:spLocks noGrp="1"/>
          </p:cNvSpPr>
          <p:nvPr>
            <p:ph sz="quarter" idx="1"/>
          </p:nvPr>
        </p:nvSpPr>
        <p:spPr>
          <a:xfrm>
            <a:off x="612775" y="1981200"/>
            <a:ext cx="7845425" cy="4114800"/>
          </a:xfrm>
        </p:spPr>
        <p:txBody>
          <a:bodyPr>
            <a:normAutofit fontScale="70000" lnSpcReduction="20000"/>
          </a:bodyPr>
          <a:lstStyle/>
          <a:p>
            <a:pPr marL="320040" indent="-320040" algn="just" eaLnBrk="1" fontAlgn="auto" hangingPunct="1">
              <a:spcAft>
                <a:spcPts val="0"/>
              </a:spcAft>
              <a:buFont typeface="Wingdings"/>
              <a:buNone/>
              <a:defRPr/>
            </a:pPr>
            <a:r>
              <a:rPr lang="en-US" sz="4600" dirty="0" err="1" smtClean="0">
                <a:solidFill>
                  <a:srgbClr val="FF6600"/>
                </a:solidFill>
              </a:rPr>
              <a:t>Korelasi</a:t>
            </a:r>
            <a:r>
              <a:rPr lang="en-US" sz="4600" dirty="0" smtClean="0">
                <a:solidFill>
                  <a:srgbClr val="FF6600"/>
                </a:solidFill>
              </a:rPr>
              <a:t> </a:t>
            </a:r>
            <a:r>
              <a:rPr lang="en-US" sz="4600" dirty="0" err="1" smtClean="0">
                <a:solidFill>
                  <a:srgbClr val="FF6600"/>
                </a:solidFill>
              </a:rPr>
              <a:t>Ganda</a:t>
            </a:r>
            <a:r>
              <a:rPr lang="en-US" sz="4600" dirty="0" smtClean="0">
                <a:solidFill>
                  <a:srgbClr val="FF6600"/>
                </a:solidFill>
              </a:rPr>
              <a:t> </a:t>
            </a:r>
            <a:r>
              <a:rPr lang="en-US" dirty="0" err="1" smtClean="0">
                <a:solidFill>
                  <a:srgbClr val="002060"/>
                </a:solidFill>
              </a:rPr>
              <a:t>merupakan</a:t>
            </a:r>
            <a:r>
              <a:rPr lang="en-US" dirty="0" smtClean="0">
                <a:solidFill>
                  <a:srgbClr val="002060"/>
                </a:solidFill>
              </a:rPr>
              <a:t> </a:t>
            </a:r>
            <a:r>
              <a:rPr lang="en-US" dirty="0" err="1" smtClean="0">
                <a:solidFill>
                  <a:srgbClr val="002060"/>
                </a:solidFill>
              </a:rPr>
              <a:t>alat</a:t>
            </a:r>
            <a:r>
              <a:rPr lang="en-US" dirty="0" smtClean="0">
                <a:solidFill>
                  <a:srgbClr val="002060"/>
                </a:solidFill>
              </a:rPr>
              <a:t> </a:t>
            </a:r>
            <a:r>
              <a:rPr lang="en-US" dirty="0" err="1" smtClean="0">
                <a:solidFill>
                  <a:srgbClr val="002060"/>
                </a:solidFill>
              </a:rPr>
              <a:t>statitik</a:t>
            </a:r>
            <a:r>
              <a:rPr lang="en-US" dirty="0" smtClean="0">
                <a:solidFill>
                  <a:srgbClr val="002060"/>
                </a:solidFill>
              </a:rPr>
              <a:t> yang </a:t>
            </a:r>
            <a:r>
              <a:rPr lang="en-US" dirty="0" err="1" smtClean="0">
                <a:solidFill>
                  <a:srgbClr val="002060"/>
                </a:solidFill>
              </a:rPr>
              <a:t>digunakan</a:t>
            </a:r>
            <a:r>
              <a:rPr lang="en-US" dirty="0" smtClean="0">
                <a:solidFill>
                  <a:srgbClr val="002060"/>
                </a:solidFill>
              </a:rPr>
              <a:t> </a:t>
            </a:r>
            <a:r>
              <a:rPr lang="en-US" dirty="0" err="1" smtClean="0">
                <a:solidFill>
                  <a:srgbClr val="002060"/>
                </a:solidFill>
              </a:rPr>
              <a:t>untuk</a:t>
            </a:r>
            <a:r>
              <a:rPr lang="en-US" dirty="0" smtClean="0">
                <a:solidFill>
                  <a:srgbClr val="002060"/>
                </a:solidFill>
              </a:rPr>
              <a:t> </a:t>
            </a:r>
            <a:r>
              <a:rPr lang="en-US" dirty="0" err="1" smtClean="0">
                <a:solidFill>
                  <a:srgbClr val="002060"/>
                </a:solidFill>
              </a:rPr>
              <a:t>mengetahui</a:t>
            </a:r>
            <a:r>
              <a:rPr lang="en-US" dirty="0" smtClean="0">
                <a:solidFill>
                  <a:srgbClr val="002060"/>
                </a:solidFill>
              </a:rPr>
              <a:t> </a:t>
            </a:r>
            <a:r>
              <a:rPr lang="en-US" dirty="0" err="1" smtClean="0">
                <a:solidFill>
                  <a:srgbClr val="002060"/>
                </a:solidFill>
              </a:rPr>
              <a:t>hubungan</a:t>
            </a:r>
            <a:r>
              <a:rPr lang="en-US" dirty="0" smtClean="0">
                <a:solidFill>
                  <a:srgbClr val="002060"/>
                </a:solidFill>
              </a:rPr>
              <a:t> yang </a:t>
            </a:r>
            <a:r>
              <a:rPr lang="en-US" dirty="0" err="1" smtClean="0">
                <a:solidFill>
                  <a:srgbClr val="002060"/>
                </a:solidFill>
              </a:rPr>
              <a:t>terjadi</a:t>
            </a:r>
            <a:r>
              <a:rPr lang="en-US" dirty="0" smtClean="0">
                <a:solidFill>
                  <a:srgbClr val="002060"/>
                </a:solidFill>
              </a:rPr>
              <a:t> </a:t>
            </a:r>
            <a:r>
              <a:rPr lang="en-US" dirty="0" err="1" smtClean="0">
                <a:solidFill>
                  <a:srgbClr val="002060"/>
                </a:solidFill>
              </a:rPr>
              <a:t>antara</a:t>
            </a:r>
            <a:r>
              <a:rPr lang="en-US" dirty="0" smtClean="0">
                <a:solidFill>
                  <a:srgbClr val="002060"/>
                </a:solidFill>
              </a:rPr>
              <a:t> </a:t>
            </a:r>
            <a:r>
              <a:rPr lang="en-US" dirty="0" err="1" smtClean="0">
                <a:solidFill>
                  <a:srgbClr val="002060"/>
                </a:solidFill>
              </a:rPr>
              <a:t>variabel</a:t>
            </a:r>
            <a:r>
              <a:rPr lang="en-US" dirty="0" smtClean="0">
                <a:solidFill>
                  <a:srgbClr val="002060"/>
                </a:solidFill>
              </a:rPr>
              <a:t> </a:t>
            </a:r>
            <a:r>
              <a:rPr lang="en-US" dirty="0" err="1" smtClean="0">
                <a:solidFill>
                  <a:srgbClr val="002060"/>
                </a:solidFill>
              </a:rPr>
              <a:t>terikat</a:t>
            </a:r>
            <a:r>
              <a:rPr lang="en-US" dirty="0" smtClean="0">
                <a:solidFill>
                  <a:srgbClr val="002060"/>
                </a:solidFill>
              </a:rPr>
              <a:t>/ </a:t>
            </a:r>
            <a:r>
              <a:rPr lang="en-US" dirty="0" err="1" smtClean="0">
                <a:solidFill>
                  <a:srgbClr val="002060"/>
                </a:solidFill>
              </a:rPr>
              <a:t>terpengaruh</a:t>
            </a:r>
            <a:r>
              <a:rPr lang="en-US" dirty="0" smtClean="0">
                <a:solidFill>
                  <a:srgbClr val="002060"/>
                </a:solidFill>
              </a:rPr>
              <a:t> (</a:t>
            </a:r>
            <a:r>
              <a:rPr lang="en-US" dirty="0" err="1" smtClean="0">
                <a:solidFill>
                  <a:srgbClr val="002060"/>
                </a:solidFill>
              </a:rPr>
              <a:t>variabel</a:t>
            </a:r>
            <a:r>
              <a:rPr lang="en-US" dirty="0" smtClean="0">
                <a:solidFill>
                  <a:srgbClr val="002060"/>
                </a:solidFill>
              </a:rPr>
              <a:t> Y) </a:t>
            </a:r>
            <a:r>
              <a:rPr lang="en-US" dirty="0" err="1" smtClean="0">
                <a:solidFill>
                  <a:srgbClr val="002060"/>
                </a:solidFill>
              </a:rPr>
              <a:t>dengan</a:t>
            </a:r>
            <a:r>
              <a:rPr lang="en-US" dirty="0" smtClean="0">
                <a:solidFill>
                  <a:srgbClr val="002060"/>
                </a:solidFill>
              </a:rPr>
              <a:t> 2 </a:t>
            </a:r>
            <a:r>
              <a:rPr lang="en-US" dirty="0" err="1" smtClean="0">
                <a:solidFill>
                  <a:srgbClr val="002060"/>
                </a:solidFill>
              </a:rPr>
              <a:t>atau</a:t>
            </a:r>
            <a:r>
              <a:rPr lang="en-US" dirty="0" smtClean="0">
                <a:solidFill>
                  <a:srgbClr val="002060"/>
                </a:solidFill>
              </a:rPr>
              <a:t> </a:t>
            </a:r>
            <a:r>
              <a:rPr lang="en-US" dirty="0" err="1" smtClean="0">
                <a:solidFill>
                  <a:srgbClr val="002060"/>
                </a:solidFill>
              </a:rPr>
              <a:t>lebih</a:t>
            </a:r>
            <a:r>
              <a:rPr lang="en-US" dirty="0" smtClean="0">
                <a:solidFill>
                  <a:srgbClr val="002060"/>
                </a:solidFill>
              </a:rPr>
              <a:t> </a:t>
            </a:r>
            <a:r>
              <a:rPr lang="en-US" dirty="0" err="1" smtClean="0">
                <a:solidFill>
                  <a:srgbClr val="002060"/>
                </a:solidFill>
              </a:rPr>
              <a:t>variabel</a:t>
            </a:r>
            <a:r>
              <a:rPr lang="en-US" dirty="0" smtClean="0">
                <a:solidFill>
                  <a:srgbClr val="002060"/>
                </a:solidFill>
              </a:rPr>
              <a:t> </a:t>
            </a:r>
            <a:r>
              <a:rPr lang="en-US" dirty="0" err="1" smtClean="0">
                <a:solidFill>
                  <a:srgbClr val="002060"/>
                </a:solidFill>
              </a:rPr>
              <a:t>bebas</a:t>
            </a:r>
            <a:r>
              <a:rPr lang="en-US" dirty="0" smtClean="0">
                <a:solidFill>
                  <a:srgbClr val="002060"/>
                </a:solidFill>
              </a:rPr>
              <a:t>/ </a:t>
            </a:r>
            <a:r>
              <a:rPr lang="en-US" dirty="0" err="1" smtClean="0">
                <a:solidFill>
                  <a:srgbClr val="002060"/>
                </a:solidFill>
              </a:rPr>
              <a:t>variabel</a:t>
            </a:r>
            <a:r>
              <a:rPr lang="en-US" dirty="0" smtClean="0">
                <a:solidFill>
                  <a:srgbClr val="002060"/>
                </a:solidFill>
              </a:rPr>
              <a:t> </a:t>
            </a:r>
            <a:r>
              <a:rPr lang="en-US" dirty="0" err="1" smtClean="0">
                <a:solidFill>
                  <a:srgbClr val="002060"/>
                </a:solidFill>
              </a:rPr>
              <a:t>pengaruh</a:t>
            </a:r>
            <a:r>
              <a:rPr lang="en-US" dirty="0" smtClean="0">
                <a:solidFill>
                  <a:srgbClr val="002060"/>
                </a:solidFill>
              </a:rPr>
              <a:t> ( X1; X2; X3, ….. </a:t>
            </a:r>
            <a:r>
              <a:rPr lang="en-US" dirty="0" err="1" smtClean="0">
                <a:solidFill>
                  <a:srgbClr val="002060"/>
                </a:solidFill>
              </a:rPr>
              <a:t>Xn</a:t>
            </a:r>
            <a:r>
              <a:rPr lang="en-US" dirty="0" smtClean="0">
                <a:solidFill>
                  <a:srgbClr val="002060"/>
                </a:solidFill>
              </a:rPr>
              <a:t>)</a:t>
            </a:r>
          </a:p>
          <a:p>
            <a:pPr marL="320040" indent="-320040" algn="just" eaLnBrk="1" fontAlgn="auto" hangingPunct="1">
              <a:spcAft>
                <a:spcPts val="0"/>
              </a:spcAft>
              <a:buFont typeface="Wingdings"/>
              <a:buChar char=""/>
              <a:defRPr/>
            </a:pPr>
            <a:endParaRPr lang="en-US" dirty="0" smtClean="0"/>
          </a:p>
          <a:p>
            <a:pPr marL="320040" indent="-320040" algn="just" eaLnBrk="1" fontAlgn="auto" hangingPunct="1">
              <a:spcAft>
                <a:spcPts val="0"/>
              </a:spcAft>
              <a:buFont typeface="Wingdings"/>
              <a:buChar char=""/>
              <a:defRPr/>
            </a:pPr>
            <a:r>
              <a:rPr lang="en-US" dirty="0" err="1" smtClean="0">
                <a:solidFill>
                  <a:srgbClr val="002060"/>
                </a:solidFill>
              </a:rPr>
              <a:t>Melalui</a:t>
            </a:r>
            <a:r>
              <a:rPr lang="en-US" dirty="0" smtClean="0">
                <a:solidFill>
                  <a:srgbClr val="002060"/>
                </a:solidFill>
              </a:rPr>
              <a:t> </a:t>
            </a:r>
            <a:r>
              <a:rPr lang="en-US" dirty="0" err="1" smtClean="0">
                <a:solidFill>
                  <a:srgbClr val="002060"/>
                </a:solidFill>
              </a:rPr>
              <a:t>korelasi</a:t>
            </a:r>
            <a:r>
              <a:rPr lang="en-US" dirty="0" smtClean="0">
                <a:solidFill>
                  <a:srgbClr val="002060"/>
                </a:solidFill>
              </a:rPr>
              <a:t> </a:t>
            </a:r>
            <a:r>
              <a:rPr lang="en-US" dirty="0" err="1" smtClean="0">
                <a:solidFill>
                  <a:srgbClr val="002060"/>
                </a:solidFill>
              </a:rPr>
              <a:t>ganda</a:t>
            </a:r>
            <a:r>
              <a:rPr lang="en-US" dirty="0" smtClean="0">
                <a:solidFill>
                  <a:srgbClr val="002060"/>
                </a:solidFill>
              </a:rPr>
              <a:t> </a:t>
            </a:r>
            <a:r>
              <a:rPr lang="en-US" dirty="0" err="1" smtClean="0">
                <a:solidFill>
                  <a:srgbClr val="002060"/>
                </a:solidFill>
              </a:rPr>
              <a:t>keeratan</a:t>
            </a:r>
            <a:r>
              <a:rPr lang="en-US" dirty="0" smtClean="0">
                <a:solidFill>
                  <a:srgbClr val="002060"/>
                </a:solidFill>
              </a:rPr>
              <a:t> </a:t>
            </a:r>
            <a:r>
              <a:rPr lang="en-US" dirty="0" err="1" smtClean="0">
                <a:solidFill>
                  <a:srgbClr val="002060"/>
                </a:solidFill>
              </a:rPr>
              <a:t>dan</a:t>
            </a:r>
            <a:r>
              <a:rPr lang="en-US" dirty="0" smtClean="0">
                <a:solidFill>
                  <a:srgbClr val="002060"/>
                </a:solidFill>
              </a:rPr>
              <a:t> </a:t>
            </a:r>
            <a:r>
              <a:rPr lang="en-US" dirty="0" err="1" smtClean="0">
                <a:solidFill>
                  <a:srgbClr val="002060"/>
                </a:solidFill>
              </a:rPr>
              <a:t>kekuatan</a:t>
            </a:r>
            <a:r>
              <a:rPr lang="en-US" dirty="0" smtClean="0">
                <a:solidFill>
                  <a:srgbClr val="002060"/>
                </a:solidFill>
              </a:rPr>
              <a:t> </a:t>
            </a:r>
            <a:r>
              <a:rPr lang="en-US" dirty="0" err="1" smtClean="0">
                <a:solidFill>
                  <a:srgbClr val="002060"/>
                </a:solidFill>
              </a:rPr>
              <a:t>hubungan</a:t>
            </a:r>
            <a:r>
              <a:rPr lang="en-US" dirty="0" smtClean="0">
                <a:solidFill>
                  <a:srgbClr val="002060"/>
                </a:solidFill>
              </a:rPr>
              <a:t> </a:t>
            </a:r>
            <a:r>
              <a:rPr lang="en-US" dirty="0" err="1" smtClean="0">
                <a:solidFill>
                  <a:srgbClr val="002060"/>
                </a:solidFill>
              </a:rPr>
              <a:t>antar</a:t>
            </a:r>
            <a:r>
              <a:rPr lang="en-US" dirty="0" smtClean="0">
                <a:solidFill>
                  <a:srgbClr val="002060"/>
                </a:solidFill>
              </a:rPr>
              <a:t> </a:t>
            </a:r>
            <a:r>
              <a:rPr lang="en-US" dirty="0" err="1" smtClean="0">
                <a:solidFill>
                  <a:srgbClr val="002060"/>
                </a:solidFill>
              </a:rPr>
              <a:t>variabel</a:t>
            </a:r>
            <a:r>
              <a:rPr lang="en-US" dirty="0" smtClean="0">
                <a:solidFill>
                  <a:srgbClr val="002060"/>
                </a:solidFill>
              </a:rPr>
              <a:t> </a:t>
            </a:r>
            <a:r>
              <a:rPr lang="en-US" dirty="0" err="1" smtClean="0">
                <a:solidFill>
                  <a:srgbClr val="002060"/>
                </a:solidFill>
              </a:rPr>
              <a:t>tersebut</a:t>
            </a:r>
            <a:r>
              <a:rPr lang="en-US" dirty="0" smtClean="0">
                <a:solidFill>
                  <a:srgbClr val="002060"/>
                </a:solidFill>
              </a:rPr>
              <a:t> </a:t>
            </a:r>
            <a:r>
              <a:rPr lang="en-US" dirty="0" err="1" smtClean="0">
                <a:solidFill>
                  <a:srgbClr val="002060"/>
                </a:solidFill>
              </a:rPr>
              <a:t>dapat</a:t>
            </a:r>
            <a:r>
              <a:rPr lang="en-US" dirty="0" smtClean="0">
                <a:solidFill>
                  <a:srgbClr val="002060"/>
                </a:solidFill>
              </a:rPr>
              <a:t> </a:t>
            </a:r>
            <a:r>
              <a:rPr lang="en-US" dirty="0" err="1" smtClean="0">
                <a:solidFill>
                  <a:srgbClr val="002060"/>
                </a:solidFill>
              </a:rPr>
              <a:t>diketahui</a:t>
            </a:r>
            <a:r>
              <a:rPr lang="en-US" dirty="0" smtClean="0">
                <a:solidFill>
                  <a:srgbClr val="002060"/>
                </a:solidFill>
              </a:rPr>
              <a:t>. </a:t>
            </a:r>
            <a:r>
              <a:rPr lang="en-US" dirty="0" err="1" smtClean="0">
                <a:solidFill>
                  <a:srgbClr val="002060"/>
                </a:solidFill>
              </a:rPr>
              <a:t>Keeratan</a:t>
            </a:r>
            <a:r>
              <a:rPr lang="en-US" dirty="0" smtClean="0">
                <a:solidFill>
                  <a:srgbClr val="002060"/>
                </a:solidFill>
              </a:rPr>
              <a:t> </a:t>
            </a:r>
            <a:r>
              <a:rPr lang="en-US" dirty="0" err="1" smtClean="0">
                <a:solidFill>
                  <a:srgbClr val="002060"/>
                </a:solidFill>
              </a:rPr>
              <a:t>hubungan</a:t>
            </a:r>
            <a:r>
              <a:rPr lang="en-US" dirty="0" smtClean="0">
                <a:solidFill>
                  <a:srgbClr val="002060"/>
                </a:solidFill>
              </a:rPr>
              <a:t> </a:t>
            </a:r>
            <a:r>
              <a:rPr lang="en-US" dirty="0" err="1" smtClean="0">
                <a:solidFill>
                  <a:srgbClr val="002060"/>
                </a:solidFill>
              </a:rPr>
              <a:t>dapat</a:t>
            </a:r>
            <a:r>
              <a:rPr lang="en-US" dirty="0" smtClean="0">
                <a:solidFill>
                  <a:srgbClr val="002060"/>
                </a:solidFill>
              </a:rPr>
              <a:t> </a:t>
            </a:r>
            <a:r>
              <a:rPr lang="en-US" dirty="0" err="1" smtClean="0">
                <a:solidFill>
                  <a:srgbClr val="002060"/>
                </a:solidFill>
              </a:rPr>
              <a:t>dinyatakan</a:t>
            </a:r>
            <a:r>
              <a:rPr lang="en-US" dirty="0" smtClean="0">
                <a:solidFill>
                  <a:srgbClr val="002060"/>
                </a:solidFill>
              </a:rPr>
              <a:t> </a:t>
            </a:r>
            <a:r>
              <a:rPr lang="en-US" dirty="0" err="1" smtClean="0">
                <a:solidFill>
                  <a:srgbClr val="002060"/>
                </a:solidFill>
              </a:rPr>
              <a:t>dengan</a:t>
            </a:r>
            <a:r>
              <a:rPr lang="en-US" dirty="0" smtClean="0">
                <a:solidFill>
                  <a:srgbClr val="002060"/>
                </a:solidFill>
              </a:rPr>
              <a:t> </a:t>
            </a:r>
            <a:r>
              <a:rPr lang="en-US" dirty="0" err="1" smtClean="0">
                <a:solidFill>
                  <a:srgbClr val="002060"/>
                </a:solidFill>
              </a:rPr>
              <a:t>istilah</a:t>
            </a:r>
            <a:r>
              <a:rPr lang="en-US" dirty="0" smtClean="0">
                <a:solidFill>
                  <a:srgbClr val="002060"/>
                </a:solidFill>
              </a:rPr>
              <a:t> </a:t>
            </a:r>
            <a:r>
              <a:rPr lang="en-US" u="sng" dirty="0" err="1" smtClean="0">
                <a:solidFill>
                  <a:srgbClr val="002060"/>
                </a:solidFill>
              </a:rPr>
              <a:t>Koefisien</a:t>
            </a:r>
            <a:r>
              <a:rPr lang="en-US" u="sng" dirty="0" smtClean="0">
                <a:solidFill>
                  <a:srgbClr val="002060"/>
                </a:solidFill>
              </a:rPr>
              <a:t> </a:t>
            </a:r>
            <a:r>
              <a:rPr lang="en-US" u="sng" dirty="0" err="1" smtClean="0">
                <a:solidFill>
                  <a:srgbClr val="002060"/>
                </a:solidFill>
              </a:rPr>
              <a:t>Korelasi</a:t>
            </a:r>
            <a:endParaRPr lang="en-US" u="sng" dirty="0" smtClean="0">
              <a:solidFill>
                <a:srgbClr val="002060"/>
              </a:solidFill>
            </a:endParaRPr>
          </a:p>
          <a:p>
            <a:pPr marL="320040" indent="-320040" algn="just" eaLnBrk="1" fontAlgn="auto" hangingPunct="1">
              <a:spcAft>
                <a:spcPts val="0"/>
              </a:spcAft>
              <a:buFont typeface="Wingdings"/>
              <a:buChar char=""/>
              <a:defRPr/>
            </a:pPr>
            <a:endParaRPr lang="en-US" dirty="0" smtClean="0"/>
          </a:p>
          <a:p>
            <a:pPr marL="320040" indent="-320040" algn="just" eaLnBrk="1" fontAlgn="auto" hangingPunct="1">
              <a:spcAft>
                <a:spcPts val="0"/>
              </a:spcAft>
              <a:buFont typeface="Wingdings"/>
              <a:buChar char=""/>
              <a:defRPr/>
            </a:pPr>
            <a:r>
              <a:rPr lang="en-US" sz="3100" b="1" dirty="0" err="1" smtClean="0"/>
              <a:t>Koefisien</a:t>
            </a:r>
            <a:r>
              <a:rPr lang="en-US" sz="3100" b="1" dirty="0" smtClean="0"/>
              <a:t> </a:t>
            </a:r>
            <a:r>
              <a:rPr lang="en-US" sz="3100" b="1" dirty="0" err="1" smtClean="0"/>
              <a:t>Korelasi</a:t>
            </a:r>
            <a:r>
              <a:rPr lang="en-US" sz="3100" b="1" dirty="0" smtClean="0"/>
              <a:t> </a:t>
            </a:r>
            <a:r>
              <a:rPr lang="en-US" sz="3100" b="1" dirty="0" err="1" smtClean="0"/>
              <a:t>Berganda</a:t>
            </a:r>
            <a:r>
              <a:rPr lang="en-US" dirty="0" smtClean="0"/>
              <a:t> </a:t>
            </a:r>
            <a:r>
              <a:rPr lang="en-US" dirty="0" err="1" smtClean="0">
                <a:solidFill>
                  <a:srgbClr val="002060"/>
                </a:solidFill>
              </a:rPr>
              <a:t>adalah</a:t>
            </a:r>
            <a:r>
              <a:rPr lang="en-US" dirty="0" smtClean="0">
                <a:solidFill>
                  <a:srgbClr val="002060"/>
                </a:solidFill>
              </a:rPr>
              <a:t> </a:t>
            </a:r>
            <a:r>
              <a:rPr lang="en-US" dirty="0" err="1" smtClean="0">
                <a:solidFill>
                  <a:srgbClr val="002060"/>
                </a:solidFill>
              </a:rPr>
              <a:t>indeks</a:t>
            </a:r>
            <a:r>
              <a:rPr lang="en-US" dirty="0" smtClean="0">
                <a:solidFill>
                  <a:srgbClr val="002060"/>
                </a:solidFill>
              </a:rPr>
              <a:t> </a:t>
            </a:r>
            <a:r>
              <a:rPr lang="en-US" dirty="0" err="1" smtClean="0">
                <a:solidFill>
                  <a:srgbClr val="002060"/>
                </a:solidFill>
              </a:rPr>
              <a:t>atau</a:t>
            </a:r>
            <a:r>
              <a:rPr lang="en-US" dirty="0" smtClean="0">
                <a:solidFill>
                  <a:srgbClr val="002060"/>
                </a:solidFill>
              </a:rPr>
              <a:t> </a:t>
            </a:r>
            <a:r>
              <a:rPr lang="en-US" dirty="0" err="1" smtClean="0">
                <a:solidFill>
                  <a:srgbClr val="002060"/>
                </a:solidFill>
              </a:rPr>
              <a:t>angka</a:t>
            </a:r>
            <a:r>
              <a:rPr lang="en-US" dirty="0" smtClean="0">
                <a:solidFill>
                  <a:srgbClr val="002060"/>
                </a:solidFill>
              </a:rPr>
              <a:t> yang </a:t>
            </a:r>
            <a:r>
              <a:rPr lang="en-US" dirty="0" err="1" smtClean="0">
                <a:solidFill>
                  <a:srgbClr val="002060"/>
                </a:solidFill>
              </a:rPr>
              <a:t>digunakan</a:t>
            </a:r>
            <a:r>
              <a:rPr lang="en-US" dirty="0" smtClean="0">
                <a:solidFill>
                  <a:srgbClr val="002060"/>
                </a:solidFill>
              </a:rPr>
              <a:t>  </a:t>
            </a:r>
            <a:r>
              <a:rPr lang="en-US" dirty="0" err="1" smtClean="0">
                <a:solidFill>
                  <a:srgbClr val="002060"/>
                </a:solidFill>
              </a:rPr>
              <a:t>untuk</a:t>
            </a:r>
            <a:r>
              <a:rPr lang="en-US" dirty="0" smtClean="0">
                <a:solidFill>
                  <a:srgbClr val="002060"/>
                </a:solidFill>
              </a:rPr>
              <a:t> </a:t>
            </a:r>
            <a:r>
              <a:rPr lang="en-US" dirty="0" err="1" smtClean="0">
                <a:solidFill>
                  <a:srgbClr val="002060"/>
                </a:solidFill>
              </a:rPr>
              <a:t>mengukur</a:t>
            </a:r>
            <a:r>
              <a:rPr lang="en-US" dirty="0" smtClean="0">
                <a:solidFill>
                  <a:srgbClr val="002060"/>
                </a:solidFill>
              </a:rPr>
              <a:t> </a:t>
            </a:r>
            <a:r>
              <a:rPr lang="en-US" dirty="0" err="1" smtClean="0">
                <a:solidFill>
                  <a:srgbClr val="002060"/>
                </a:solidFill>
              </a:rPr>
              <a:t>keeratan</a:t>
            </a:r>
            <a:r>
              <a:rPr lang="en-US" dirty="0" smtClean="0">
                <a:solidFill>
                  <a:srgbClr val="002060"/>
                </a:solidFill>
              </a:rPr>
              <a:t> </a:t>
            </a:r>
            <a:r>
              <a:rPr lang="en-US" dirty="0" err="1" smtClean="0">
                <a:solidFill>
                  <a:srgbClr val="002060"/>
                </a:solidFill>
              </a:rPr>
              <a:t>hubungan</a:t>
            </a:r>
            <a:r>
              <a:rPr lang="en-US" dirty="0" smtClean="0">
                <a:solidFill>
                  <a:srgbClr val="002060"/>
                </a:solidFill>
              </a:rPr>
              <a:t> </a:t>
            </a:r>
            <a:r>
              <a:rPr lang="en-US" dirty="0" err="1" smtClean="0">
                <a:solidFill>
                  <a:srgbClr val="002060"/>
                </a:solidFill>
              </a:rPr>
              <a:t>antar</a:t>
            </a:r>
            <a:r>
              <a:rPr lang="en-US" dirty="0" smtClean="0">
                <a:solidFill>
                  <a:srgbClr val="002060"/>
                </a:solidFill>
              </a:rPr>
              <a:t> 3 </a:t>
            </a:r>
            <a:r>
              <a:rPr lang="en-US" dirty="0" err="1" smtClean="0">
                <a:solidFill>
                  <a:srgbClr val="002060"/>
                </a:solidFill>
              </a:rPr>
              <a:t>variabel</a:t>
            </a:r>
            <a:r>
              <a:rPr lang="en-US" dirty="0" smtClean="0">
                <a:solidFill>
                  <a:srgbClr val="002060"/>
                </a:solidFill>
              </a:rPr>
              <a:t> </a:t>
            </a:r>
            <a:r>
              <a:rPr lang="en-US" dirty="0" err="1" smtClean="0">
                <a:solidFill>
                  <a:srgbClr val="002060"/>
                </a:solidFill>
              </a:rPr>
              <a:t>atau</a:t>
            </a:r>
            <a:r>
              <a:rPr lang="en-US" dirty="0" smtClean="0">
                <a:solidFill>
                  <a:srgbClr val="002060"/>
                </a:solidFill>
              </a:rPr>
              <a:t> </a:t>
            </a:r>
            <a:r>
              <a:rPr lang="en-US" dirty="0" err="1" smtClean="0">
                <a:solidFill>
                  <a:srgbClr val="002060"/>
                </a:solidFill>
              </a:rPr>
              <a:t>lebih</a:t>
            </a:r>
            <a:endParaRPr lang="en-US" dirty="0" smtClean="0">
              <a:solidFill>
                <a:srgbClr val="002060"/>
              </a:solidFill>
            </a:endParaRPr>
          </a:p>
        </p:txBody>
      </p:sp>
    </p:spTree>
    <p:extLst>
      <p:ext uri="{BB962C8B-B14F-4D97-AF65-F5344CB8AC3E}">
        <p14:creationId xmlns:p14="http://schemas.microsoft.com/office/powerpoint/2010/main" val="3304242200"/>
      </p:ext>
    </p:extLst>
  </p:cSld>
  <p:clrMapOvr>
    <a:masterClrMapping/>
  </p:clrMapOvr>
  <p:transition spd="med">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600200"/>
            <a:ext cx="8153400" cy="4724400"/>
          </a:xfrm>
          <a:noFill/>
        </p:spPr>
        <p:txBody>
          <a:bodyPr>
            <a:normAutofit/>
          </a:bodyPr>
          <a:lstStyle/>
          <a:p>
            <a:pPr marL="320040" indent="-320040" eaLnBrk="1" fontAlgn="auto" hangingPunct="1">
              <a:spcAft>
                <a:spcPts val="0"/>
              </a:spcAft>
              <a:buFont typeface="Wingdings"/>
              <a:buNone/>
              <a:defRPr/>
            </a:pPr>
            <a:r>
              <a:rPr lang="en-US" sz="2200" dirty="0" err="1" smtClean="0"/>
              <a:t>Koefisien</a:t>
            </a:r>
            <a:r>
              <a:rPr lang="en-US" sz="2200" dirty="0" smtClean="0"/>
              <a:t> </a:t>
            </a:r>
            <a:r>
              <a:rPr lang="en-US" sz="2200" dirty="0" err="1" smtClean="0"/>
              <a:t>korelasi</a:t>
            </a:r>
            <a:r>
              <a:rPr lang="en-US" sz="2200" dirty="0" smtClean="0"/>
              <a:t> linier </a:t>
            </a:r>
            <a:r>
              <a:rPr lang="en-US" sz="2200" dirty="0" err="1" smtClean="0"/>
              <a:t>berganda</a:t>
            </a:r>
            <a:r>
              <a:rPr lang="en-US" sz="2200" dirty="0" smtClean="0"/>
              <a:t> </a:t>
            </a:r>
            <a:r>
              <a:rPr lang="en-US" sz="2200" dirty="0" err="1" smtClean="0"/>
              <a:t>untuk</a:t>
            </a:r>
            <a:r>
              <a:rPr lang="en-US" sz="2200" dirty="0" smtClean="0"/>
              <a:t> 3 </a:t>
            </a:r>
            <a:r>
              <a:rPr lang="en-US" sz="2200" dirty="0" err="1" smtClean="0"/>
              <a:t>variabel</a:t>
            </a:r>
            <a:r>
              <a:rPr lang="en-US" sz="2200" dirty="0" smtClean="0"/>
              <a:t> </a:t>
            </a:r>
            <a:r>
              <a:rPr lang="en-US" sz="2200" dirty="0" err="1" smtClean="0"/>
              <a:t>dirumuskan</a:t>
            </a:r>
            <a:r>
              <a:rPr lang="en-US" sz="2200" dirty="0" smtClean="0"/>
              <a:t> :</a:t>
            </a:r>
          </a:p>
          <a:p>
            <a:pPr marL="320040" indent="-320040" eaLnBrk="1" fontAlgn="auto" hangingPunct="1">
              <a:spcAft>
                <a:spcPts val="0"/>
              </a:spcAft>
              <a:buFont typeface="Wingdings"/>
              <a:buNone/>
              <a:defRPr/>
            </a:pPr>
            <a:endParaRPr lang="en-US" sz="2200" dirty="0" smtClean="0"/>
          </a:p>
          <a:p>
            <a:pPr marL="320040" indent="-320040" eaLnBrk="1" fontAlgn="auto" hangingPunct="1">
              <a:spcAft>
                <a:spcPts val="0"/>
              </a:spcAft>
              <a:buFont typeface="Wingdings"/>
              <a:buNone/>
              <a:defRPr/>
            </a:pPr>
            <a:r>
              <a:rPr lang="en-US" sz="2400" dirty="0" smtClean="0"/>
              <a:t>			        </a:t>
            </a:r>
            <a:endParaRPr lang="id-ID" sz="2400" dirty="0" smtClean="0"/>
          </a:p>
          <a:p>
            <a:pPr marL="320040" indent="-320040" eaLnBrk="1" fontAlgn="auto" hangingPunct="1">
              <a:spcAft>
                <a:spcPts val="0"/>
              </a:spcAft>
              <a:buFont typeface="Wingdings"/>
              <a:buNone/>
              <a:defRPr/>
            </a:pPr>
            <a:endParaRPr lang="id-ID" sz="2400" b="1" dirty="0"/>
          </a:p>
          <a:p>
            <a:pPr marL="320040" indent="-320040" eaLnBrk="1" fontAlgn="auto" hangingPunct="1">
              <a:spcAft>
                <a:spcPts val="0"/>
              </a:spcAft>
              <a:buFont typeface="Wingdings"/>
              <a:buNone/>
              <a:defRPr/>
            </a:pPr>
            <a:r>
              <a:rPr lang="en-US" sz="1900" b="1" dirty="0" err="1" smtClean="0"/>
              <a:t>Keterangan</a:t>
            </a:r>
            <a:r>
              <a:rPr lang="en-US" sz="1900" dirty="0" smtClean="0"/>
              <a:t> : </a:t>
            </a:r>
          </a:p>
          <a:p>
            <a:pPr marL="320040" indent="-320040" eaLnBrk="1" fontAlgn="auto" hangingPunct="1">
              <a:spcAft>
                <a:spcPts val="0"/>
              </a:spcAft>
              <a:buFont typeface="Wingdings"/>
              <a:buNone/>
              <a:defRPr/>
            </a:pPr>
            <a:r>
              <a:rPr lang="fi-FI" sz="1900" dirty="0" smtClean="0"/>
              <a:t>	R y.12  = Koefisien korelasi 3 variabel</a:t>
            </a:r>
            <a:endParaRPr lang="en-US" sz="1900" dirty="0" smtClean="0"/>
          </a:p>
          <a:p>
            <a:pPr marL="320040" indent="-320040" eaLnBrk="1" fontAlgn="auto" hangingPunct="1">
              <a:spcAft>
                <a:spcPts val="0"/>
              </a:spcAft>
              <a:buFont typeface="Wingdings"/>
              <a:buNone/>
              <a:defRPr/>
            </a:pPr>
            <a:r>
              <a:rPr lang="fi-FI" sz="1900" dirty="0" smtClean="0"/>
              <a:t>	ry1      = Koefisien korelasi Y dan X1</a:t>
            </a:r>
            <a:endParaRPr lang="en-US" sz="1900" dirty="0" smtClean="0"/>
          </a:p>
          <a:p>
            <a:pPr marL="320040" indent="-320040" eaLnBrk="1" fontAlgn="auto" hangingPunct="1">
              <a:spcAft>
                <a:spcPts val="0"/>
              </a:spcAft>
              <a:buFont typeface="Wingdings"/>
              <a:buNone/>
              <a:defRPr/>
            </a:pPr>
            <a:r>
              <a:rPr lang="fi-FI" sz="1900" dirty="0" smtClean="0"/>
              <a:t>	ry2      = Koefisien korelasi Y dan X2</a:t>
            </a:r>
            <a:endParaRPr lang="en-US" sz="1900" dirty="0" smtClean="0"/>
          </a:p>
          <a:p>
            <a:pPr marL="320040" indent="-320040" eaLnBrk="1" fontAlgn="auto" hangingPunct="1">
              <a:spcAft>
                <a:spcPts val="0"/>
              </a:spcAft>
              <a:buFont typeface="Wingdings"/>
              <a:buNone/>
              <a:defRPr/>
            </a:pPr>
            <a:r>
              <a:rPr lang="fi-FI" sz="1900" dirty="0" smtClean="0"/>
              <a:t>	r12      = Koefisien korelasi X1 dan X2</a:t>
            </a:r>
          </a:p>
          <a:p>
            <a:pPr marL="320040" indent="-320040" eaLnBrk="1" fontAlgn="auto" hangingPunct="1">
              <a:spcAft>
                <a:spcPts val="0"/>
              </a:spcAft>
              <a:buFont typeface="Wingdings"/>
              <a:buChar char=""/>
              <a:defRPr/>
            </a:pPr>
            <a:endParaRPr lang="fi-FI" sz="2000" dirty="0" smtClean="0"/>
          </a:p>
          <a:p>
            <a:pPr marL="320040" indent="-320040" eaLnBrk="1" fontAlgn="auto" hangingPunct="1">
              <a:spcAft>
                <a:spcPts val="0"/>
              </a:spcAft>
              <a:buFont typeface="Wingdings"/>
              <a:buChar char=""/>
              <a:defRPr/>
            </a:pPr>
            <a:r>
              <a:rPr lang="fi-FI" sz="2000" dirty="0" smtClean="0"/>
              <a:t>Untuk menentukan koefisien korelasi 2 variabel (ry1;  ry2; dan r12) digunakan rumus koefisien korelasi dengan product moment</a:t>
            </a:r>
            <a:endParaRPr lang="en-US" sz="1900" dirty="0" smtClean="0"/>
          </a:p>
          <a:p>
            <a:pPr marL="320040" indent="-320040" eaLnBrk="1" fontAlgn="auto" hangingPunct="1">
              <a:spcAft>
                <a:spcPts val="0"/>
              </a:spcAft>
              <a:buFont typeface="Wingdings"/>
              <a:buNone/>
              <a:defRPr/>
            </a:pPr>
            <a:endParaRPr lang="en-US" sz="2400" dirty="0"/>
          </a:p>
        </p:txBody>
      </p:sp>
      <p:sp>
        <p:nvSpPr>
          <p:cNvPr id="2" name="Title 1"/>
          <p:cNvSpPr>
            <a:spLocks noGrp="1"/>
          </p:cNvSpPr>
          <p:nvPr>
            <p:ph type="title"/>
          </p:nvPr>
        </p:nvSpPr>
        <p:spPr>
          <a:xfrm>
            <a:off x="0" y="533400"/>
            <a:ext cx="2895600" cy="685800"/>
          </a:xfrm>
          <a:noFill/>
        </p:spPr>
        <p:txBody>
          <a:bodyPr>
            <a:noAutofit/>
          </a:bodyPr>
          <a:lstStyle/>
          <a:p>
            <a:pPr algn="r" eaLnBrk="1" fontAlgn="auto" hangingPunct="1">
              <a:spcAft>
                <a:spcPts val="0"/>
              </a:spcAft>
              <a:defRPr/>
            </a:pPr>
            <a:r>
              <a:rPr lang="en-US" sz="6000" dirty="0" err="1" smtClean="0"/>
              <a:t>Rumus</a:t>
            </a:r>
            <a:endParaRPr lang="en-US" sz="6000"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8" name="Object 7"/>
          <p:cNvGraphicFramePr>
            <a:graphicFrameLocks noChangeAspect="1"/>
          </p:cNvGraphicFramePr>
          <p:nvPr>
            <p:extLst>
              <p:ext uri="{D42A27DB-BD31-4B8C-83A1-F6EECF244321}">
                <p14:modId xmlns:p14="http://schemas.microsoft.com/office/powerpoint/2010/main" val="1185909016"/>
              </p:ext>
            </p:extLst>
          </p:nvPr>
        </p:nvGraphicFramePr>
        <p:xfrm>
          <a:off x="1403648" y="2204864"/>
          <a:ext cx="5400600" cy="1207730"/>
        </p:xfrm>
        <a:graphic>
          <a:graphicData uri="http://schemas.openxmlformats.org/presentationml/2006/ole">
            <mc:AlternateContent xmlns:mc="http://schemas.openxmlformats.org/markup-compatibility/2006">
              <mc:Choice xmlns:v="urn:schemas-microsoft-com:vml" Requires="v">
                <p:oleObj spid="_x0000_s28731" name="Equation" r:id="rId3" imgW="2260600" imgH="508000" progId="Equation.3">
                  <p:embed/>
                </p:oleObj>
              </mc:Choice>
              <mc:Fallback>
                <p:oleObj name="Equation" r:id="rId3" imgW="2260600" imgH="508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204864"/>
                        <a:ext cx="5400600" cy="1207730"/>
                      </a:xfrm>
                      <a:prstGeom prst="rect">
                        <a:avLst/>
                      </a:prstGeom>
                      <a:noFill/>
                    </p:spPr>
                  </p:pic>
                </p:oleObj>
              </mc:Fallback>
            </mc:AlternateContent>
          </a:graphicData>
        </a:graphic>
      </p:graphicFrame>
    </p:spTree>
    <p:extLst>
      <p:ext uri="{BB962C8B-B14F-4D97-AF65-F5344CB8AC3E}">
        <p14:creationId xmlns:p14="http://schemas.microsoft.com/office/powerpoint/2010/main" val="42699144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13775" cy="990600"/>
          </a:xfrm>
          <a:solidFill>
            <a:schemeClr val="accent1">
              <a:lumMod val="50000"/>
            </a:schemeClr>
          </a:solidFill>
        </p:spPr>
        <p:txBody>
          <a:bodyPr>
            <a:normAutofit/>
          </a:bodyPr>
          <a:lstStyle/>
          <a:p>
            <a:pPr algn="r" eaLnBrk="1" fontAlgn="auto" hangingPunct="1">
              <a:spcAft>
                <a:spcPts val="0"/>
              </a:spcAft>
              <a:defRPr/>
            </a:pPr>
            <a:r>
              <a:rPr lang="en-US" sz="2800" b="1" dirty="0" smtClean="0">
                <a:solidFill>
                  <a:schemeClr val="bg1"/>
                </a:solidFill>
              </a:rPr>
              <a:t>KOEFISIEN PENENTU BERGANDA </a:t>
            </a:r>
            <a:br>
              <a:rPr lang="en-US" sz="2800" b="1" dirty="0" smtClean="0">
                <a:solidFill>
                  <a:schemeClr val="bg1"/>
                </a:solidFill>
              </a:rPr>
            </a:br>
            <a:r>
              <a:rPr lang="en-US" sz="2200" dirty="0" smtClean="0">
                <a:solidFill>
                  <a:schemeClr val="bg1"/>
                </a:solidFill>
              </a:rPr>
              <a:t>(KPB/ </a:t>
            </a:r>
            <a:r>
              <a:rPr lang="en-US" sz="2200" dirty="0" err="1" smtClean="0">
                <a:solidFill>
                  <a:schemeClr val="bg1"/>
                </a:solidFill>
              </a:rPr>
              <a:t>Koefisien</a:t>
            </a:r>
            <a:r>
              <a:rPr lang="en-US" sz="2200" dirty="0" smtClean="0">
                <a:solidFill>
                  <a:schemeClr val="bg1"/>
                </a:solidFill>
              </a:rPr>
              <a:t> </a:t>
            </a:r>
            <a:r>
              <a:rPr lang="en-US" sz="2200" dirty="0" err="1" smtClean="0">
                <a:solidFill>
                  <a:schemeClr val="bg1"/>
                </a:solidFill>
              </a:rPr>
              <a:t>Determinasi</a:t>
            </a:r>
            <a:r>
              <a:rPr lang="en-US" sz="2200" dirty="0" smtClean="0">
                <a:solidFill>
                  <a:schemeClr val="bg1"/>
                </a:solidFill>
              </a:rPr>
              <a:t> </a:t>
            </a:r>
            <a:r>
              <a:rPr lang="en-US" sz="2200" dirty="0" err="1" smtClean="0">
                <a:solidFill>
                  <a:schemeClr val="bg1"/>
                </a:solidFill>
              </a:rPr>
              <a:t>Berganda</a:t>
            </a:r>
            <a:r>
              <a:rPr lang="en-US" sz="2200" dirty="0" smtClean="0">
                <a:solidFill>
                  <a:schemeClr val="bg1"/>
                </a:solidFill>
              </a:rPr>
              <a:t>)</a:t>
            </a:r>
            <a:endParaRPr lang="en-US" sz="2200" dirty="0">
              <a:solidFill>
                <a:schemeClr val="bg1"/>
              </a:solidFill>
            </a:endParaRPr>
          </a:p>
        </p:txBody>
      </p:sp>
      <p:sp>
        <p:nvSpPr>
          <p:cNvPr id="12291" name="Content Placeholder 2"/>
          <p:cNvSpPr>
            <a:spLocks noGrp="1"/>
          </p:cNvSpPr>
          <p:nvPr>
            <p:ph sz="quarter" idx="1"/>
          </p:nvPr>
        </p:nvSpPr>
        <p:spPr>
          <a:xfrm>
            <a:off x="609600" y="1676400"/>
            <a:ext cx="8153400" cy="4495800"/>
          </a:xfrm>
        </p:spPr>
        <p:txBody>
          <a:bodyPr/>
          <a:lstStyle/>
          <a:p>
            <a:pPr algn="just" eaLnBrk="1" hangingPunct="1"/>
            <a:r>
              <a:rPr lang="en-US" sz="2400" smtClean="0"/>
              <a:t>Ditentukan dengan cara </a:t>
            </a:r>
            <a:r>
              <a:rPr lang="en-US" sz="2400" b="1" smtClean="0"/>
              <a:t>mengkuadratkan koefisien korelasi berganda dikalikan dengan 100 persen</a:t>
            </a:r>
          </a:p>
          <a:p>
            <a:pPr algn="just" eaLnBrk="1" hangingPunct="1">
              <a:buFont typeface="Wingdings" pitchFamily="2" charset="2"/>
              <a:buNone/>
            </a:pPr>
            <a:endParaRPr lang="en-US" sz="2400" b="1" smtClean="0"/>
          </a:p>
          <a:p>
            <a:pPr algn="just" eaLnBrk="1" hangingPunct="1"/>
            <a:r>
              <a:rPr lang="en-US" sz="2400" smtClean="0"/>
              <a:t>Koefisien penentu berganda digunakan untuk mengukur besarnya sumbangan beberapa variabel (X1, X2 dan Xn ) terhadap naik turunnya variasi dalam variabel Y</a:t>
            </a:r>
          </a:p>
          <a:p>
            <a:pPr algn="just" eaLnBrk="1" hangingPunct="1"/>
            <a:endParaRPr lang="en-US" sz="2400" smtClean="0"/>
          </a:p>
          <a:p>
            <a:pPr algn="just" eaLnBrk="1" hangingPunct="1"/>
            <a:r>
              <a:rPr lang="en-US" sz="2400" smtClean="0"/>
              <a:t>Rumus yang digunakan :</a:t>
            </a:r>
          </a:p>
          <a:p>
            <a:pPr algn="just" eaLnBrk="1" hangingPunct="1">
              <a:buFont typeface="Wingdings" pitchFamily="2" charset="2"/>
              <a:buNone/>
            </a:pPr>
            <a:r>
              <a:rPr lang="en-US" sz="2400" b="1" smtClean="0"/>
              <a:t>			</a:t>
            </a:r>
            <a:r>
              <a:rPr lang="en-US" sz="2400" b="1" smtClean="0">
                <a:solidFill>
                  <a:srgbClr val="FF6600"/>
                </a:solidFill>
              </a:rPr>
              <a:t>KPB = R² y.12  x 100%</a:t>
            </a:r>
            <a:endParaRPr lang="en-US" sz="2400" smtClean="0">
              <a:solidFill>
                <a:srgbClr val="FF6600"/>
              </a:solidFill>
            </a:endParaRPr>
          </a:p>
        </p:txBody>
      </p:sp>
      <p:sp>
        <p:nvSpPr>
          <p:cNvPr id="4" name="Rectangle 3"/>
          <p:cNvSpPr/>
          <p:nvPr/>
        </p:nvSpPr>
        <p:spPr>
          <a:xfrm>
            <a:off x="2362200" y="5029200"/>
            <a:ext cx="3352800" cy="533400"/>
          </a:xfrm>
          <a:prstGeom prst="rect">
            <a:avLst/>
          </a:prstGeom>
          <a:noFill/>
          <a:ln w="571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191662378"/>
      </p:ext>
    </p:extLst>
  </p:cSld>
  <p:clrMapOvr>
    <a:masterClrMapping/>
  </p:clrMapOvr>
  <p:transition spd="med">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791200" y="762000"/>
            <a:ext cx="2974975" cy="762000"/>
          </a:xfrm>
        </p:spPr>
        <p:txBody>
          <a:bodyPr/>
          <a:lstStyle/>
          <a:p>
            <a:pPr algn="r" eaLnBrk="1" hangingPunct="1"/>
            <a:r>
              <a:rPr lang="en-US" smtClean="0"/>
              <a:t>Contoh Soal</a:t>
            </a:r>
          </a:p>
        </p:txBody>
      </p:sp>
      <p:sp>
        <p:nvSpPr>
          <p:cNvPr id="3" name="Content Placeholder 2"/>
          <p:cNvSpPr>
            <a:spLocks noGrp="1"/>
          </p:cNvSpPr>
          <p:nvPr>
            <p:ph sz="quarter" idx="1"/>
          </p:nvPr>
        </p:nvSpPr>
        <p:spPr>
          <a:xfrm>
            <a:off x="0" y="1676400"/>
            <a:ext cx="9144000" cy="4876800"/>
          </a:xfrm>
          <a:solidFill>
            <a:schemeClr val="accent1">
              <a:lumMod val="50000"/>
            </a:schemeClr>
          </a:solidFill>
        </p:spPr>
        <p:txBody>
          <a:bodyPr>
            <a:noAutofit/>
          </a:bodyPr>
          <a:lstStyle/>
          <a:p>
            <a:pPr marL="320040" indent="-320040" eaLnBrk="1" fontAlgn="auto" hangingPunct="1">
              <a:spcBef>
                <a:spcPts val="0"/>
              </a:spcBef>
              <a:spcAft>
                <a:spcPts val="0"/>
              </a:spcAft>
              <a:buFont typeface="Wingdings"/>
              <a:buNone/>
              <a:defRPr/>
            </a:pPr>
            <a:r>
              <a:rPr lang="en-US" sz="2000" dirty="0" smtClean="0">
                <a:solidFill>
                  <a:schemeClr val="bg1"/>
                </a:solidFill>
              </a:rPr>
              <a:t>	</a:t>
            </a:r>
            <a:r>
              <a:rPr lang="en-US" sz="2000" dirty="0" err="1" smtClean="0">
                <a:solidFill>
                  <a:schemeClr val="bg1"/>
                </a:solidFill>
              </a:rPr>
              <a:t>Suatu</a:t>
            </a:r>
            <a:r>
              <a:rPr lang="en-US" sz="2000" dirty="0" smtClean="0">
                <a:solidFill>
                  <a:schemeClr val="bg1"/>
                </a:solidFill>
              </a:rPr>
              <a:t> </a:t>
            </a:r>
            <a:r>
              <a:rPr lang="en-US" sz="2000" dirty="0" err="1" smtClean="0">
                <a:solidFill>
                  <a:schemeClr val="bg1"/>
                </a:solidFill>
              </a:rPr>
              <a:t>pengamatan</a:t>
            </a:r>
            <a:r>
              <a:rPr lang="en-US" sz="2000" dirty="0" smtClean="0">
                <a:solidFill>
                  <a:schemeClr val="bg1"/>
                </a:solidFill>
              </a:rPr>
              <a:t> </a:t>
            </a:r>
            <a:r>
              <a:rPr lang="en-US" sz="2000" dirty="0" err="1" smtClean="0">
                <a:solidFill>
                  <a:schemeClr val="bg1"/>
                </a:solidFill>
              </a:rPr>
              <a:t>dilakukan</a:t>
            </a:r>
            <a:r>
              <a:rPr lang="en-US" sz="2000" dirty="0" smtClean="0">
                <a:solidFill>
                  <a:schemeClr val="bg1"/>
                </a:solidFill>
              </a:rPr>
              <a:t> </a:t>
            </a:r>
            <a:r>
              <a:rPr lang="en-US" sz="2000" dirty="0" err="1" smtClean="0">
                <a:solidFill>
                  <a:schemeClr val="bg1"/>
                </a:solidFill>
              </a:rPr>
              <a:t>untuk</a:t>
            </a:r>
            <a:r>
              <a:rPr lang="en-US" sz="2000" dirty="0" smtClean="0">
                <a:solidFill>
                  <a:schemeClr val="bg1"/>
                </a:solidFill>
              </a:rPr>
              <a:t> </a:t>
            </a:r>
            <a:r>
              <a:rPr lang="en-US" sz="2000" dirty="0" err="1" smtClean="0">
                <a:solidFill>
                  <a:schemeClr val="bg1"/>
                </a:solidFill>
              </a:rPr>
              <a:t>mengetahui</a:t>
            </a:r>
            <a:r>
              <a:rPr lang="en-US" sz="2000" dirty="0" smtClean="0">
                <a:solidFill>
                  <a:schemeClr val="bg1"/>
                </a:solidFill>
              </a:rPr>
              <a:t> </a:t>
            </a:r>
            <a:r>
              <a:rPr lang="en-US" sz="2000" dirty="0" err="1" smtClean="0">
                <a:solidFill>
                  <a:schemeClr val="bg1"/>
                </a:solidFill>
              </a:rPr>
              <a:t>hubungan</a:t>
            </a:r>
            <a:r>
              <a:rPr lang="en-US" sz="2000" dirty="0" smtClean="0">
                <a:solidFill>
                  <a:schemeClr val="bg1"/>
                </a:solidFill>
              </a:rPr>
              <a:t> </a:t>
            </a:r>
            <a:r>
              <a:rPr lang="en-US" sz="2000" dirty="0" err="1" smtClean="0">
                <a:solidFill>
                  <a:schemeClr val="bg1"/>
                </a:solidFill>
              </a:rPr>
              <a:t>antara</a:t>
            </a:r>
            <a:r>
              <a:rPr lang="en-US" sz="2000" dirty="0" smtClean="0">
                <a:solidFill>
                  <a:schemeClr val="bg1"/>
                </a:solidFill>
              </a:rPr>
              <a:t> </a:t>
            </a:r>
            <a:r>
              <a:rPr lang="en-US" sz="2000" dirty="0" err="1" smtClean="0">
                <a:solidFill>
                  <a:schemeClr val="bg1"/>
                </a:solidFill>
              </a:rPr>
              <a:t>variabel</a:t>
            </a:r>
            <a:r>
              <a:rPr lang="en-US" sz="2000" dirty="0" smtClean="0">
                <a:solidFill>
                  <a:schemeClr val="bg1"/>
                </a:solidFill>
              </a:rPr>
              <a:t> lama </a:t>
            </a:r>
            <a:r>
              <a:rPr lang="en-US" sz="2000" dirty="0" err="1" smtClean="0">
                <a:solidFill>
                  <a:schemeClr val="bg1"/>
                </a:solidFill>
              </a:rPr>
              <a:t>kerja</a:t>
            </a:r>
            <a:r>
              <a:rPr lang="en-US" sz="2000" dirty="0" smtClean="0">
                <a:solidFill>
                  <a:schemeClr val="bg1"/>
                </a:solidFill>
              </a:rPr>
              <a:t> (X1); </a:t>
            </a:r>
            <a:r>
              <a:rPr lang="en-US" sz="2000" dirty="0" err="1" smtClean="0">
                <a:solidFill>
                  <a:schemeClr val="bg1"/>
                </a:solidFill>
              </a:rPr>
              <a:t>motivasi</a:t>
            </a:r>
            <a:r>
              <a:rPr lang="en-US" sz="2000" dirty="0" smtClean="0">
                <a:solidFill>
                  <a:schemeClr val="bg1"/>
                </a:solidFill>
              </a:rPr>
              <a:t> </a:t>
            </a:r>
            <a:r>
              <a:rPr lang="en-US" sz="2000" dirty="0" err="1" smtClean="0">
                <a:solidFill>
                  <a:schemeClr val="bg1"/>
                </a:solidFill>
              </a:rPr>
              <a:t>kerja</a:t>
            </a:r>
            <a:r>
              <a:rPr lang="en-US" sz="2000" dirty="0" smtClean="0">
                <a:solidFill>
                  <a:schemeClr val="bg1"/>
                </a:solidFill>
              </a:rPr>
              <a:t> (X2) </a:t>
            </a:r>
            <a:r>
              <a:rPr lang="en-US" sz="2000" dirty="0" err="1" smtClean="0">
                <a:solidFill>
                  <a:schemeClr val="bg1"/>
                </a:solidFill>
              </a:rPr>
              <a:t>dan</a:t>
            </a:r>
            <a:r>
              <a:rPr lang="en-US" sz="2000" dirty="0" smtClean="0">
                <a:solidFill>
                  <a:schemeClr val="bg1"/>
                </a:solidFill>
              </a:rPr>
              <a:t> </a:t>
            </a:r>
            <a:r>
              <a:rPr lang="en-US" sz="2000" dirty="0" err="1" smtClean="0">
                <a:solidFill>
                  <a:schemeClr val="bg1"/>
                </a:solidFill>
              </a:rPr>
              <a:t>produktivitas</a:t>
            </a:r>
            <a:r>
              <a:rPr lang="en-US" sz="2000" dirty="0" smtClean="0">
                <a:solidFill>
                  <a:schemeClr val="bg1"/>
                </a:solidFill>
              </a:rPr>
              <a:t> </a:t>
            </a:r>
            <a:r>
              <a:rPr lang="en-US" sz="2000" dirty="0" err="1" smtClean="0">
                <a:solidFill>
                  <a:schemeClr val="bg1"/>
                </a:solidFill>
              </a:rPr>
              <a:t>kerja</a:t>
            </a:r>
            <a:r>
              <a:rPr lang="en-US" sz="2000" dirty="0" smtClean="0">
                <a:solidFill>
                  <a:schemeClr val="bg1"/>
                </a:solidFill>
              </a:rPr>
              <a:t> </a:t>
            </a:r>
            <a:r>
              <a:rPr lang="en-US" sz="2000" dirty="0" err="1" smtClean="0">
                <a:solidFill>
                  <a:schemeClr val="bg1"/>
                </a:solidFill>
              </a:rPr>
              <a:t>karyawan</a:t>
            </a:r>
            <a:r>
              <a:rPr lang="en-US" sz="2000" dirty="0" smtClean="0">
                <a:solidFill>
                  <a:schemeClr val="bg1"/>
                </a:solidFill>
              </a:rPr>
              <a:t> (Y) </a:t>
            </a:r>
            <a:r>
              <a:rPr lang="en-US" sz="2000" dirty="0" err="1" smtClean="0">
                <a:solidFill>
                  <a:schemeClr val="bg1"/>
                </a:solidFill>
              </a:rPr>
              <a:t>di</a:t>
            </a:r>
            <a:r>
              <a:rPr lang="en-US" sz="2000" dirty="0" smtClean="0">
                <a:solidFill>
                  <a:schemeClr val="bg1"/>
                </a:solidFill>
              </a:rPr>
              <a:t> </a:t>
            </a:r>
            <a:r>
              <a:rPr lang="en-US" sz="2000" dirty="0" err="1" smtClean="0">
                <a:solidFill>
                  <a:schemeClr val="bg1"/>
                </a:solidFill>
              </a:rPr>
              <a:t>perusahaan</a:t>
            </a:r>
            <a:r>
              <a:rPr lang="en-US" sz="2000" dirty="0" smtClean="0">
                <a:solidFill>
                  <a:schemeClr val="bg1"/>
                </a:solidFill>
              </a:rPr>
              <a:t> ”A”. Data yang </a:t>
            </a:r>
            <a:r>
              <a:rPr lang="en-US" sz="2000" dirty="0" err="1" smtClean="0">
                <a:solidFill>
                  <a:schemeClr val="bg1"/>
                </a:solidFill>
              </a:rPr>
              <a:t>berhasil</a:t>
            </a:r>
            <a:r>
              <a:rPr lang="en-US" sz="2000" dirty="0" smtClean="0">
                <a:solidFill>
                  <a:schemeClr val="bg1"/>
                </a:solidFill>
              </a:rPr>
              <a:t> </a:t>
            </a:r>
            <a:r>
              <a:rPr lang="en-US" sz="2000" dirty="0" err="1" smtClean="0">
                <a:solidFill>
                  <a:schemeClr val="bg1"/>
                </a:solidFill>
              </a:rPr>
              <a:t>dihimpun</a:t>
            </a:r>
            <a:r>
              <a:rPr lang="en-US" sz="2000" dirty="0" smtClean="0">
                <a:solidFill>
                  <a:schemeClr val="bg1"/>
                </a:solidFill>
              </a:rPr>
              <a:t> </a:t>
            </a:r>
            <a:r>
              <a:rPr lang="en-US" sz="2000" dirty="0" err="1" smtClean="0">
                <a:solidFill>
                  <a:schemeClr val="bg1"/>
                </a:solidFill>
              </a:rPr>
              <a:t>berskala</a:t>
            </a:r>
            <a:r>
              <a:rPr lang="en-US" sz="2000" dirty="0" smtClean="0">
                <a:solidFill>
                  <a:schemeClr val="bg1"/>
                </a:solidFill>
              </a:rPr>
              <a:t> interval (</a:t>
            </a:r>
            <a:r>
              <a:rPr lang="en-US" sz="2000" dirty="0" err="1" smtClean="0">
                <a:solidFill>
                  <a:schemeClr val="bg1"/>
                </a:solidFill>
              </a:rPr>
              <a:t>dalam</a:t>
            </a:r>
            <a:r>
              <a:rPr lang="en-US" sz="2000" dirty="0" smtClean="0">
                <a:solidFill>
                  <a:schemeClr val="bg1"/>
                </a:solidFill>
              </a:rPr>
              <a:t> </a:t>
            </a:r>
            <a:r>
              <a:rPr lang="en-US" sz="2000" dirty="0" err="1" smtClean="0">
                <a:solidFill>
                  <a:schemeClr val="bg1"/>
                </a:solidFill>
              </a:rPr>
              <a:t>bentuk</a:t>
            </a:r>
            <a:r>
              <a:rPr lang="en-US" sz="2000" dirty="0" smtClean="0">
                <a:solidFill>
                  <a:schemeClr val="bg1"/>
                </a:solidFill>
              </a:rPr>
              <a:t> </a:t>
            </a:r>
            <a:r>
              <a:rPr lang="en-US" sz="2000" dirty="0" err="1" smtClean="0">
                <a:solidFill>
                  <a:schemeClr val="bg1"/>
                </a:solidFill>
              </a:rPr>
              <a:t>numerik</a:t>
            </a:r>
            <a:r>
              <a:rPr lang="en-US" sz="2000" dirty="0" smtClean="0">
                <a:solidFill>
                  <a:schemeClr val="bg1"/>
                </a:solidFill>
              </a:rPr>
              <a:t>) </a:t>
            </a:r>
            <a:r>
              <a:rPr lang="en-US" sz="2000" dirty="0" err="1" smtClean="0">
                <a:solidFill>
                  <a:schemeClr val="bg1"/>
                </a:solidFill>
              </a:rPr>
              <a:t>dari</a:t>
            </a:r>
            <a:r>
              <a:rPr lang="en-US" sz="2000" dirty="0" smtClean="0">
                <a:solidFill>
                  <a:schemeClr val="bg1"/>
                </a:solidFill>
              </a:rPr>
              <a:t> </a:t>
            </a:r>
            <a:r>
              <a:rPr lang="en-US" sz="2000" dirty="0" err="1" smtClean="0">
                <a:solidFill>
                  <a:schemeClr val="bg1"/>
                </a:solidFill>
              </a:rPr>
              <a:t>sampel</a:t>
            </a:r>
            <a:r>
              <a:rPr lang="en-US" sz="2000" dirty="0" smtClean="0">
                <a:solidFill>
                  <a:schemeClr val="bg1"/>
                </a:solidFill>
              </a:rPr>
              <a:t> yang </a:t>
            </a:r>
            <a:r>
              <a:rPr lang="en-US" sz="2000" dirty="0" err="1" smtClean="0">
                <a:solidFill>
                  <a:schemeClr val="bg1"/>
                </a:solidFill>
              </a:rPr>
              <a:t>diambil</a:t>
            </a:r>
            <a:r>
              <a:rPr lang="en-US" sz="2000" dirty="0" smtClean="0">
                <a:solidFill>
                  <a:schemeClr val="bg1"/>
                </a:solidFill>
              </a:rPr>
              <a:t> </a:t>
            </a:r>
            <a:r>
              <a:rPr lang="en-US" sz="2000" dirty="0" err="1" smtClean="0">
                <a:solidFill>
                  <a:schemeClr val="bg1"/>
                </a:solidFill>
              </a:rPr>
              <a:t>scr</a:t>
            </a:r>
            <a:r>
              <a:rPr lang="en-US" sz="2000" dirty="0" smtClean="0">
                <a:solidFill>
                  <a:schemeClr val="bg1"/>
                </a:solidFill>
              </a:rPr>
              <a:t> random. Data </a:t>
            </a:r>
            <a:r>
              <a:rPr lang="en-US" sz="2000" dirty="0" err="1" smtClean="0">
                <a:solidFill>
                  <a:schemeClr val="bg1"/>
                </a:solidFill>
              </a:rPr>
              <a:t>terdistribusi</a:t>
            </a:r>
            <a:r>
              <a:rPr lang="en-US" sz="2000" dirty="0" smtClean="0">
                <a:solidFill>
                  <a:schemeClr val="bg1"/>
                </a:solidFill>
              </a:rPr>
              <a:t> </a:t>
            </a:r>
            <a:r>
              <a:rPr lang="en-US" sz="2000" dirty="0" err="1" smtClean="0">
                <a:solidFill>
                  <a:schemeClr val="bg1"/>
                </a:solidFill>
              </a:rPr>
              <a:t>sbb</a:t>
            </a:r>
            <a:r>
              <a:rPr lang="en-US" sz="2000" dirty="0" smtClean="0">
                <a:solidFill>
                  <a:schemeClr val="bg1"/>
                </a:solidFill>
              </a:rPr>
              <a:t>: </a:t>
            </a:r>
          </a:p>
          <a:p>
            <a:pPr marL="320040" indent="-320040" eaLnBrk="1" fontAlgn="auto" hangingPunct="1">
              <a:spcBef>
                <a:spcPts val="0"/>
              </a:spcBef>
              <a:spcAft>
                <a:spcPts val="0"/>
              </a:spcAft>
              <a:buFont typeface="Wingdings"/>
              <a:buNone/>
              <a:defRPr/>
            </a:pPr>
            <a:r>
              <a:rPr lang="en-US" sz="2000" dirty="0" smtClean="0">
                <a:solidFill>
                  <a:schemeClr val="bg1"/>
                </a:solidFill>
              </a:rPr>
              <a:t> </a:t>
            </a:r>
          </a:p>
          <a:p>
            <a:pPr marL="320040" indent="-320040" eaLnBrk="1" fontAlgn="auto" hangingPunct="1">
              <a:spcBef>
                <a:spcPts val="0"/>
              </a:spcBef>
              <a:spcAft>
                <a:spcPts val="0"/>
              </a:spcAft>
              <a:buFont typeface="Wingdings"/>
              <a:buNone/>
              <a:defRPr/>
            </a:pPr>
            <a:endParaRPr lang="en-US" sz="2000" dirty="0" smtClean="0">
              <a:solidFill>
                <a:schemeClr val="bg1"/>
              </a:solidFill>
            </a:endParaRPr>
          </a:p>
          <a:p>
            <a:pPr marL="320040" indent="-320040" eaLnBrk="1" fontAlgn="auto" hangingPunct="1">
              <a:spcBef>
                <a:spcPts val="0"/>
              </a:spcBef>
              <a:spcAft>
                <a:spcPts val="0"/>
              </a:spcAft>
              <a:buFont typeface="Wingdings"/>
              <a:buNone/>
              <a:defRPr/>
            </a:pPr>
            <a:endParaRPr lang="en-US" sz="2000" dirty="0" smtClean="0">
              <a:solidFill>
                <a:schemeClr val="bg1"/>
              </a:solidFill>
            </a:endParaRPr>
          </a:p>
          <a:p>
            <a:pPr marL="320040" indent="-320040" eaLnBrk="1" fontAlgn="auto" hangingPunct="1">
              <a:spcBef>
                <a:spcPts val="0"/>
              </a:spcBef>
              <a:spcAft>
                <a:spcPts val="0"/>
              </a:spcAft>
              <a:buFont typeface="Wingdings"/>
              <a:buNone/>
              <a:defRPr/>
            </a:pPr>
            <a:endParaRPr lang="en-US" sz="2000" dirty="0" smtClean="0">
              <a:solidFill>
                <a:schemeClr val="bg1"/>
              </a:solidFill>
            </a:endParaRPr>
          </a:p>
          <a:p>
            <a:pPr marL="320040" indent="-320040" eaLnBrk="1" fontAlgn="auto" hangingPunct="1">
              <a:spcBef>
                <a:spcPts val="0"/>
              </a:spcBef>
              <a:spcAft>
                <a:spcPts val="0"/>
              </a:spcAft>
              <a:buFont typeface="Wingdings"/>
              <a:buNone/>
              <a:defRPr/>
            </a:pPr>
            <a:endParaRPr lang="en-US" sz="2000" dirty="0" smtClean="0">
              <a:solidFill>
                <a:schemeClr val="bg1"/>
              </a:solidFill>
            </a:endParaRPr>
          </a:p>
          <a:p>
            <a:pPr marL="320040" indent="-320040" eaLnBrk="1" fontAlgn="auto" hangingPunct="1">
              <a:spcBef>
                <a:spcPts val="0"/>
              </a:spcBef>
              <a:spcAft>
                <a:spcPts val="0"/>
              </a:spcAft>
              <a:buFont typeface="Wingdings"/>
              <a:buNone/>
              <a:defRPr/>
            </a:pPr>
            <a:r>
              <a:rPr lang="en-US" sz="2000" dirty="0" smtClean="0">
                <a:solidFill>
                  <a:schemeClr val="bg1"/>
                </a:solidFill>
              </a:rPr>
              <a:t>	</a:t>
            </a:r>
            <a:endParaRPr lang="id-ID" sz="2000" dirty="0" smtClean="0">
              <a:solidFill>
                <a:schemeClr val="bg1"/>
              </a:solidFill>
            </a:endParaRPr>
          </a:p>
          <a:p>
            <a:pPr marL="320040" indent="-320040" eaLnBrk="1" fontAlgn="auto" hangingPunct="1">
              <a:spcBef>
                <a:spcPts val="0"/>
              </a:spcBef>
              <a:spcAft>
                <a:spcPts val="0"/>
              </a:spcAft>
              <a:buFont typeface="Wingdings"/>
              <a:buNone/>
              <a:defRPr/>
            </a:pPr>
            <a:r>
              <a:rPr lang="id-ID" sz="2000" dirty="0">
                <a:solidFill>
                  <a:schemeClr val="bg1"/>
                </a:solidFill>
              </a:rPr>
              <a:t>	</a:t>
            </a:r>
            <a:r>
              <a:rPr lang="en-US" sz="2000" dirty="0" err="1" smtClean="0">
                <a:solidFill>
                  <a:schemeClr val="bg1"/>
                </a:solidFill>
              </a:rPr>
              <a:t>Berdasarkan</a:t>
            </a:r>
            <a:r>
              <a:rPr lang="en-US" sz="2000" dirty="0" smtClean="0">
                <a:solidFill>
                  <a:schemeClr val="bg1"/>
                </a:solidFill>
              </a:rPr>
              <a:t> data </a:t>
            </a:r>
            <a:r>
              <a:rPr lang="en-US" sz="2000" dirty="0" err="1" smtClean="0">
                <a:solidFill>
                  <a:schemeClr val="bg1"/>
                </a:solidFill>
              </a:rPr>
              <a:t>tersebut</a:t>
            </a:r>
            <a:r>
              <a:rPr lang="en-US" sz="2000" dirty="0" smtClean="0">
                <a:solidFill>
                  <a:schemeClr val="bg1"/>
                </a:solidFill>
              </a:rPr>
              <a:t> </a:t>
            </a:r>
            <a:r>
              <a:rPr lang="en-US" sz="2000" dirty="0" err="1" smtClean="0">
                <a:solidFill>
                  <a:schemeClr val="bg1"/>
                </a:solidFill>
              </a:rPr>
              <a:t>tentukan</a:t>
            </a:r>
            <a:r>
              <a:rPr lang="en-US" sz="2000" dirty="0" smtClean="0">
                <a:solidFill>
                  <a:schemeClr val="bg1"/>
                </a:solidFill>
              </a:rPr>
              <a:t>: </a:t>
            </a:r>
          </a:p>
          <a:p>
            <a:pPr marL="320040" indent="-320040" eaLnBrk="1" fontAlgn="auto" hangingPunct="1">
              <a:spcBef>
                <a:spcPts val="0"/>
              </a:spcBef>
              <a:spcAft>
                <a:spcPts val="0"/>
              </a:spcAft>
              <a:buFont typeface="Wingdings"/>
              <a:buNone/>
              <a:defRPr/>
            </a:pPr>
            <a:r>
              <a:rPr lang="en-US" sz="2000" dirty="0" smtClean="0">
                <a:solidFill>
                  <a:schemeClr val="bg1"/>
                </a:solidFill>
              </a:rPr>
              <a:t>	(a) </a:t>
            </a:r>
            <a:r>
              <a:rPr lang="en-US" sz="2000" dirty="0" err="1" smtClean="0">
                <a:solidFill>
                  <a:schemeClr val="bg1"/>
                </a:solidFill>
              </a:rPr>
              <a:t>Berapa</a:t>
            </a:r>
            <a:r>
              <a:rPr lang="en-US" sz="2000" dirty="0" smtClean="0">
                <a:solidFill>
                  <a:schemeClr val="bg1"/>
                </a:solidFill>
              </a:rPr>
              <a:t> </a:t>
            </a:r>
            <a:r>
              <a:rPr lang="en-US" sz="2000" dirty="0" err="1" smtClean="0">
                <a:solidFill>
                  <a:schemeClr val="bg1"/>
                </a:solidFill>
              </a:rPr>
              <a:t>besar</a:t>
            </a:r>
            <a:r>
              <a:rPr lang="en-US" sz="2000" dirty="0" smtClean="0">
                <a:solidFill>
                  <a:schemeClr val="bg1"/>
                </a:solidFill>
              </a:rPr>
              <a:t> </a:t>
            </a:r>
            <a:r>
              <a:rPr lang="en-US" sz="2000" dirty="0" err="1" smtClean="0">
                <a:solidFill>
                  <a:schemeClr val="bg1"/>
                </a:solidFill>
              </a:rPr>
              <a:t>koefien</a:t>
            </a:r>
            <a:r>
              <a:rPr lang="en-US" sz="2000" dirty="0" smtClean="0">
                <a:solidFill>
                  <a:schemeClr val="bg1"/>
                </a:solidFill>
              </a:rPr>
              <a:t> </a:t>
            </a:r>
            <a:r>
              <a:rPr lang="en-US" sz="2000" dirty="0" err="1" smtClean="0">
                <a:solidFill>
                  <a:schemeClr val="bg1"/>
                </a:solidFill>
              </a:rPr>
              <a:t>korelasi</a:t>
            </a:r>
            <a:r>
              <a:rPr lang="en-US" sz="2000" dirty="0" smtClean="0">
                <a:solidFill>
                  <a:schemeClr val="bg1"/>
                </a:solidFill>
              </a:rPr>
              <a:t> </a:t>
            </a:r>
            <a:r>
              <a:rPr lang="en-US" sz="2000" dirty="0" err="1" smtClean="0">
                <a:solidFill>
                  <a:schemeClr val="bg1"/>
                </a:solidFill>
              </a:rPr>
              <a:t>berganda</a:t>
            </a:r>
            <a:r>
              <a:rPr lang="en-US" sz="2000" dirty="0" smtClean="0">
                <a:solidFill>
                  <a:schemeClr val="bg1"/>
                </a:solidFill>
              </a:rPr>
              <a:t> </a:t>
            </a:r>
            <a:r>
              <a:rPr lang="en-US" sz="2000" dirty="0" err="1" smtClean="0">
                <a:solidFill>
                  <a:schemeClr val="bg1"/>
                </a:solidFill>
              </a:rPr>
              <a:t>antar</a:t>
            </a:r>
            <a:r>
              <a:rPr lang="en-US" sz="2000" dirty="0" smtClean="0">
                <a:solidFill>
                  <a:schemeClr val="bg1"/>
                </a:solidFill>
              </a:rPr>
              <a:t> </a:t>
            </a:r>
            <a:r>
              <a:rPr lang="en-US" sz="2000" dirty="0" err="1" smtClean="0">
                <a:solidFill>
                  <a:schemeClr val="bg1"/>
                </a:solidFill>
              </a:rPr>
              <a:t>bbrp</a:t>
            </a:r>
            <a:r>
              <a:rPr lang="en-US" sz="2000" dirty="0" smtClean="0">
                <a:solidFill>
                  <a:schemeClr val="bg1"/>
                </a:solidFill>
              </a:rPr>
              <a:t> </a:t>
            </a:r>
            <a:r>
              <a:rPr lang="en-US" sz="2000" dirty="0" err="1" smtClean="0">
                <a:solidFill>
                  <a:schemeClr val="bg1"/>
                </a:solidFill>
              </a:rPr>
              <a:t>variabel</a:t>
            </a:r>
            <a:r>
              <a:rPr lang="en-US" sz="2000" dirty="0" smtClean="0">
                <a:solidFill>
                  <a:schemeClr val="bg1"/>
                </a:solidFill>
              </a:rPr>
              <a:t> </a:t>
            </a:r>
            <a:r>
              <a:rPr lang="en-US" sz="2000" dirty="0" err="1" smtClean="0">
                <a:solidFill>
                  <a:schemeClr val="bg1"/>
                </a:solidFill>
              </a:rPr>
              <a:t>tsb</a:t>
            </a:r>
            <a:r>
              <a:rPr lang="en-US" sz="2000" dirty="0" smtClean="0">
                <a:solidFill>
                  <a:schemeClr val="bg1"/>
                </a:solidFill>
              </a:rPr>
              <a:t>?</a:t>
            </a:r>
          </a:p>
          <a:p>
            <a:pPr marL="320040" indent="-320040" eaLnBrk="1" fontAlgn="auto" hangingPunct="1">
              <a:spcBef>
                <a:spcPts val="0"/>
              </a:spcBef>
              <a:spcAft>
                <a:spcPts val="0"/>
              </a:spcAft>
              <a:buFont typeface="Wingdings"/>
              <a:buNone/>
              <a:defRPr/>
            </a:pPr>
            <a:r>
              <a:rPr lang="en-US" sz="2000" dirty="0" smtClean="0">
                <a:solidFill>
                  <a:schemeClr val="bg1"/>
                </a:solidFill>
              </a:rPr>
              <a:t>	(b) </a:t>
            </a:r>
            <a:r>
              <a:rPr lang="en-US" sz="2000" dirty="0" err="1" smtClean="0">
                <a:solidFill>
                  <a:schemeClr val="bg1"/>
                </a:solidFill>
              </a:rPr>
              <a:t>Berapa</a:t>
            </a:r>
            <a:r>
              <a:rPr lang="en-US" sz="2000" dirty="0" smtClean="0">
                <a:solidFill>
                  <a:schemeClr val="bg1"/>
                </a:solidFill>
              </a:rPr>
              <a:t> </a:t>
            </a:r>
            <a:r>
              <a:rPr lang="en-US" sz="2000" dirty="0" err="1" smtClean="0">
                <a:solidFill>
                  <a:schemeClr val="bg1"/>
                </a:solidFill>
              </a:rPr>
              <a:t>besar</a:t>
            </a:r>
            <a:r>
              <a:rPr lang="en-US" sz="2000" dirty="0" smtClean="0">
                <a:solidFill>
                  <a:schemeClr val="bg1"/>
                </a:solidFill>
              </a:rPr>
              <a:t> </a:t>
            </a:r>
            <a:r>
              <a:rPr lang="en-US" sz="2000" dirty="0" err="1" smtClean="0">
                <a:solidFill>
                  <a:schemeClr val="bg1"/>
                </a:solidFill>
              </a:rPr>
              <a:t>sumbangan</a:t>
            </a:r>
            <a:r>
              <a:rPr lang="en-US" sz="2000" dirty="0" smtClean="0">
                <a:solidFill>
                  <a:schemeClr val="bg1"/>
                </a:solidFill>
              </a:rPr>
              <a:t> </a:t>
            </a:r>
            <a:r>
              <a:rPr lang="en-US" sz="2000" dirty="0" err="1" smtClean="0">
                <a:solidFill>
                  <a:schemeClr val="bg1"/>
                </a:solidFill>
              </a:rPr>
              <a:t>variabel</a:t>
            </a:r>
            <a:r>
              <a:rPr lang="en-US" sz="2000" dirty="0" smtClean="0">
                <a:solidFill>
                  <a:schemeClr val="bg1"/>
                </a:solidFill>
              </a:rPr>
              <a:t> X1 </a:t>
            </a:r>
            <a:r>
              <a:rPr lang="en-US" sz="2000" dirty="0" err="1" smtClean="0">
                <a:solidFill>
                  <a:schemeClr val="bg1"/>
                </a:solidFill>
              </a:rPr>
              <a:t>dan</a:t>
            </a:r>
            <a:r>
              <a:rPr lang="en-US" sz="2000" dirty="0" smtClean="0">
                <a:solidFill>
                  <a:schemeClr val="bg1"/>
                </a:solidFill>
              </a:rPr>
              <a:t> X2 </a:t>
            </a:r>
            <a:r>
              <a:rPr lang="en-US" sz="2000" dirty="0" err="1" smtClean="0">
                <a:solidFill>
                  <a:schemeClr val="bg1"/>
                </a:solidFill>
              </a:rPr>
              <a:t>terhadap</a:t>
            </a:r>
            <a:r>
              <a:rPr lang="en-US" sz="2000" dirty="0" smtClean="0">
                <a:solidFill>
                  <a:schemeClr val="bg1"/>
                </a:solidFill>
              </a:rPr>
              <a:t> </a:t>
            </a:r>
            <a:r>
              <a:rPr lang="en-US" sz="2000" dirty="0" err="1" smtClean="0">
                <a:solidFill>
                  <a:schemeClr val="bg1"/>
                </a:solidFill>
              </a:rPr>
              <a:t>variabel</a:t>
            </a:r>
            <a:r>
              <a:rPr lang="en-US" sz="2000" dirty="0" smtClean="0">
                <a:solidFill>
                  <a:schemeClr val="bg1"/>
                </a:solidFill>
              </a:rPr>
              <a:t> Y?</a:t>
            </a:r>
          </a:p>
          <a:p>
            <a:pPr marL="320040" indent="-320040" eaLnBrk="1" fontAlgn="auto" hangingPunct="1">
              <a:spcBef>
                <a:spcPts val="0"/>
              </a:spcBef>
              <a:spcAft>
                <a:spcPts val="0"/>
              </a:spcAft>
              <a:buFont typeface="Wingdings"/>
              <a:buNone/>
              <a:defRPr/>
            </a:pPr>
            <a:r>
              <a:rPr lang="en-US" sz="2000" dirty="0" smtClean="0">
                <a:solidFill>
                  <a:schemeClr val="bg1"/>
                </a:solidFill>
              </a:rPr>
              <a:t>	(c) </a:t>
            </a:r>
            <a:r>
              <a:rPr lang="en-US" sz="2000" dirty="0" err="1" smtClean="0">
                <a:solidFill>
                  <a:schemeClr val="bg1"/>
                </a:solidFill>
              </a:rPr>
              <a:t>Bagaimana</a:t>
            </a:r>
            <a:r>
              <a:rPr lang="en-US" sz="2000" dirty="0" smtClean="0">
                <a:solidFill>
                  <a:schemeClr val="bg1"/>
                </a:solidFill>
              </a:rPr>
              <a:t> </a:t>
            </a:r>
            <a:r>
              <a:rPr lang="en-US" sz="2000" dirty="0" err="1" smtClean="0">
                <a:solidFill>
                  <a:schemeClr val="bg1"/>
                </a:solidFill>
              </a:rPr>
              <a:t>interpretasi</a:t>
            </a:r>
            <a:r>
              <a:rPr lang="en-US" sz="2000" dirty="0" smtClean="0">
                <a:solidFill>
                  <a:schemeClr val="bg1"/>
                </a:solidFill>
              </a:rPr>
              <a:t> yang </a:t>
            </a:r>
            <a:r>
              <a:rPr lang="en-US" sz="2000" dirty="0" err="1" smtClean="0">
                <a:solidFill>
                  <a:schemeClr val="bg1"/>
                </a:solidFill>
              </a:rPr>
              <a:t>dapat</a:t>
            </a:r>
            <a:r>
              <a:rPr lang="en-US" sz="2000" dirty="0" smtClean="0">
                <a:solidFill>
                  <a:schemeClr val="bg1"/>
                </a:solidFill>
              </a:rPr>
              <a:t> </a:t>
            </a:r>
            <a:r>
              <a:rPr lang="en-US" sz="2000" dirty="0" err="1" smtClean="0">
                <a:solidFill>
                  <a:schemeClr val="bg1"/>
                </a:solidFill>
              </a:rPr>
              <a:t>dikemukakan</a:t>
            </a:r>
            <a:r>
              <a:rPr lang="en-US" sz="2000" dirty="0" smtClean="0">
                <a:solidFill>
                  <a:schemeClr val="bg1"/>
                </a:solidFill>
              </a:rPr>
              <a:t> </a:t>
            </a:r>
            <a:r>
              <a:rPr lang="en-US" sz="2000" dirty="0" err="1" smtClean="0">
                <a:solidFill>
                  <a:schemeClr val="bg1"/>
                </a:solidFill>
              </a:rPr>
              <a:t>berdasarkan</a:t>
            </a:r>
            <a:r>
              <a:rPr lang="en-US" sz="2000" dirty="0" smtClean="0">
                <a:solidFill>
                  <a:schemeClr val="bg1"/>
                </a:solidFill>
              </a:rPr>
              <a:t> </a:t>
            </a:r>
          </a:p>
          <a:p>
            <a:pPr marL="320040" indent="-320040" eaLnBrk="1" fontAlgn="auto" hangingPunct="1">
              <a:spcBef>
                <a:spcPts val="0"/>
              </a:spcBef>
              <a:spcAft>
                <a:spcPts val="0"/>
              </a:spcAft>
              <a:buFont typeface="Wingdings"/>
              <a:buNone/>
              <a:defRPr/>
            </a:pPr>
            <a:r>
              <a:rPr lang="en-US" sz="2000" dirty="0" smtClean="0">
                <a:solidFill>
                  <a:schemeClr val="bg1"/>
                </a:solidFill>
              </a:rPr>
              <a:t>	     </a:t>
            </a:r>
            <a:r>
              <a:rPr lang="en-US" sz="2000" dirty="0" err="1" smtClean="0">
                <a:solidFill>
                  <a:schemeClr val="bg1"/>
                </a:solidFill>
              </a:rPr>
              <a:t>koefisien</a:t>
            </a:r>
            <a:r>
              <a:rPr lang="en-US" sz="2000" dirty="0" smtClean="0">
                <a:solidFill>
                  <a:schemeClr val="bg1"/>
                </a:solidFill>
              </a:rPr>
              <a:t> </a:t>
            </a:r>
            <a:r>
              <a:rPr lang="en-US" sz="2000" dirty="0" err="1" smtClean="0">
                <a:solidFill>
                  <a:schemeClr val="bg1"/>
                </a:solidFill>
              </a:rPr>
              <a:t>korelasi</a:t>
            </a:r>
            <a:r>
              <a:rPr lang="en-US" sz="2000" dirty="0" smtClean="0">
                <a:solidFill>
                  <a:schemeClr val="bg1"/>
                </a:solidFill>
              </a:rPr>
              <a:t> </a:t>
            </a:r>
            <a:r>
              <a:rPr lang="en-US" sz="2000" dirty="0" err="1" smtClean="0">
                <a:solidFill>
                  <a:schemeClr val="bg1"/>
                </a:solidFill>
              </a:rPr>
              <a:t>berganda</a:t>
            </a:r>
            <a:r>
              <a:rPr lang="en-US" sz="2000" dirty="0" smtClean="0">
                <a:solidFill>
                  <a:schemeClr val="bg1"/>
                </a:solidFill>
              </a:rPr>
              <a:t> yang </a:t>
            </a:r>
            <a:r>
              <a:rPr lang="en-US" sz="2000" dirty="0" err="1" smtClean="0">
                <a:solidFill>
                  <a:schemeClr val="bg1"/>
                </a:solidFill>
              </a:rPr>
              <a:t>telah</a:t>
            </a:r>
            <a:r>
              <a:rPr lang="en-US" sz="2000" dirty="0" smtClean="0">
                <a:solidFill>
                  <a:schemeClr val="bg1"/>
                </a:solidFill>
              </a:rPr>
              <a:t> </a:t>
            </a:r>
            <a:r>
              <a:rPr lang="en-US" sz="2000" dirty="0" err="1" smtClean="0">
                <a:solidFill>
                  <a:schemeClr val="bg1"/>
                </a:solidFill>
              </a:rPr>
              <a:t>dihitung</a:t>
            </a:r>
            <a:r>
              <a:rPr lang="en-US" sz="2000" dirty="0" smtClean="0">
                <a:solidFill>
                  <a:schemeClr val="bg1"/>
                </a:solidFill>
              </a:rPr>
              <a:t>?</a:t>
            </a:r>
            <a:endParaRPr lang="en-US" sz="2000" dirty="0">
              <a:solidFill>
                <a:schemeClr val="bg1"/>
              </a:solidFill>
            </a:endParaRPr>
          </a:p>
        </p:txBody>
      </p:sp>
      <p:graphicFrame>
        <p:nvGraphicFramePr>
          <p:cNvPr id="4" name="Table 3"/>
          <p:cNvGraphicFramePr>
            <a:graphicFrameLocks noGrp="1"/>
          </p:cNvGraphicFramePr>
          <p:nvPr/>
        </p:nvGraphicFramePr>
        <p:xfrm>
          <a:off x="1295400" y="3200400"/>
          <a:ext cx="6665912" cy="1482724"/>
        </p:xfrm>
        <a:graphic>
          <a:graphicData uri="http://schemas.openxmlformats.org/drawingml/2006/table">
            <a:tbl>
              <a:tblPr firstRow="1" bandRow="1">
                <a:tableStyleId>{5C22544A-7EE6-4342-B048-85BDC9FD1C3A}</a:tableStyleId>
              </a:tblPr>
              <a:tblGrid>
                <a:gridCol w="1280287"/>
                <a:gridCol w="769375"/>
                <a:gridCol w="769375"/>
                <a:gridCol w="769375"/>
                <a:gridCol w="769375"/>
                <a:gridCol w="769375"/>
                <a:gridCol w="769375"/>
                <a:gridCol w="769375"/>
              </a:tblGrid>
              <a:tr h="370681">
                <a:tc>
                  <a:txBody>
                    <a:bodyPr/>
                    <a:lstStyle/>
                    <a:p>
                      <a:pPr algn="ctr"/>
                      <a:r>
                        <a:rPr lang="en-US" sz="1800" dirty="0" err="1" smtClean="0"/>
                        <a:t>Responden</a:t>
                      </a:r>
                      <a:endParaRPr lang="en-US" sz="1800" b="1" dirty="0"/>
                    </a:p>
                  </a:txBody>
                  <a:tcPr marL="91449" marR="91449" marT="45700" marB="45700" anchor="ctr"/>
                </a:tc>
                <a:tc>
                  <a:txBody>
                    <a:bodyPr/>
                    <a:lstStyle/>
                    <a:p>
                      <a:pPr algn="ctr"/>
                      <a:r>
                        <a:rPr lang="en-US" sz="1800" dirty="0" smtClean="0"/>
                        <a:t>1</a:t>
                      </a:r>
                      <a:endParaRPr lang="en-US" sz="1800" b="1" dirty="0"/>
                    </a:p>
                  </a:txBody>
                  <a:tcPr marL="91449" marR="91449" marT="45700" marB="45700" anchor="ctr"/>
                </a:tc>
                <a:tc>
                  <a:txBody>
                    <a:bodyPr/>
                    <a:lstStyle/>
                    <a:p>
                      <a:pPr algn="ctr"/>
                      <a:r>
                        <a:rPr lang="en-US" sz="1800" dirty="0" smtClean="0"/>
                        <a:t>2</a:t>
                      </a:r>
                      <a:endParaRPr lang="en-US" sz="1800" b="1" dirty="0"/>
                    </a:p>
                  </a:txBody>
                  <a:tcPr marL="91449" marR="91449" marT="45700" marB="45700" anchor="ctr"/>
                </a:tc>
                <a:tc>
                  <a:txBody>
                    <a:bodyPr/>
                    <a:lstStyle/>
                    <a:p>
                      <a:pPr algn="ctr"/>
                      <a:r>
                        <a:rPr lang="en-US" sz="1800" dirty="0" smtClean="0"/>
                        <a:t>3</a:t>
                      </a:r>
                      <a:endParaRPr lang="en-US" sz="1800" b="1" dirty="0"/>
                    </a:p>
                  </a:txBody>
                  <a:tcPr marL="91449" marR="91449" marT="45700" marB="45700" anchor="ctr"/>
                </a:tc>
                <a:tc>
                  <a:txBody>
                    <a:bodyPr/>
                    <a:lstStyle/>
                    <a:p>
                      <a:pPr algn="ctr"/>
                      <a:r>
                        <a:rPr lang="en-US" sz="1800" dirty="0" smtClean="0"/>
                        <a:t>4</a:t>
                      </a:r>
                      <a:endParaRPr lang="en-US" sz="1800" b="1" dirty="0"/>
                    </a:p>
                  </a:txBody>
                  <a:tcPr marL="91449" marR="91449" marT="45700" marB="45700" anchor="ctr"/>
                </a:tc>
                <a:tc>
                  <a:txBody>
                    <a:bodyPr/>
                    <a:lstStyle/>
                    <a:p>
                      <a:pPr algn="ctr"/>
                      <a:r>
                        <a:rPr lang="en-US" sz="1800" dirty="0" smtClean="0"/>
                        <a:t>5</a:t>
                      </a:r>
                      <a:endParaRPr lang="en-US" sz="1800" b="1" dirty="0"/>
                    </a:p>
                  </a:txBody>
                  <a:tcPr marL="91449" marR="91449" marT="45700" marB="45700" anchor="ctr"/>
                </a:tc>
                <a:tc>
                  <a:txBody>
                    <a:bodyPr/>
                    <a:lstStyle/>
                    <a:p>
                      <a:pPr algn="ctr"/>
                      <a:r>
                        <a:rPr lang="en-US" sz="1800" dirty="0" smtClean="0"/>
                        <a:t>6</a:t>
                      </a:r>
                      <a:endParaRPr lang="en-US" sz="1800" b="1" dirty="0"/>
                    </a:p>
                  </a:txBody>
                  <a:tcPr marL="91449" marR="91449" marT="45700" marB="45700" anchor="ctr"/>
                </a:tc>
                <a:tc>
                  <a:txBody>
                    <a:bodyPr/>
                    <a:lstStyle/>
                    <a:p>
                      <a:pPr algn="ctr"/>
                      <a:r>
                        <a:rPr lang="en-US" sz="1800" dirty="0" smtClean="0"/>
                        <a:t>7</a:t>
                      </a:r>
                      <a:endParaRPr lang="en-US" sz="1800" b="1" dirty="0"/>
                    </a:p>
                  </a:txBody>
                  <a:tcPr marL="91449" marR="91449" marT="45700" marB="45700" anchor="ctr"/>
                </a:tc>
              </a:tr>
              <a:tr h="370681">
                <a:tc>
                  <a:txBody>
                    <a:bodyPr/>
                    <a:lstStyle/>
                    <a:p>
                      <a:pPr algn="ctr"/>
                      <a:r>
                        <a:rPr lang="en-US" sz="1800" b="1" dirty="0" smtClean="0"/>
                        <a:t>Y</a:t>
                      </a:r>
                      <a:endParaRPr lang="en-US" sz="1800" b="1" dirty="0"/>
                    </a:p>
                  </a:txBody>
                  <a:tcPr marL="91449" marR="91449" marT="45700" marB="45700" anchor="ctr"/>
                </a:tc>
                <a:tc>
                  <a:txBody>
                    <a:bodyPr/>
                    <a:lstStyle/>
                    <a:p>
                      <a:pPr algn="ctr"/>
                      <a:r>
                        <a:rPr lang="en-US" sz="1800" b="0" dirty="0" smtClean="0"/>
                        <a:t>3</a:t>
                      </a:r>
                      <a:endParaRPr lang="en-US" sz="1800" b="0" dirty="0"/>
                    </a:p>
                  </a:txBody>
                  <a:tcPr marL="91449" marR="91449" marT="45700" marB="45700" anchor="ctr"/>
                </a:tc>
                <a:tc>
                  <a:txBody>
                    <a:bodyPr/>
                    <a:lstStyle/>
                    <a:p>
                      <a:pPr algn="ctr"/>
                      <a:r>
                        <a:rPr lang="en-US" sz="1800" b="0" dirty="0" smtClean="0"/>
                        <a:t>5</a:t>
                      </a:r>
                      <a:endParaRPr lang="en-US" sz="1800" b="0" dirty="0"/>
                    </a:p>
                  </a:txBody>
                  <a:tcPr marL="91449" marR="91449" marT="45700" marB="45700" anchor="ctr"/>
                </a:tc>
                <a:tc>
                  <a:txBody>
                    <a:bodyPr/>
                    <a:lstStyle/>
                    <a:p>
                      <a:pPr algn="ctr"/>
                      <a:r>
                        <a:rPr lang="en-US" sz="1800" b="0" dirty="0" smtClean="0"/>
                        <a:t>6</a:t>
                      </a:r>
                      <a:endParaRPr lang="en-US" sz="1800" b="0" dirty="0"/>
                    </a:p>
                  </a:txBody>
                  <a:tcPr marL="91449" marR="91449" marT="45700" marB="45700" anchor="ctr"/>
                </a:tc>
                <a:tc>
                  <a:txBody>
                    <a:bodyPr/>
                    <a:lstStyle/>
                    <a:p>
                      <a:pPr algn="ctr"/>
                      <a:r>
                        <a:rPr lang="en-US" sz="1800" b="0" dirty="0" smtClean="0"/>
                        <a:t>7</a:t>
                      </a:r>
                      <a:endParaRPr lang="en-US" sz="1800" b="0" dirty="0"/>
                    </a:p>
                  </a:txBody>
                  <a:tcPr marL="91449" marR="91449" marT="45700" marB="45700" anchor="ctr"/>
                </a:tc>
                <a:tc>
                  <a:txBody>
                    <a:bodyPr/>
                    <a:lstStyle/>
                    <a:p>
                      <a:pPr algn="ctr"/>
                      <a:r>
                        <a:rPr lang="en-US" sz="1800" b="0" dirty="0" smtClean="0"/>
                        <a:t>4</a:t>
                      </a:r>
                      <a:endParaRPr lang="en-US" sz="1800" b="0" dirty="0"/>
                    </a:p>
                  </a:txBody>
                  <a:tcPr marL="91449" marR="91449" marT="45700" marB="45700" anchor="ctr"/>
                </a:tc>
                <a:tc>
                  <a:txBody>
                    <a:bodyPr/>
                    <a:lstStyle/>
                    <a:p>
                      <a:pPr algn="ctr"/>
                      <a:r>
                        <a:rPr lang="en-US" sz="1800" b="0" dirty="0" smtClean="0"/>
                        <a:t>6</a:t>
                      </a:r>
                      <a:endParaRPr lang="en-US" sz="1800" b="0" dirty="0"/>
                    </a:p>
                  </a:txBody>
                  <a:tcPr marL="91449" marR="91449" marT="45700" marB="45700" anchor="ctr"/>
                </a:tc>
                <a:tc>
                  <a:txBody>
                    <a:bodyPr/>
                    <a:lstStyle/>
                    <a:p>
                      <a:pPr algn="ctr"/>
                      <a:r>
                        <a:rPr lang="en-US" sz="1800" b="0" dirty="0" smtClean="0"/>
                        <a:t>9</a:t>
                      </a:r>
                      <a:endParaRPr lang="en-US" sz="1800" b="0" dirty="0"/>
                    </a:p>
                  </a:txBody>
                  <a:tcPr marL="91449" marR="91449" marT="45700" marB="45700" anchor="ctr"/>
                </a:tc>
              </a:tr>
              <a:tr h="370681">
                <a:tc>
                  <a:txBody>
                    <a:bodyPr/>
                    <a:lstStyle/>
                    <a:p>
                      <a:pPr algn="ctr"/>
                      <a:r>
                        <a:rPr lang="en-US" sz="1800" b="1" dirty="0" smtClean="0"/>
                        <a:t>X1</a:t>
                      </a:r>
                      <a:endParaRPr lang="en-US" sz="1800" b="1" dirty="0"/>
                    </a:p>
                  </a:txBody>
                  <a:tcPr marL="91449" marR="91449" marT="45700" marB="45700" anchor="ctr"/>
                </a:tc>
                <a:tc>
                  <a:txBody>
                    <a:bodyPr/>
                    <a:lstStyle/>
                    <a:p>
                      <a:pPr algn="ctr"/>
                      <a:r>
                        <a:rPr lang="en-US" sz="1800" b="0" dirty="0" smtClean="0"/>
                        <a:t>5</a:t>
                      </a:r>
                      <a:endParaRPr lang="en-US" sz="1800" b="0" dirty="0"/>
                    </a:p>
                  </a:txBody>
                  <a:tcPr marL="91449" marR="91449" marT="45700" marB="45700" anchor="ctr"/>
                </a:tc>
                <a:tc>
                  <a:txBody>
                    <a:bodyPr/>
                    <a:lstStyle/>
                    <a:p>
                      <a:pPr algn="ctr"/>
                      <a:r>
                        <a:rPr lang="en-US" sz="1800" b="0" dirty="0" smtClean="0"/>
                        <a:t>8</a:t>
                      </a:r>
                      <a:endParaRPr lang="en-US" sz="1800" b="0" dirty="0"/>
                    </a:p>
                  </a:txBody>
                  <a:tcPr marL="91449" marR="91449" marT="45700" marB="45700" anchor="ctr"/>
                </a:tc>
                <a:tc>
                  <a:txBody>
                    <a:bodyPr/>
                    <a:lstStyle/>
                    <a:p>
                      <a:pPr algn="ctr"/>
                      <a:r>
                        <a:rPr lang="en-US" sz="1800" b="0" dirty="0" smtClean="0"/>
                        <a:t>9</a:t>
                      </a:r>
                      <a:endParaRPr lang="en-US" sz="1800" b="0" dirty="0"/>
                    </a:p>
                  </a:txBody>
                  <a:tcPr marL="91449" marR="91449" marT="45700" marB="45700" anchor="ctr"/>
                </a:tc>
                <a:tc>
                  <a:txBody>
                    <a:bodyPr/>
                    <a:lstStyle/>
                    <a:p>
                      <a:pPr algn="ctr"/>
                      <a:r>
                        <a:rPr lang="en-US" sz="1800" b="0" dirty="0" smtClean="0"/>
                        <a:t>10</a:t>
                      </a:r>
                      <a:endParaRPr lang="en-US" sz="1800" b="0" dirty="0"/>
                    </a:p>
                  </a:txBody>
                  <a:tcPr marL="91449" marR="91449" marT="45700" marB="45700" anchor="ctr"/>
                </a:tc>
                <a:tc>
                  <a:txBody>
                    <a:bodyPr/>
                    <a:lstStyle/>
                    <a:p>
                      <a:pPr algn="ctr"/>
                      <a:r>
                        <a:rPr lang="en-US" sz="1800" b="0" dirty="0" smtClean="0"/>
                        <a:t>7</a:t>
                      </a:r>
                      <a:endParaRPr lang="en-US" sz="1800" b="0" dirty="0"/>
                    </a:p>
                  </a:txBody>
                  <a:tcPr marL="91449" marR="91449" marT="45700" marB="45700" anchor="ctr"/>
                </a:tc>
                <a:tc>
                  <a:txBody>
                    <a:bodyPr/>
                    <a:lstStyle/>
                    <a:p>
                      <a:pPr algn="ctr"/>
                      <a:r>
                        <a:rPr lang="en-US" sz="1800" b="0" dirty="0" smtClean="0"/>
                        <a:t>7</a:t>
                      </a:r>
                      <a:endParaRPr lang="en-US" sz="1800" b="0" dirty="0"/>
                    </a:p>
                  </a:txBody>
                  <a:tcPr marL="91449" marR="91449" marT="45700" marB="45700" anchor="ctr"/>
                </a:tc>
                <a:tc>
                  <a:txBody>
                    <a:bodyPr/>
                    <a:lstStyle/>
                    <a:p>
                      <a:pPr algn="ctr"/>
                      <a:r>
                        <a:rPr lang="en-US" sz="1800" b="0" dirty="0" smtClean="0"/>
                        <a:t>11</a:t>
                      </a:r>
                      <a:endParaRPr lang="en-US" sz="1800" b="0" dirty="0"/>
                    </a:p>
                  </a:txBody>
                  <a:tcPr marL="91449" marR="91449" marT="45700" marB="45700" anchor="ctr"/>
                </a:tc>
              </a:tr>
              <a:tr h="370681">
                <a:tc>
                  <a:txBody>
                    <a:bodyPr/>
                    <a:lstStyle/>
                    <a:p>
                      <a:pPr algn="ctr"/>
                      <a:r>
                        <a:rPr lang="en-US" sz="1800" b="1" dirty="0" smtClean="0"/>
                        <a:t>X2</a:t>
                      </a:r>
                      <a:endParaRPr lang="en-US" sz="1800" b="1" dirty="0"/>
                    </a:p>
                  </a:txBody>
                  <a:tcPr marL="91449" marR="91449" marT="45700" marB="45700" anchor="ctr"/>
                </a:tc>
                <a:tc>
                  <a:txBody>
                    <a:bodyPr/>
                    <a:lstStyle/>
                    <a:p>
                      <a:pPr algn="ctr"/>
                      <a:r>
                        <a:rPr lang="en-US" sz="1800" b="0" dirty="0" smtClean="0"/>
                        <a:t>4</a:t>
                      </a:r>
                      <a:endParaRPr lang="en-US" sz="1800" b="0" dirty="0"/>
                    </a:p>
                  </a:txBody>
                  <a:tcPr marL="91449" marR="91449" marT="45700" marB="45700" anchor="ctr"/>
                </a:tc>
                <a:tc>
                  <a:txBody>
                    <a:bodyPr/>
                    <a:lstStyle/>
                    <a:p>
                      <a:pPr algn="ctr"/>
                      <a:r>
                        <a:rPr lang="en-US" sz="1800" b="0" dirty="0" smtClean="0"/>
                        <a:t>3</a:t>
                      </a:r>
                      <a:endParaRPr lang="en-US" sz="1800" b="0" dirty="0"/>
                    </a:p>
                  </a:txBody>
                  <a:tcPr marL="91449" marR="91449" marT="45700" marB="45700" anchor="ctr"/>
                </a:tc>
                <a:tc>
                  <a:txBody>
                    <a:bodyPr/>
                    <a:lstStyle/>
                    <a:p>
                      <a:pPr algn="ctr"/>
                      <a:r>
                        <a:rPr lang="en-US" sz="1800" b="0" dirty="0" smtClean="0"/>
                        <a:t>2</a:t>
                      </a:r>
                      <a:endParaRPr lang="en-US" sz="1800" b="0" dirty="0"/>
                    </a:p>
                  </a:txBody>
                  <a:tcPr marL="91449" marR="91449" marT="45700" marB="45700" anchor="ctr"/>
                </a:tc>
                <a:tc>
                  <a:txBody>
                    <a:bodyPr/>
                    <a:lstStyle/>
                    <a:p>
                      <a:pPr algn="ctr"/>
                      <a:r>
                        <a:rPr lang="en-US" sz="1800" b="0" dirty="0" smtClean="0"/>
                        <a:t>3</a:t>
                      </a:r>
                      <a:endParaRPr lang="en-US" sz="1800" b="0" dirty="0"/>
                    </a:p>
                  </a:txBody>
                  <a:tcPr marL="91449" marR="91449" marT="45700" marB="45700" anchor="ctr"/>
                </a:tc>
                <a:tc>
                  <a:txBody>
                    <a:bodyPr/>
                    <a:lstStyle/>
                    <a:p>
                      <a:pPr algn="ctr"/>
                      <a:r>
                        <a:rPr lang="en-US" sz="1800" b="0" dirty="0" smtClean="0"/>
                        <a:t>2</a:t>
                      </a:r>
                      <a:endParaRPr lang="en-US" sz="1800" b="0" dirty="0"/>
                    </a:p>
                  </a:txBody>
                  <a:tcPr marL="91449" marR="91449" marT="45700" marB="45700" anchor="ctr"/>
                </a:tc>
                <a:tc>
                  <a:txBody>
                    <a:bodyPr/>
                    <a:lstStyle/>
                    <a:p>
                      <a:pPr algn="ctr"/>
                      <a:r>
                        <a:rPr lang="en-US" sz="1800" b="0" dirty="0" smtClean="0"/>
                        <a:t>4</a:t>
                      </a:r>
                      <a:endParaRPr lang="en-US" sz="1800" b="0" dirty="0"/>
                    </a:p>
                  </a:txBody>
                  <a:tcPr marL="91449" marR="91449" marT="45700" marB="45700" anchor="ctr"/>
                </a:tc>
                <a:tc>
                  <a:txBody>
                    <a:bodyPr/>
                    <a:lstStyle/>
                    <a:p>
                      <a:pPr algn="ctr"/>
                      <a:r>
                        <a:rPr lang="en-US" sz="1800" b="0" dirty="0" smtClean="0"/>
                        <a:t>5</a:t>
                      </a:r>
                      <a:endParaRPr lang="en-US" sz="1800" b="0" dirty="0"/>
                    </a:p>
                  </a:txBody>
                  <a:tcPr marL="91449" marR="91449" marT="45700" marB="45700" anchor="ctr"/>
                </a:tc>
              </a:tr>
            </a:tbl>
          </a:graphicData>
        </a:graphic>
      </p:graphicFrame>
    </p:spTree>
    <p:extLst>
      <p:ext uri="{BB962C8B-B14F-4D97-AF65-F5344CB8AC3E}">
        <p14:creationId xmlns:p14="http://schemas.microsoft.com/office/powerpoint/2010/main" val="551396672"/>
      </p:ext>
    </p:extLst>
  </p:cSld>
  <p:clrMapOvr>
    <a:masterClrMapping/>
  </p:clrMapOvr>
  <p:transition spd="slow">
    <p:comb/>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685800"/>
          </a:xfrm>
          <a:solidFill>
            <a:srgbClr val="FFDF9F"/>
          </a:solidFill>
        </p:spPr>
        <p:txBody>
          <a:bodyPr>
            <a:normAutofit fontScale="90000"/>
          </a:bodyPr>
          <a:lstStyle/>
          <a:p>
            <a:pPr eaLnBrk="1" fontAlgn="auto" hangingPunct="1">
              <a:spcAft>
                <a:spcPts val="0"/>
              </a:spcAft>
              <a:defRPr/>
            </a:pPr>
            <a:r>
              <a:rPr lang="en-US" dirty="0" err="1" smtClean="0"/>
              <a:t>Penyelesaian</a:t>
            </a:r>
            <a:endParaRPr lang="en-US" dirty="0"/>
          </a:p>
        </p:txBody>
      </p:sp>
      <p:sp>
        <p:nvSpPr>
          <p:cNvPr id="14339" name="Content Placeholder 2"/>
          <p:cNvSpPr>
            <a:spLocks noGrp="1"/>
          </p:cNvSpPr>
          <p:nvPr>
            <p:ph sz="quarter" idx="1"/>
          </p:nvPr>
        </p:nvSpPr>
        <p:spPr>
          <a:xfrm>
            <a:off x="228600" y="1600200"/>
            <a:ext cx="1978025" cy="533400"/>
          </a:xfrm>
        </p:spPr>
        <p:txBody>
          <a:bodyPr>
            <a:normAutofit lnSpcReduction="10000"/>
          </a:bodyPr>
          <a:lstStyle/>
          <a:p>
            <a:pPr eaLnBrk="1" hangingPunct="1">
              <a:buFont typeface="Wingdings" pitchFamily="2" charset="2"/>
              <a:buNone/>
            </a:pPr>
            <a:r>
              <a:rPr lang="en-US" smtClean="0"/>
              <a:t>Tabel kerja</a:t>
            </a:r>
          </a:p>
        </p:txBody>
      </p:sp>
      <p:sp>
        <p:nvSpPr>
          <p:cNvPr id="14340" name="Content Placeholder 2"/>
          <p:cNvSpPr txBox="1">
            <a:spLocks/>
          </p:cNvSpPr>
          <p:nvPr/>
        </p:nvSpPr>
        <p:spPr bwMode="auto">
          <a:xfrm>
            <a:off x="533400" y="2209800"/>
            <a:ext cx="8001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700"/>
              </a:spcBef>
              <a:buClr>
                <a:schemeClr val="accent2"/>
              </a:buClr>
              <a:buSzPct val="60000"/>
              <a:buFont typeface="Wingdings" pitchFamily="2" charset="2"/>
              <a:buNone/>
            </a:pPr>
            <a:endParaRPr lang="id-ID" sz="2900">
              <a:latin typeface="Tw Cen MT" pitchFamily="34" charset="0"/>
            </a:endParaRPr>
          </a:p>
        </p:txBody>
      </p:sp>
      <p:graphicFrame>
        <p:nvGraphicFramePr>
          <p:cNvPr id="5" name="Table 4"/>
          <p:cNvGraphicFramePr>
            <a:graphicFrameLocks noGrp="1"/>
          </p:cNvGraphicFramePr>
          <p:nvPr/>
        </p:nvGraphicFramePr>
        <p:xfrm>
          <a:off x="838200" y="2362200"/>
          <a:ext cx="7407279" cy="3514725"/>
        </p:xfrm>
        <a:graphic>
          <a:graphicData uri="http://schemas.openxmlformats.org/drawingml/2006/table">
            <a:tbl>
              <a:tblPr firstRow="1" bandRow="1">
                <a:tableStyleId>{21E4AEA4-8DFA-4A89-87EB-49C32662AFE0}</a:tableStyleId>
              </a:tblPr>
              <a:tblGrid>
                <a:gridCol w="823031"/>
                <a:gridCol w="823031"/>
                <a:gridCol w="823031"/>
                <a:gridCol w="823031"/>
                <a:gridCol w="823031"/>
                <a:gridCol w="823031"/>
                <a:gridCol w="823031"/>
                <a:gridCol w="823031"/>
                <a:gridCol w="823031"/>
              </a:tblGrid>
              <a:tr h="370773">
                <a:tc>
                  <a:txBody>
                    <a:bodyPr/>
                    <a:lstStyle/>
                    <a:p>
                      <a:pPr algn="ctr"/>
                      <a:r>
                        <a:rPr lang="en-US" sz="1800" dirty="0" smtClean="0"/>
                        <a:t>Y</a:t>
                      </a:r>
                      <a:endParaRPr lang="en-US" sz="1800" dirty="0"/>
                    </a:p>
                  </a:txBody>
                  <a:tcPr marL="91448" marR="91448" marT="45712" marB="45712" anchor="ctr"/>
                </a:tc>
                <a:tc>
                  <a:txBody>
                    <a:bodyPr/>
                    <a:lstStyle/>
                    <a:p>
                      <a:pPr algn="ctr"/>
                      <a:r>
                        <a:rPr lang="en-US" sz="1800" dirty="0" smtClean="0"/>
                        <a:t>X1</a:t>
                      </a:r>
                      <a:endParaRPr lang="en-US" sz="1800" dirty="0"/>
                    </a:p>
                  </a:txBody>
                  <a:tcPr marL="91448" marR="91448" marT="45712" marB="45712" anchor="ctr"/>
                </a:tc>
                <a:tc>
                  <a:txBody>
                    <a:bodyPr/>
                    <a:lstStyle/>
                    <a:p>
                      <a:pPr algn="ctr"/>
                      <a:r>
                        <a:rPr lang="en-US" sz="1800" dirty="0" smtClean="0"/>
                        <a:t>X2</a:t>
                      </a:r>
                      <a:endParaRPr lang="en-US" sz="1800" dirty="0"/>
                    </a:p>
                  </a:txBody>
                  <a:tcPr marL="91448" marR="91448" marT="45712" marB="45712" anchor="ctr"/>
                </a:tc>
                <a:tc>
                  <a:txBody>
                    <a:bodyPr/>
                    <a:lstStyle/>
                    <a:p>
                      <a:pPr algn="ctr"/>
                      <a:r>
                        <a:rPr lang="en-US" sz="1800" dirty="0" smtClean="0"/>
                        <a:t>Y</a:t>
                      </a:r>
                      <a:r>
                        <a:rPr lang="en-US" sz="1800" b="1" dirty="0" smtClean="0"/>
                        <a:t>²</a:t>
                      </a:r>
                      <a:endParaRPr lang="en-US" sz="1800" dirty="0"/>
                    </a:p>
                  </a:txBody>
                  <a:tcPr marL="91448" marR="91448" marT="45712" marB="45712" anchor="ctr"/>
                </a:tc>
                <a:tc>
                  <a:txBody>
                    <a:bodyPr/>
                    <a:lstStyle/>
                    <a:p>
                      <a:pPr algn="ctr"/>
                      <a:r>
                        <a:rPr lang="en-US" sz="1800" dirty="0" smtClean="0"/>
                        <a:t>X1</a:t>
                      </a:r>
                      <a:r>
                        <a:rPr lang="en-US" sz="1800" b="1" dirty="0" smtClean="0"/>
                        <a:t>²</a:t>
                      </a:r>
                      <a:endParaRPr lang="en-US" sz="1800" dirty="0"/>
                    </a:p>
                  </a:txBody>
                  <a:tcPr marL="91448" marR="91448" marT="45712" marB="45712" anchor="ctr"/>
                </a:tc>
                <a:tc>
                  <a:txBody>
                    <a:bodyPr/>
                    <a:lstStyle/>
                    <a:p>
                      <a:pPr algn="ctr"/>
                      <a:r>
                        <a:rPr lang="en-US" sz="1800" dirty="0" smtClean="0"/>
                        <a:t>X2</a:t>
                      </a:r>
                      <a:r>
                        <a:rPr lang="en-US" sz="1800" b="1" dirty="0" smtClean="0"/>
                        <a:t>²</a:t>
                      </a:r>
                      <a:endParaRPr lang="en-US" sz="1800" dirty="0"/>
                    </a:p>
                  </a:txBody>
                  <a:tcPr marL="91448" marR="91448" marT="45712" marB="45712" anchor="ctr"/>
                </a:tc>
                <a:tc>
                  <a:txBody>
                    <a:bodyPr/>
                    <a:lstStyle/>
                    <a:p>
                      <a:pPr algn="ctr"/>
                      <a:r>
                        <a:rPr lang="en-US" sz="1800" dirty="0" smtClean="0"/>
                        <a:t>X1 Y</a:t>
                      </a:r>
                      <a:endParaRPr lang="en-US" sz="1800" dirty="0"/>
                    </a:p>
                  </a:txBody>
                  <a:tcPr marL="91448" marR="91448" marT="45712" marB="45712" anchor="ctr"/>
                </a:tc>
                <a:tc>
                  <a:txBody>
                    <a:bodyPr/>
                    <a:lstStyle/>
                    <a:p>
                      <a:pPr algn="ctr"/>
                      <a:r>
                        <a:rPr lang="en-US" sz="1800" dirty="0" smtClean="0"/>
                        <a:t>X2 Y</a:t>
                      </a:r>
                      <a:endParaRPr lang="en-US" sz="1800" dirty="0"/>
                    </a:p>
                  </a:txBody>
                  <a:tcPr marL="91448" marR="91448" marT="45712" marB="45712" anchor="ctr"/>
                </a:tc>
                <a:tc>
                  <a:txBody>
                    <a:bodyPr/>
                    <a:lstStyle/>
                    <a:p>
                      <a:pPr algn="ctr"/>
                      <a:r>
                        <a:rPr lang="en-US" sz="1800" dirty="0" smtClean="0"/>
                        <a:t>X1 X2</a:t>
                      </a:r>
                      <a:endParaRPr lang="en-US" sz="1800" dirty="0"/>
                    </a:p>
                  </a:txBody>
                  <a:tcPr marL="91448" marR="91448" marT="45712" marB="45712" anchor="ctr"/>
                </a:tc>
              </a:tr>
              <a:tr h="370773">
                <a:tc>
                  <a:txBody>
                    <a:bodyPr/>
                    <a:lstStyle/>
                    <a:p>
                      <a:pPr algn="ctr"/>
                      <a:r>
                        <a:rPr lang="en-US" sz="1800" b="0" dirty="0" smtClean="0"/>
                        <a:t>3</a:t>
                      </a:r>
                      <a:endParaRPr lang="en-US" sz="1800" b="0" dirty="0"/>
                    </a:p>
                  </a:txBody>
                  <a:tcPr marL="91448" marR="91448" marT="45712" marB="45712" anchor="ctr"/>
                </a:tc>
                <a:tc>
                  <a:txBody>
                    <a:bodyPr/>
                    <a:lstStyle/>
                    <a:p>
                      <a:pPr algn="ctr"/>
                      <a:r>
                        <a:rPr lang="en-US" sz="1800" dirty="0" smtClean="0"/>
                        <a:t>5</a:t>
                      </a:r>
                      <a:endParaRPr lang="en-US" sz="1800" dirty="0"/>
                    </a:p>
                  </a:txBody>
                  <a:tcPr marL="91448" marR="91448" marT="45712" marB="45712" anchor="ctr"/>
                </a:tc>
                <a:tc>
                  <a:txBody>
                    <a:bodyPr/>
                    <a:lstStyle/>
                    <a:p>
                      <a:pPr algn="ctr"/>
                      <a:r>
                        <a:rPr lang="en-US" sz="1800" dirty="0" smtClean="0"/>
                        <a:t>4</a:t>
                      </a:r>
                      <a:endParaRPr lang="en-US" sz="1800" dirty="0"/>
                    </a:p>
                  </a:txBody>
                  <a:tcPr marL="91448" marR="91448" marT="45712" marB="45712" anchor="ctr"/>
                </a:tc>
                <a:tc>
                  <a:txBody>
                    <a:bodyPr/>
                    <a:lstStyle/>
                    <a:p>
                      <a:pPr algn="ctr"/>
                      <a:r>
                        <a:rPr lang="en-US" sz="1800" dirty="0" smtClean="0"/>
                        <a:t>9</a:t>
                      </a:r>
                      <a:endParaRPr lang="en-US" sz="1800" dirty="0"/>
                    </a:p>
                  </a:txBody>
                  <a:tcPr marL="91448" marR="91448" marT="45712" marB="45712" anchor="ctr"/>
                </a:tc>
                <a:tc>
                  <a:txBody>
                    <a:bodyPr/>
                    <a:lstStyle/>
                    <a:p>
                      <a:pPr algn="ctr"/>
                      <a:r>
                        <a:rPr lang="en-US" sz="1800" dirty="0" smtClean="0"/>
                        <a:t>25</a:t>
                      </a:r>
                      <a:endParaRPr lang="en-US" sz="1800" dirty="0"/>
                    </a:p>
                  </a:txBody>
                  <a:tcPr marL="91448" marR="91448" marT="45712" marB="45712" anchor="ctr"/>
                </a:tc>
                <a:tc>
                  <a:txBody>
                    <a:bodyPr/>
                    <a:lstStyle/>
                    <a:p>
                      <a:pPr algn="ctr"/>
                      <a:r>
                        <a:rPr lang="en-US" sz="1800" dirty="0" smtClean="0"/>
                        <a:t>16</a:t>
                      </a:r>
                      <a:endParaRPr lang="en-US" sz="1800" dirty="0"/>
                    </a:p>
                  </a:txBody>
                  <a:tcPr marL="91448" marR="91448" marT="45712" marB="45712" anchor="ctr"/>
                </a:tc>
                <a:tc>
                  <a:txBody>
                    <a:bodyPr/>
                    <a:lstStyle/>
                    <a:p>
                      <a:pPr algn="ctr"/>
                      <a:r>
                        <a:rPr lang="en-US" sz="1800" dirty="0" smtClean="0"/>
                        <a:t>15</a:t>
                      </a:r>
                      <a:endParaRPr lang="en-US" sz="1800" dirty="0"/>
                    </a:p>
                  </a:txBody>
                  <a:tcPr marL="91448" marR="91448" marT="45712" marB="45712" anchor="ctr"/>
                </a:tc>
                <a:tc>
                  <a:txBody>
                    <a:bodyPr/>
                    <a:lstStyle/>
                    <a:p>
                      <a:pPr algn="ctr"/>
                      <a:r>
                        <a:rPr lang="en-US" sz="1800" dirty="0" smtClean="0"/>
                        <a:t>12</a:t>
                      </a:r>
                      <a:endParaRPr lang="en-US" sz="1800" dirty="0"/>
                    </a:p>
                  </a:txBody>
                  <a:tcPr marL="91448" marR="91448" marT="45712" marB="45712" anchor="ctr"/>
                </a:tc>
                <a:tc>
                  <a:txBody>
                    <a:bodyPr/>
                    <a:lstStyle/>
                    <a:p>
                      <a:pPr algn="ctr"/>
                      <a:r>
                        <a:rPr lang="en-US" sz="1800" dirty="0" smtClean="0"/>
                        <a:t>20</a:t>
                      </a:r>
                      <a:endParaRPr lang="en-US" sz="1800" dirty="0"/>
                    </a:p>
                  </a:txBody>
                  <a:tcPr marL="91448" marR="91448" marT="45712" marB="45712" anchor="ctr"/>
                </a:tc>
              </a:tr>
              <a:tr h="370773">
                <a:tc>
                  <a:txBody>
                    <a:bodyPr/>
                    <a:lstStyle/>
                    <a:p>
                      <a:pPr algn="ctr"/>
                      <a:r>
                        <a:rPr lang="en-US" sz="1800" b="0" dirty="0" smtClean="0"/>
                        <a:t>5</a:t>
                      </a:r>
                      <a:endParaRPr lang="en-US" sz="1800" b="0" dirty="0"/>
                    </a:p>
                  </a:txBody>
                  <a:tcPr marL="91448" marR="91448" marT="45712" marB="45712" anchor="ctr"/>
                </a:tc>
                <a:tc>
                  <a:txBody>
                    <a:bodyPr/>
                    <a:lstStyle/>
                    <a:p>
                      <a:pPr algn="ctr"/>
                      <a:r>
                        <a:rPr lang="en-US" sz="1800" dirty="0" smtClean="0"/>
                        <a:t>8</a:t>
                      </a:r>
                      <a:endParaRPr lang="en-US" sz="1800" dirty="0"/>
                    </a:p>
                  </a:txBody>
                  <a:tcPr marL="91448" marR="91448" marT="45712" marB="45712" anchor="ctr"/>
                </a:tc>
                <a:tc>
                  <a:txBody>
                    <a:bodyPr/>
                    <a:lstStyle/>
                    <a:p>
                      <a:pPr algn="ctr"/>
                      <a:r>
                        <a:rPr lang="en-US" sz="1800" dirty="0" smtClean="0"/>
                        <a:t>3</a:t>
                      </a:r>
                      <a:endParaRPr lang="en-US" sz="1800" dirty="0"/>
                    </a:p>
                  </a:txBody>
                  <a:tcPr marL="91448" marR="91448" marT="45712" marB="45712" anchor="ctr"/>
                </a:tc>
                <a:tc>
                  <a:txBody>
                    <a:bodyPr/>
                    <a:lstStyle/>
                    <a:p>
                      <a:pPr algn="ctr"/>
                      <a:r>
                        <a:rPr lang="en-US" sz="1800" dirty="0" smtClean="0"/>
                        <a:t>25</a:t>
                      </a:r>
                      <a:endParaRPr lang="en-US" sz="1800" dirty="0"/>
                    </a:p>
                  </a:txBody>
                  <a:tcPr marL="91448" marR="91448" marT="45712" marB="45712" anchor="ctr"/>
                </a:tc>
                <a:tc>
                  <a:txBody>
                    <a:bodyPr/>
                    <a:lstStyle/>
                    <a:p>
                      <a:pPr algn="ctr"/>
                      <a:r>
                        <a:rPr lang="en-US" sz="1800" dirty="0" smtClean="0"/>
                        <a:t>64</a:t>
                      </a:r>
                      <a:endParaRPr lang="en-US" sz="1800" dirty="0"/>
                    </a:p>
                  </a:txBody>
                  <a:tcPr marL="91448" marR="91448" marT="45712" marB="45712" anchor="ctr"/>
                </a:tc>
                <a:tc>
                  <a:txBody>
                    <a:bodyPr/>
                    <a:lstStyle/>
                    <a:p>
                      <a:pPr algn="ctr"/>
                      <a:r>
                        <a:rPr lang="en-US" sz="1800" dirty="0" smtClean="0"/>
                        <a:t>9</a:t>
                      </a:r>
                      <a:endParaRPr lang="en-US" sz="1800" dirty="0"/>
                    </a:p>
                  </a:txBody>
                  <a:tcPr marL="91448" marR="91448" marT="45712" marB="45712" anchor="ctr"/>
                </a:tc>
                <a:tc>
                  <a:txBody>
                    <a:bodyPr/>
                    <a:lstStyle/>
                    <a:p>
                      <a:pPr algn="ctr"/>
                      <a:r>
                        <a:rPr lang="en-US" sz="1800" dirty="0" smtClean="0"/>
                        <a:t>40</a:t>
                      </a:r>
                      <a:endParaRPr lang="en-US" sz="1800" dirty="0"/>
                    </a:p>
                  </a:txBody>
                  <a:tcPr marL="91448" marR="91448" marT="45712" marB="45712" anchor="ctr"/>
                </a:tc>
                <a:tc>
                  <a:txBody>
                    <a:bodyPr/>
                    <a:lstStyle/>
                    <a:p>
                      <a:pPr algn="ctr"/>
                      <a:r>
                        <a:rPr lang="en-US" sz="1800" dirty="0" smtClean="0"/>
                        <a:t>15</a:t>
                      </a:r>
                      <a:endParaRPr lang="en-US" sz="1800" dirty="0"/>
                    </a:p>
                  </a:txBody>
                  <a:tcPr marL="91448" marR="91448" marT="45712" marB="45712" anchor="ctr"/>
                </a:tc>
                <a:tc>
                  <a:txBody>
                    <a:bodyPr/>
                    <a:lstStyle/>
                    <a:p>
                      <a:pPr algn="ctr"/>
                      <a:r>
                        <a:rPr lang="en-US" sz="1800" dirty="0" smtClean="0"/>
                        <a:t>24</a:t>
                      </a:r>
                      <a:endParaRPr lang="en-US" sz="1800" dirty="0"/>
                    </a:p>
                  </a:txBody>
                  <a:tcPr marL="91448" marR="91448" marT="45712" marB="45712" anchor="ctr"/>
                </a:tc>
              </a:tr>
              <a:tr h="370773">
                <a:tc>
                  <a:txBody>
                    <a:bodyPr/>
                    <a:lstStyle/>
                    <a:p>
                      <a:pPr algn="ctr"/>
                      <a:r>
                        <a:rPr lang="en-US" sz="1800" b="0" dirty="0" smtClean="0"/>
                        <a:t>6</a:t>
                      </a:r>
                      <a:endParaRPr lang="en-US" sz="1800" b="0" dirty="0"/>
                    </a:p>
                  </a:txBody>
                  <a:tcPr marL="91448" marR="91448" marT="45712" marB="45712" anchor="ctr"/>
                </a:tc>
                <a:tc>
                  <a:txBody>
                    <a:bodyPr/>
                    <a:lstStyle/>
                    <a:p>
                      <a:pPr algn="ctr"/>
                      <a:r>
                        <a:rPr lang="en-US" sz="1800" dirty="0" smtClean="0"/>
                        <a:t>9</a:t>
                      </a:r>
                      <a:endParaRPr lang="en-US" sz="1800" dirty="0"/>
                    </a:p>
                  </a:txBody>
                  <a:tcPr marL="91448" marR="91448" marT="45712" marB="45712" anchor="ctr"/>
                </a:tc>
                <a:tc>
                  <a:txBody>
                    <a:bodyPr/>
                    <a:lstStyle/>
                    <a:p>
                      <a:pPr algn="ctr"/>
                      <a:r>
                        <a:rPr lang="en-US" sz="1800" dirty="0" smtClean="0"/>
                        <a:t>2</a:t>
                      </a:r>
                      <a:endParaRPr lang="en-US" sz="1800" dirty="0"/>
                    </a:p>
                  </a:txBody>
                  <a:tcPr marL="91448" marR="91448" marT="45712" marB="45712" anchor="ctr"/>
                </a:tc>
                <a:tc>
                  <a:txBody>
                    <a:bodyPr/>
                    <a:lstStyle/>
                    <a:p>
                      <a:pPr algn="ctr"/>
                      <a:r>
                        <a:rPr lang="en-US" sz="1800" dirty="0" smtClean="0"/>
                        <a:t>36</a:t>
                      </a:r>
                      <a:endParaRPr lang="en-US" sz="1800" dirty="0"/>
                    </a:p>
                  </a:txBody>
                  <a:tcPr marL="91448" marR="91448" marT="45712" marB="45712" anchor="ctr"/>
                </a:tc>
                <a:tc>
                  <a:txBody>
                    <a:bodyPr/>
                    <a:lstStyle/>
                    <a:p>
                      <a:pPr algn="ctr"/>
                      <a:r>
                        <a:rPr lang="en-US" sz="1800" dirty="0" smtClean="0"/>
                        <a:t>81</a:t>
                      </a:r>
                      <a:endParaRPr lang="en-US" sz="1800" dirty="0"/>
                    </a:p>
                  </a:txBody>
                  <a:tcPr marL="91448" marR="91448" marT="45712" marB="45712" anchor="ctr"/>
                </a:tc>
                <a:tc>
                  <a:txBody>
                    <a:bodyPr/>
                    <a:lstStyle/>
                    <a:p>
                      <a:pPr algn="ctr"/>
                      <a:r>
                        <a:rPr lang="en-US" sz="1800" dirty="0" smtClean="0"/>
                        <a:t>4</a:t>
                      </a:r>
                      <a:endParaRPr lang="en-US" sz="1800" dirty="0"/>
                    </a:p>
                  </a:txBody>
                  <a:tcPr marL="91448" marR="91448" marT="45712" marB="45712" anchor="ctr"/>
                </a:tc>
                <a:tc>
                  <a:txBody>
                    <a:bodyPr/>
                    <a:lstStyle/>
                    <a:p>
                      <a:pPr algn="ctr"/>
                      <a:r>
                        <a:rPr lang="en-US" sz="1800" dirty="0" smtClean="0"/>
                        <a:t>54</a:t>
                      </a:r>
                      <a:endParaRPr lang="en-US" sz="1800" dirty="0"/>
                    </a:p>
                  </a:txBody>
                  <a:tcPr marL="91448" marR="91448" marT="45712" marB="45712" anchor="ctr"/>
                </a:tc>
                <a:tc>
                  <a:txBody>
                    <a:bodyPr/>
                    <a:lstStyle/>
                    <a:p>
                      <a:pPr algn="ctr"/>
                      <a:r>
                        <a:rPr lang="en-US" sz="1800" dirty="0" smtClean="0"/>
                        <a:t>12</a:t>
                      </a:r>
                      <a:endParaRPr lang="en-US" sz="1800" dirty="0"/>
                    </a:p>
                  </a:txBody>
                  <a:tcPr marL="91448" marR="91448" marT="45712" marB="45712" anchor="ctr"/>
                </a:tc>
                <a:tc>
                  <a:txBody>
                    <a:bodyPr/>
                    <a:lstStyle/>
                    <a:p>
                      <a:pPr algn="ctr"/>
                      <a:r>
                        <a:rPr lang="en-US" sz="1800" dirty="0" smtClean="0"/>
                        <a:t>18</a:t>
                      </a:r>
                      <a:endParaRPr lang="en-US" sz="1800" dirty="0"/>
                    </a:p>
                  </a:txBody>
                  <a:tcPr marL="91448" marR="91448" marT="45712" marB="45712" anchor="ctr"/>
                </a:tc>
              </a:tr>
              <a:tr h="370773">
                <a:tc>
                  <a:txBody>
                    <a:bodyPr/>
                    <a:lstStyle/>
                    <a:p>
                      <a:pPr algn="ctr"/>
                      <a:r>
                        <a:rPr lang="en-US" sz="1800" b="0" dirty="0" smtClean="0"/>
                        <a:t>7</a:t>
                      </a:r>
                      <a:endParaRPr lang="en-US" sz="1800" b="0" dirty="0"/>
                    </a:p>
                  </a:txBody>
                  <a:tcPr marL="91448" marR="91448" marT="45712" marB="45712" anchor="ctr"/>
                </a:tc>
                <a:tc>
                  <a:txBody>
                    <a:bodyPr/>
                    <a:lstStyle/>
                    <a:p>
                      <a:pPr algn="ctr"/>
                      <a:r>
                        <a:rPr lang="en-US" sz="1800" dirty="0" smtClean="0"/>
                        <a:t>10</a:t>
                      </a:r>
                      <a:endParaRPr lang="en-US" sz="1800" dirty="0"/>
                    </a:p>
                  </a:txBody>
                  <a:tcPr marL="91448" marR="91448" marT="45712" marB="45712" anchor="ctr"/>
                </a:tc>
                <a:tc>
                  <a:txBody>
                    <a:bodyPr/>
                    <a:lstStyle/>
                    <a:p>
                      <a:pPr algn="ctr"/>
                      <a:r>
                        <a:rPr lang="en-US" sz="1800" dirty="0" smtClean="0"/>
                        <a:t>3</a:t>
                      </a:r>
                      <a:endParaRPr lang="en-US" sz="1800" dirty="0"/>
                    </a:p>
                  </a:txBody>
                  <a:tcPr marL="91448" marR="91448" marT="45712" marB="45712" anchor="ctr"/>
                </a:tc>
                <a:tc>
                  <a:txBody>
                    <a:bodyPr/>
                    <a:lstStyle/>
                    <a:p>
                      <a:pPr algn="ctr"/>
                      <a:r>
                        <a:rPr lang="en-US" sz="1800" dirty="0" smtClean="0"/>
                        <a:t>49</a:t>
                      </a:r>
                      <a:endParaRPr lang="en-US" sz="1800" dirty="0"/>
                    </a:p>
                  </a:txBody>
                  <a:tcPr marL="91448" marR="91448" marT="45712" marB="45712" anchor="ctr"/>
                </a:tc>
                <a:tc>
                  <a:txBody>
                    <a:bodyPr/>
                    <a:lstStyle/>
                    <a:p>
                      <a:pPr algn="ctr"/>
                      <a:r>
                        <a:rPr lang="en-US" sz="1800" dirty="0" smtClean="0"/>
                        <a:t>100</a:t>
                      </a:r>
                      <a:endParaRPr lang="en-US" sz="1800" dirty="0"/>
                    </a:p>
                  </a:txBody>
                  <a:tcPr marL="91448" marR="91448" marT="45712" marB="45712" anchor="ctr"/>
                </a:tc>
                <a:tc>
                  <a:txBody>
                    <a:bodyPr/>
                    <a:lstStyle/>
                    <a:p>
                      <a:pPr algn="ctr"/>
                      <a:r>
                        <a:rPr lang="en-US" sz="1800" dirty="0" smtClean="0"/>
                        <a:t>9</a:t>
                      </a:r>
                      <a:endParaRPr lang="en-US" sz="1800" dirty="0"/>
                    </a:p>
                  </a:txBody>
                  <a:tcPr marL="91448" marR="91448" marT="45712" marB="45712" anchor="ctr"/>
                </a:tc>
                <a:tc>
                  <a:txBody>
                    <a:bodyPr/>
                    <a:lstStyle/>
                    <a:p>
                      <a:pPr algn="ctr"/>
                      <a:r>
                        <a:rPr lang="en-US" sz="1800" dirty="0" smtClean="0"/>
                        <a:t>70</a:t>
                      </a:r>
                      <a:endParaRPr lang="en-US" sz="1800" dirty="0"/>
                    </a:p>
                  </a:txBody>
                  <a:tcPr marL="91448" marR="91448" marT="45712" marB="45712" anchor="ctr"/>
                </a:tc>
                <a:tc>
                  <a:txBody>
                    <a:bodyPr/>
                    <a:lstStyle/>
                    <a:p>
                      <a:pPr algn="ctr"/>
                      <a:r>
                        <a:rPr lang="en-US" sz="1800" dirty="0" smtClean="0"/>
                        <a:t>21</a:t>
                      </a:r>
                      <a:endParaRPr lang="en-US" sz="1800" dirty="0"/>
                    </a:p>
                  </a:txBody>
                  <a:tcPr marL="91448" marR="91448" marT="45712" marB="45712" anchor="ctr"/>
                </a:tc>
                <a:tc>
                  <a:txBody>
                    <a:bodyPr/>
                    <a:lstStyle/>
                    <a:p>
                      <a:pPr algn="ctr"/>
                      <a:r>
                        <a:rPr lang="en-US" sz="1800" dirty="0" smtClean="0"/>
                        <a:t>30</a:t>
                      </a:r>
                      <a:endParaRPr lang="en-US" sz="1800" dirty="0"/>
                    </a:p>
                  </a:txBody>
                  <a:tcPr marL="91448" marR="91448" marT="45712" marB="45712" anchor="ctr"/>
                </a:tc>
              </a:tr>
              <a:tr h="370773">
                <a:tc>
                  <a:txBody>
                    <a:bodyPr/>
                    <a:lstStyle/>
                    <a:p>
                      <a:pPr algn="ctr"/>
                      <a:r>
                        <a:rPr lang="en-US" sz="1800" b="0" dirty="0" smtClean="0"/>
                        <a:t>4</a:t>
                      </a:r>
                      <a:endParaRPr lang="en-US" sz="1800" b="0" dirty="0"/>
                    </a:p>
                  </a:txBody>
                  <a:tcPr marL="91448" marR="91448" marT="45712" marB="45712" anchor="ctr"/>
                </a:tc>
                <a:tc>
                  <a:txBody>
                    <a:bodyPr/>
                    <a:lstStyle/>
                    <a:p>
                      <a:pPr algn="ctr"/>
                      <a:r>
                        <a:rPr lang="en-US" sz="1800" dirty="0" smtClean="0"/>
                        <a:t>7</a:t>
                      </a:r>
                      <a:endParaRPr lang="en-US" sz="1800" dirty="0"/>
                    </a:p>
                  </a:txBody>
                  <a:tcPr marL="91448" marR="91448" marT="45712" marB="45712" anchor="ctr"/>
                </a:tc>
                <a:tc>
                  <a:txBody>
                    <a:bodyPr/>
                    <a:lstStyle/>
                    <a:p>
                      <a:pPr algn="ctr"/>
                      <a:r>
                        <a:rPr lang="en-US" sz="1800" dirty="0" smtClean="0"/>
                        <a:t>2</a:t>
                      </a:r>
                      <a:endParaRPr lang="en-US" sz="1800" dirty="0"/>
                    </a:p>
                  </a:txBody>
                  <a:tcPr marL="91448" marR="91448" marT="45712" marB="45712" anchor="ctr"/>
                </a:tc>
                <a:tc>
                  <a:txBody>
                    <a:bodyPr/>
                    <a:lstStyle/>
                    <a:p>
                      <a:pPr algn="ctr"/>
                      <a:r>
                        <a:rPr lang="en-US" sz="1800" dirty="0" smtClean="0"/>
                        <a:t>16</a:t>
                      </a:r>
                      <a:endParaRPr lang="en-US" sz="1800" dirty="0"/>
                    </a:p>
                  </a:txBody>
                  <a:tcPr marL="91448" marR="91448" marT="45712" marB="45712" anchor="ctr"/>
                </a:tc>
                <a:tc>
                  <a:txBody>
                    <a:bodyPr/>
                    <a:lstStyle/>
                    <a:p>
                      <a:pPr algn="ctr"/>
                      <a:r>
                        <a:rPr lang="en-US" sz="1800" dirty="0" smtClean="0"/>
                        <a:t>49</a:t>
                      </a:r>
                      <a:endParaRPr lang="en-US" sz="1800" dirty="0"/>
                    </a:p>
                  </a:txBody>
                  <a:tcPr marL="91448" marR="91448" marT="45712" marB="45712" anchor="ctr"/>
                </a:tc>
                <a:tc>
                  <a:txBody>
                    <a:bodyPr/>
                    <a:lstStyle/>
                    <a:p>
                      <a:pPr algn="ctr"/>
                      <a:r>
                        <a:rPr lang="en-US" sz="1800" dirty="0" smtClean="0"/>
                        <a:t>4</a:t>
                      </a:r>
                      <a:endParaRPr lang="en-US" sz="1800" dirty="0"/>
                    </a:p>
                  </a:txBody>
                  <a:tcPr marL="91448" marR="91448" marT="45712" marB="45712" anchor="ctr"/>
                </a:tc>
                <a:tc>
                  <a:txBody>
                    <a:bodyPr/>
                    <a:lstStyle/>
                    <a:p>
                      <a:pPr algn="ctr"/>
                      <a:r>
                        <a:rPr lang="en-US" sz="1800" dirty="0" smtClean="0"/>
                        <a:t>28</a:t>
                      </a:r>
                      <a:endParaRPr lang="en-US" sz="1800" dirty="0"/>
                    </a:p>
                  </a:txBody>
                  <a:tcPr marL="91448" marR="91448" marT="45712" marB="45712" anchor="ctr"/>
                </a:tc>
                <a:tc>
                  <a:txBody>
                    <a:bodyPr/>
                    <a:lstStyle/>
                    <a:p>
                      <a:pPr algn="ctr"/>
                      <a:r>
                        <a:rPr lang="en-US" sz="1800" dirty="0" smtClean="0"/>
                        <a:t>8</a:t>
                      </a:r>
                      <a:endParaRPr lang="en-US" sz="1800" dirty="0"/>
                    </a:p>
                  </a:txBody>
                  <a:tcPr marL="91448" marR="91448" marT="45712" marB="45712" anchor="ctr"/>
                </a:tc>
                <a:tc>
                  <a:txBody>
                    <a:bodyPr/>
                    <a:lstStyle/>
                    <a:p>
                      <a:pPr algn="ctr"/>
                      <a:r>
                        <a:rPr lang="en-US" sz="1800" dirty="0" smtClean="0"/>
                        <a:t>14</a:t>
                      </a:r>
                      <a:endParaRPr lang="en-US" sz="1800" dirty="0"/>
                    </a:p>
                  </a:txBody>
                  <a:tcPr marL="91448" marR="91448" marT="45712" marB="45712" anchor="ctr"/>
                </a:tc>
              </a:tr>
              <a:tr h="370773">
                <a:tc>
                  <a:txBody>
                    <a:bodyPr/>
                    <a:lstStyle/>
                    <a:p>
                      <a:pPr algn="ctr"/>
                      <a:r>
                        <a:rPr lang="en-US" sz="1800" b="0" dirty="0" smtClean="0"/>
                        <a:t>6</a:t>
                      </a:r>
                      <a:endParaRPr lang="en-US" sz="1800" b="0" dirty="0"/>
                    </a:p>
                  </a:txBody>
                  <a:tcPr marL="91448" marR="91448" marT="45712" marB="45712" anchor="ctr"/>
                </a:tc>
                <a:tc>
                  <a:txBody>
                    <a:bodyPr/>
                    <a:lstStyle/>
                    <a:p>
                      <a:pPr algn="ctr"/>
                      <a:r>
                        <a:rPr lang="en-US" sz="1800" dirty="0" smtClean="0"/>
                        <a:t>7</a:t>
                      </a:r>
                      <a:endParaRPr lang="en-US" sz="1800" dirty="0"/>
                    </a:p>
                  </a:txBody>
                  <a:tcPr marL="91448" marR="91448" marT="45712" marB="45712" anchor="ctr"/>
                </a:tc>
                <a:tc>
                  <a:txBody>
                    <a:bodyPr/>
                    <a:lstStyle/>
                    <a:p>
                      <a:pPr algn="ctr"/>
                      <a:r>
                        <a:rPr lang="en-US" sz="1800" dirty="0" smtClean="0"/>
                        <a:t>4</a:t>
                      </a:r>
                      <a:endParaRPr lang="en-US" sz="1800" dirty="0"/>
                    </a:p>
                  </a:txBody>
                  <a:tcPr marL="91448" marR="91448" marT="45712" marB="45712" anchor="ctr"/>
                </a:tc>
                <a:tc>
                  <a:txBody>
                    <a:bodyPr/>
                    <a:lstStyle/>
                    <a:p>
                      <a:pPr algn="ctr"/>
                      <a:r>
                        <a:rPr lang="en-US" sz="1800" dirty="0" smtClean="0"/>
                        <a:t>36</a:t>
                      </a:r>
                      <a:endParaRPr lang="en-US" sz="1800" dirty="0"/>
                    </a:p>
                  </a:txBody>
                  <a:tcPr marL="91448" marR="91448" marT="45712" marB="45712" anchor="ctr"/>
                </a:tc>
                <a:tc>
                  <a:txBody>
                    <a:bodyPr/>
                    <a:lstStyle/>
                    <a:p>
                      <a:pPr algn="ctr"/>
                      <a:r>
                        <a:rPr lang="en-US" sz="1800" dirty="0" smtClean="0"/>
                        <a:t>49</a:t>
                      </a:r>
                      <a:endParaRPr lang="en-US" sz="1800" dirty="0"/>
                    </a:p>
                  </a:txBody>
                  <a:tcPr marL="91448" marR="91448" marT="45712" marB="45712" anchor="ctr"/>
                </a:tc>
                <a:tc>
                  <a:txBody>
                    <a:bodyPr/>
                    <a:lstStyle/>
                    <a:p>
                      <a:pPr algn="ctr"/>
                      <a:r>
                        <a:rPr lang="en-US" sz="1800" dirty="0" smtClean="0"/>
                        <a:t>16</a:t>
                      </a:r>
                      <a:endParaRPr lang="en-US" sz="1800" dirty="0"/>
                    </a:p>
                  </a:txBody>
                  <a:tcPr marL="91448" marR="91448" marT="45712" marB="45712" anchor="ctr"/>
                </a:tc>
                <a:tc>
                  <a:txBody>
                    <a:bodyPr/>
                    <a:lstStyle/>
                    <a:p>
                      <a:pPr algn="ctr"/>
                      <a:r>
                        <a:rPr lang="en-US" sz="1800" dirty="0" smtClean="0"/>
                        <a:t>42</a:t>
                      </a:r>
                      <a:endParaRPr lang="en-US" sz="1800" dirty="0"/>
                    </a:p>
                  </a:txBody>
                  <a:tcPr marL="91448" marR="91448" marT="45712" marB="45712" anchor="ctr"/>
                </a:tc>
                <a:tc>
                  <a:txBody>
                    <a:bodyPr/>
                    <a:lstStyle/>
                    <a:p>
                      <a:pPr algn="ctr"/>
                      <a:r>
                        <a:rPr lang="en-US" sz="1800" dirty="0" smtClean="0"/>
                        <a:t>24</a:t>
                      </a:r>
                      <a:endParaRPr lang="en-US" sz="1800" dirty="0"/>
                    </a:p>
                  </a:txBody>
                  <a:tcPr marL="91448" marR="91448" marT="45712" marB="45712" anchor="ctr"/>
                </a:tc>
                <a:tc>
                  <a:txBody>
                    <a:bodyPr/>
                    <a:lstStyle/>
                    <a:p>
                      <a:pPr algn="ctr"/>
                      <a:r>
                        <a:rPr lang="en-US" sz="1800" dirty="0" smtClean="0"/>
                        <a:t>28</a:t>
                      </a:r>
                      <a:endParaRPr lang="en-US" sz="1800" dirty="0"/>
                    </a:p>
                  </a:txBody>
                  <a:tcPr marL="91448" marR="91448" marT="45712" marB="45712" anchor="ctr"/>
                </a:tc>
              </a:tr>
              <a:tr h="370773">
                <a:tc>
                  <a:txBody>
                    <a:bodyPr/>
                    <a:lstStyle/>
                    <a:p>
                      <a:pPr algn="ctr"/>
                      <a:r>
                        <a:rPr lang="en-US" sz="1800" b="0" dirty="0" smtClean="0"/>
                        <a:t>9</a:t>
                      </a:r>
                      <a:endParaRPr lang="en-US" sz="1800" b="0" dirty="0"/>
                    </a:p>
                  </a:txBody>
                  <a:tcPr marL="91448" marR="91448" marT="45712" marB="45712" anchor="ctr"/>
                </a:tc>
                <a:tc>
                  <a:txBody>
                    <a:bodyPr/>
                    <a:lstStyle/>
                    <a:p>
                      <a:pPr algn="ctr"/>
                      <a:r>
                        <a:rPr lang="en-US" sz="1800" dirty="0" smtClean="0"/>
                        <a:t>11</a:t>
                      </a:r>
                      <a:endParaRPr lang="en-US" sz="1800" dirty="0"/>
                    </a:p>
                  </a:txBody>
                  <a:tcPr marL="91448" marR="91448" marT="45712" marB="45712" anchor="ctr"/>
                </a:tc>
                <a:tc>
                  <a:txBody>
                    <a:bodyPr/>
                    <a:lstStyle/>
                    <a:p>
                      <a:pPr algn="ctr"/>
                      <a:r>
                        <a:rPr lang="en-US" sz="1800" dirty="0" smtClean="0"/>
                        <a:t>5</a:t>
                      </a:r>
                      <a:endParaRPr lang="en-US" sz="1800" dirty="0"/>
                    </a:p>
                  </a:txBody>
                  <a:tcPr marL="91448" marR="91448" marT="45712" marB="45712" anchor="ctr"/>
                </a:tc>
                <a:tc>
                  <a:txBody>
                    <a:bodyPr/>
                    <a:lstStyle/>
                    <a:p>
                      <a:pPr algn="ctr"/>
                      <a:r>
                        <a:rPr lang="en-US" sz="1800" dirty="0" smtClean="0"/>
                        <a:t>81</a:t>
                      </a:r>
                      <a:endParaRPr lang="en-US" sz="1800" dirty="0"/>
                    </a:p>
                  </a:txBody>
                  <a:tcPr marL="91448" marR="91448" marT="45712" marB="45712" anchor="ctr"/>
                </a:tc>
                <a:tc>
                  <a:txBody>
                    <a:bodyPr/>
                    <a:lstStyle/>
                    <a:p>
                      <a:pPr algn="ctr"/>
                      <a:r>
                        <a:rPr lang="en-US" sz="1800" dirty="0" smtClean="0"/>
                        <a:t>121</a:t>
                      </a:r>
                      <a:endParaRPr lang="en-US" sz="1800" dirty="0"/>
                    </a:p>
                  </a:txBody>
                  <a:tcPr marL="91448" marR="91448" marT="45712" marB="45712" anchor="ctr"/>
                </a:tc>
                <a:tc>
                  <a:txBody>
                    <a:bodyPr/>
                    <a:lstStyle/>
                    <a:p>
                      <a:pPr algn="ctr"/>
                      <a:r>
                        <a:rPr lang="en-US" sz="1800" dirty="0" smtClean="0"/>
                        <a:t>25</a:t>
                      </a:r>
                      <a:endParaRPr lang="en-US" sz="1800" dirty="0"/>
                    </a:p>
                  </a:txBody>
                  <a:tcPr marL="91448" marR="91448" marT="45712" marB="45712" anchor="ctr"/>
                </a:tc>
                <a:tc>
                  <a:txBody>
                    <a:bodyPr/>
                    <a:lstStyle/>
                    <a:p>
                      <a:pPr algn="ctr"/>
                      <a:r>
                        <a:rPr lang="en-US" sz="1800" dirty="0" smtClean="0"/>
                        <a:t>99</a:t>
                      </a:r>
                      <a:endParaRPr lang="en-US" sz="1800" dirty="0"/>
                    </a:p>
                  </a:txBody>
                  <a:tcPr marL="91448" marR="91448" marT="45712" marB="45712" anchor="ctr"/>
                </a:tc>
                <a:tc>
                  <a:txBody>
                    <a:bodyPr/>
                    <a:lstStyle/>
                    <a:p>
                      <a:pPr algn="ctr"/>
                      <a:r>
                        <a:rPr lang="en-US" sz="1800" dirty="0" smtClean="0"/>
                        <a:t>45</a:t>
                      </a:r>
                      <a:endParaRPr lang="en-US" sz="1800" dirty="0"/>
                    </a:p>
                  </a:txBody>
                  <a:tcPr marL="91448" marR="91448" marT="45712" marB="45712" anchor="ctr"/>
                </a:tc>
                <a:tc>
                  <a:txBody>
                    <a:bodyPr/>
                    <a:lstStyle/>
                    <a:p>
                      <a:pPr algn="ctr"/>
                      <a:r>
                        <a:rPr lang="en-US" sz="1800" dirty="0" smtClean="0"/>
                        <a:t>55</a:t>
                      </a:r>
                      <a:endParaRPr lang="en-US" sz="1800" dirty="0"/>
                    </a:p>
                  </a:txBody>
                  <a:tcPr marL="91448" marR="91448" marT="45712" marB="45712" anchor="ctr"/>
                </a:tc>
              </a:tr>
              <a:tr h="548541">
                <a:tc>
                  <a:txBody>
                    <a:bodyPr/>
                    <a:lstStyle/>
                    <a:p>
                      <a:pPr algn="ctr"/>
                      <a:r>
                        <a:rPr lang="en-US" sz="1800" b="1" dirty="0" smtClean="0"/>
                        <a:t>40</a:t>
                      </a:r>
                      <a:endParaRPr lang="en-US" sz="1800" b="1" dirty="0"/>
                    </a:p>
                  </a:txBody>
                  <a:tcPr marL="91448" marR="91448" marT="45712" marB="45712" anchor="ctr"/>
                </a:tc>
                <a:tc>
                  <a:txBody>
                    <a:bodyPr/>
                    <a:lstStyle/>
                    <a:p>
                      <a:pPr algn="ctr"/>
                      <a:r>
                        <a:rPr lang="en-US" sz="1800" b="1" dirty="0" smtClean="0"/>
                        <a:t>57</a:t>
                      </a:r>
                      <a:endParaRPr lang="en-US" sz="1800" b="1" dirty="0"/>
                    </a:p>
                  </a:txBody>
                  <a:tcPr marL="91448" marR="91448" marT="45712" marB="45712" anchor="ctr"/>
                </a:tc>
                <a:tc>
                  <a:txBody>
                    <a:bodyPr/>
                    <a:lstStyle/>
                    <a:p>
                      <a:pPr algn="ctr"/>
                      <a:r>
                        <a:rPr lang="en-US" sz="1800" b="1" dirty="0" smtClean="0"/>
                        <a:t>23</a:t>
                      </a:r>
                      <a:endParaRPr lang="en-US" sz="1800" b="1" dirty="0"/>
                    </a:p>
                  </a:txBody>
                  <a:tcPr marL="91448" marR="91448" marT="45712" marB="45712" anchor="ctr"/>
                </a:tc>
                <a:tc>
                  <a:txBody>
                    <a:bodyPr/>
                    <a:lstStyle/>
                    <a:p>
                      <a:pPr algn="ctr"/>
                      <a:r>
                        <a:rPr lang="en-US" sz="1800" b="1" dirty="0" smtClean="0"/>
                        <a:t>252</a:t>
                      </a:r>
                      <a:endParaRPr lang="en-US" sz="1800" b="1" dirty="0"/>
                    </a:p>
                  </a:txBody>
                  <a:tcPr marL="91448" marR="91448" marT="45712" marB="45712" anchor="ctr"/>
                </a:tc>
                <a:tc>
                  <a:txBody>
                    <a:bodyPr/>
                    <a:lstStyle/>
                    <a:p>
                      <a:pPr algn="ctr"/>
                      <a:r>
                        <a:rPr lang="en-US" sz="1800" b="1" dirty="0" smtClean="0"/>
                        <a:t>489</a:t>
                      </a:r>
                      <a:endParaRPr lang="en-US" sz="1800" b="1" dirty="0"/>
                    </a:p>
                  </a:txBody>
                  <a:tcPr marL="91448" marR="91448" marT="45712" marB="45712" anchor="ctr"/>
                </a:tc>
                <a:tc>
                  <a:txBody>
                    <a:bodyPr/>
                    <a:lstStyle/>
                    <a:p>
                      <a:pPr algn="ctr"/>
                      <a:r>
                        <a:rPr lang="en-US" sz="1800" b="1" dirty="0" smtClean="0"/>
                        <a:t>83</a:t>
                      </a:r>
                      <a:endParaRPr lang="en-US" sz="1800" b="1" dirty="0"/>
                    </a:p>
                  </a:txBody>
                  <a:tcPr marL="91448" marR="91448" marT="45712" marB="45712" anchor="ctr"/>
                </a:tc>
                <a:tc>
                  <a:txBody>
                    <a:bodyPr/>
                    <a:lstStyle/>
                    <a:p>
                      <a:pPr algn="ctr"/>
                      <a:r>
                        <a:rPr lang="en-US" sz="1800" b="1" dirty="0" smtClean="0"/>
                        <a:t>348</a:t>
                      </a:r>
                      <a:endParaRPr lang="en-US" sz="1800" b="1" dirty="0"/>
                    </a:p>
                  </a:txBody>
                  <a:tcPr marL="91448" marR="91448" marT="45712" marB="45712" anchor="ctr"/>
                </a:tc>
                <a:tc>
                  <a:txBody>
                    <a:bodyPr/>
                    <a:lstStyle/>
                    <a:p>
                      <a:pPr algn="ctr"/>
                      <a:r>
                        <a:rPr lang="en-US" sz="1800" b="1" dirty="0" smtClean="0"/>
                        <a:t>137</a:t>
                      </a:r>
                      <a:endParaRPr lang="en-US" sz="1800" b="1" dirty="0"/>
                    </a:p>
                  </a:txBody>
                  <a:tcPr marL="91448" marR="91448" marT="45712" marB="45712" anchor="ctr"/>
                </a:tc>
                <a:tc>
                  <a:txBody>
                    <a:bodyPr/>
                    <a:lstStyle/>
                    <a:p>
                      <a:pPr algn="ctr"/>
                      <a:r>
                        <a:rPr lang="en-US" sz="1800" b="1" dirty="0" smtClean="0"/>
                        <a:t>189</a:t>
                      </a:r>
                      <a:endParaRPr lang="en-US" sz="1800" b="1" dirty="0"/>
                    </a:p>
                  </a:txBody>
                  <a:tcPr marL="91448" marR="91448" marT="45712" marB="45712" anchor="ctr"/>
                </a:tc>
              </a:tr>
            </a:tbl>
          </a:graphicData>
        </a:graphic>
      </p:graphicFrame>
    </p:spTree>
    <p:extLst>
      <p:ext uri="{BB962C8B-B14F-4D97-AF65-F5344CB8AC3E}">
        <p14:creationId xmlns:p14="http://schemas.microsoft.com/office/powerpoint/2010/main" val="1826258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533400"/>
            <a:ext cx="7696200" cy="685800"/>
          </a:xfrm>
        </p:spPr>
        <p:txBody>
          <a:bodyPr>
            <a:normAutofit fontScale="90000"/>
          </a:bodyPr>
          <a:lstStyle/>
          <a:p>
            <a:pPr algn="ctr" eaLnBrk="1" hangingPunct="1"/>
            <a:r>
              <a:rPr lang="en-US" smtClean="0"/>
              <a:t>1. Editing</a:t>
            </a:r>
          </a:p>
        </p:txBody>
      </p:sp>
      <p:sp>
        <p:nvSpPr>
          <p:cNvPr id="9219" name="Rectangle 3"/>
          <p:cNvSpPr>
            <a:spLocks noGrp="1" noChangeArrowheads="1"/>
          </p:cNvSpPr>
          <p:nvPr>
            <p:ph type="body" idx="1"/>
          </p:nvPr>
        </p:nvSpPr>
        <p:spPr/>
        <p:txBody>
          <a:bodyPr/>
          <a:lstStyle/>
          <a:p>
            <a:pPr eaLnBrk="1" hangingPunct="1"/>
            <a:r>
              <a:rPr lang="en-US" sz="2800" smtClean="0"/>
              <a:t>Proses memastikan bahwa data yang terkumpul (dari responden): 1) telah diisi lengkap; 2) diisi sesuai dengan petunjuk; dan 3) konsisten; sehingga siap untuk di-input dalam komputer (siap diolah).</a:t>
            </a:r>
            <a:endParaRPr lang="en-US" sz="2700" smtClean="0"/>
          </a:p>
          <a:p>
            <a:pPr eaLnBrk="1" hangingPunct="1"/>
            <a:r>
              <a:rPr lang="en-US" sz="2700" smtClean="0"/>
              <a:t>Ada 2 macam editing: Field editing and Central editing</a:t>
            </a:r>
          </a:p>
        </p:txBody>
      </p:sp>
    </p:spTree>
    <p:extLst>
      <p:ext uri="{BB962C8B-B14F-4D97-AF65-F5344CB8AC3E}">
        <p14:creationId xmlns:p14="http://schemas.microsoft.com/office/powerpoint/2010/main" val="38850471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2800" b="1" dirty="0" smtClean="0"/>
              <a:t>Hasil Korelasi Individual </a:t>
            </a:r>
            <a:br>
              <a:rPr lang="id-ID" sz="2800" b="1" dirty="0" smtClean="0"/>
            </a:br>
            <a:r>
              <a:rPr lang="id-ID" sz="2800" b="1" dirty="0" smtClean="0"/>
              <a:t>Sumbangan X-Y</a:t>
            </a:r>
            <a:endParaRPr lang="id-ID" sz="28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92088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2454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endParaRPr lang="id-ID" smtClean="0"/>
          </a:p>
        </p:txBody>
      </p:sp>
      <p:sp>
        <p:nvSpPr>
          <p:cNvPr id="3" name="Content Placeholder 2"/>
          <p:cNvSpPr>
            <a:spLocks noGrp="1"/>
          </p:cNvSpPr>
          <p:nvPr>
            <p:ph sz="quarter" idx="1"/>
          </p:nvPr>
        </p:nvSpPr>
        <p:spPr>
          <a:xfrm>
            <a:off x="1371600" y="1752600"/>
            <a:ext cx="4953000" cy="4724400"/>
          </a:xfrm>
        </p:spPr>
        <p:txBody>
          <a:bodyPr>
            <a:normAutofit fontScale="62500" lnSpcReduction="20000"/>
          </a:bodyPr>
          <a:lstStyle/>
          <a:p>
            <a:pPr marL="320040" indent="-320040" eaLnBrk="1" fontAlgn="auto" hangingPunct="1">
              <a:spcAft>
                <a:spcPts val="0"/>
              </a:spcAft>
              <a:buFont typeface="Wingdings"/>
              <a:buNone/>
              <a:defRPr/>
            </a:pPr>
            <a:r>
              <a:rPr lang="en-US" dirty="0" smtClean="0"/>
              <a:t> 		       n∑ X1 Y  -  (∑Y ) (∑ X1)</a:t>
            </a:r>
          </a:p>
          <a:p>
            <a:pPr marL="320040" indent="-320040" eaLnBrk="1" fontAlgn="auto" hangingPunct="1">
              <a:spcAft>
                <a:spcPts val="0"/>
              </a:spcAft>
              <a:buFont typeface="Wingdings"/>
              <a:buNone/>
              <a:defRPr/>
            </a:pPr>
            <a:r>
              <a:rPr lang="en-US" dirty="0" smtClean="0"/>
              <a:t>r y1 =  </a:t>
            </a:r>
          </a:p>
          <a:p>
            <a:pPr marL="320040" indent="-320040" eaLnBrk="1" fontAlgn="auto" hangingPunct="1">
              <a:spcAft>
                <a:spcPts val="0"/>
              </a:spcAft>
              <a:buFont typeface="Wingdings"/>
              <a:buNone/>
              <a:defRPr/>
            </a:pPr>
            <a:r>
              <a:rPr lang="en-US" dirty="0" smtClean="0"/>
              <a:t>             √ {n ∑Y² - (∑Y) ² }{n ∑ X1² - (∑ X1)² }</a:t>
            </a:r>
          </a:p>
          <a:p>
            <a:pPr marL="320040" indent="-320040" eaLnBrk="1" fontAlgn="auto" hangingPunct="1">
              <a:spcAft>
                <a:spcPts val="0"/>
              </a:spcAft>
              <a:buFont typeface="Wingdings"/>
              <a:buNone/>
              <a:defRPr/>
            </a:pPr>
            <a:r>
              <a:rPr lang="en-US" dirty="0" smtClean="0"/>
              <a:t> 		      </a:t>
            </a:r>
          </a:p>
          <a:p>
            <a:pPr marL="320040" indent="-320040" eaLnBrk="1" fontAlgn="auto" hangingPunct="1">
              <a:spcAft>
                <a:spcPts val="0"/>
              </a:spcAft>
              <a:buFont typeface="Wingdings"/>
              <a:buNone/>
              <a:defRPr/>
            </a:pPr>
            <a:r>
              <a:rPr lang="en-US" dirty="0" smtClean="0"/>
              <a:t>		       n∑ X2 Y  -  (∑Y ) (∑ X2)</a:t>
            </a:r>
          </a:p>
          <a:p>
            <a:pPr marL="320040" indent="-320040" eaLnBrk="1" fontAlgn="auto" hangingPunct="1">
              <a:spcAft>
                <a:spcPts val="0"/>
              </a:spcAft>
              <a:buFont typeface="Wingdings"/>
              <a:buNone/>
              <a:defRPr/>
            </a:pPr>
            <a:r>
              <a:rPr lang="en-US" dirty="0" smtClean="0"/>
              <a:t>r y2 =  </a:t>
            </a:r>
          </a:p>
          <a:p>
            <a:pPr marL="320040" indent="-320040" eaLnBrk="1" fontAlgn="auto" hangingPunct="1">
              <a:spcAft>
                <a:spcPts val="0"/>
              </a:spcAft>
              <a:buFont typeface="Wingdings"/>
              <a:buNone/>
              <a:defRPr/>
            </a:pPr>
            <a:r>
              <a:rPr lang="en-US" dirty="0" smtClean="0"/>
              <a:t>             √ {n ∑Y² - (∑Y) ² }{n ∑ X2² - (∑ X2)² }</a:t>
            </a:r>
          </a:p>
          <a:p>
            <a:pPr marL="320040" indent="-320040" eaLnBrk="1" fontAlgn="auto" hangingPunct="1">
              <a:spcAft>
                <a:spcPts val="0"/>
              </a:spcAft>
              <a:buFont typeface="Wingdings"/>
              <a:buNone/>
              <a:defRPr/>
            </a:pPr>
            <a:r>
              <a:rPr lang="en-US" dirty="0" smtClean="0"/>
              <a:t> </a:t>
            </a:r>
          </a:p>
          <a:p>
            <a:pPr marL="320040" indent="-320040" eaLnBrk="1" fontAlgn="auto" hangingPunct="1">
              <a:spcAft>
                <a:spcPts val="0"/>
              </a:spcAft>
              <a:buFont typeface="Wingdings"/>
              <a:buNone/>
              <a:defRPr/>
            </a:pPr>
            <a:r>
              <a:rPr lang="en-US" dirty="0" smtClean="0"/>
              <a:t>                   n∑ X1 X2  -  (∑X1 ) (∑ X2)</a:t>
            </a:r>
          </a:p>
          <a:p>
            <a:pPr marL="320040" indent="-320040" eaLnBrk="1" fontAlgn="auto" hangingPunct="1">
              <a:spcAft>
                <a:spcPts val="0"/>
              </a:spcAft>
              <a:buFont typeface="Wingdings"/>
              <a:buNone/>
              <a:defRPr/>
            </a:pPr>
            <a:r>
              <a:rPr lang="en-US" dirty="0" smtClean="0"/>
              <a:t>r 12 =  </a:t>
            </a:r>
          </a:p>
          <a:p>
            <a:pPr marL="320040" indent="-320040" eaLnBrk="1" fontAlgn="auto" hangingPunct="1">
              <a:spcAft>
                <a:spcPts val="0"/>
              </a:spcAft>
              <a:buFont typeface="Wingdings"/>
              <a:buNone/>
              <a:defRPr/>
            </a:pPr>
            <a:r>
              <a:rPr lang="en-US" dirty="0" smtClean="0"/>
              <a:t>           √ {n ∑X1² - (∑X1) ² }{n ∑ X2² - (∑ X2)² }</a:t>
            </a:r>
          </a:p>
          <a:p>
            <a:pPr marL="320040" indent="-320040" eaLnBrk="1" fontAlgn="auto" hangingPunct="1">
              <a:spcAft>
                <a:spcPts val="0"/>
              </a:spcAft>
              <a:buFont typeface="Wingdings"/>
              <a:buNone/>
              <a:defRPr/>
            </a:pPr>
            <a:r>
              <a:rPr lang="en-US" dirty="0" smtClean="0"/>
              <a:t> </a:t>
            </a:r>
          </a:p>
          <a:p>
            <a:pPr marL="320040" indent="-320040" eaLnBrk="1" fontAlgn="auto" hangingPunct="1">
              <a:spcAft>
                <a:spcPts val="0"/>
              </a:spcAft>
              <a:buFont typeface="Wingdings"/>
              <a:buNone/>
              <a:defRPr/>
            </a:pPr>
            <a:r>
              <a:rPr lang="en-US" dirty="0" smtClean="0"/>
              <a:t>		       ry1² + r y2² ─ 2 ry1 ry2 r12</a:t>
            </a:r>
          </a:p>
          <a:p>
            <a:pPr marL="320040" indent="-320040" eaLnBrk="1" fontAlgn="auto" hangingPunct="1">
              <a:spcAft>
                <a:spcPts val="0"/>
              </a:spcAft>
              <a:buFont typeface="Wingdings"/>
              <a:buNone/>
              <a:defRPr/>
            </a:pPr>
            <a:r>
              <a:rPr lang="en-US" dirty="0" smtClean="0"/>
              <a:t>Ry.12  =  √  </a:t>
            </a:r>
          </a:p>
          <a:p>
            <a:pPr marL="320040" indent="-320040" eaLnBrk="1" fontAlgn="auto" hangingPunct="1">
              <a:spcAft>
                <a:spcPts val="0"/>
              </a:spcAft>
              <a:buFont typeface="Wingdings"/>
              <a:buNone/>
              <a:defRPr/>
            </a:pPr>
            <a:r>
              <a:rPr lang="en-US" dirty="0" smtClean="0"/>
              <a:t>			     1 ─  r12²</a:t>
            </a:r>
            <a:endParaRPr lang="en-US" dirty="0"/>
          </a:p>
        </p:txBody>
      </p:sp>
      <p:cxnSp>
        <p:nvCxnSpPr>
          <p:cNvPr id="5" name="Straight Connector 4"/>
          <p:cNvCxnSpPr/>
          <p:nvPr/>
        </p:nvCxnSpPr>
        <p:spPr>
          <a:xfrm>
            <a:off x="2209800" y="2209800"/>
            <a:ext cx="3657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3429000"/>
            <a:ext cx="3657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9800" y="4648200"/>
            <a:ext cx="3657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90800" y="5867400"/>
            <a:ext cx="3276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32240" y="5661248"/>
            <a:ext cx="878767" cy="369332"/>
          </a:xfrm>
          <a:prstGeom prst="rect">
            <a:avLst/>
          </a:prstGeom>
          <a:noFill/>
        </p:spPr>
        <p:txBody>
          <a:bodyPr wrap="none" rtlCol="0">
            <a:spAutoFit/>
          </a:bodyPr>
          <a:lstStyle/>
          <a:p>
            <a:r>
              <a:rPr lang="id-ID" b="1" dirty="0" smtClean="0"/>
              <a:t>= 0,974</a:t>
            </a:r>
            <a:endParaRPr lang="id-ID" b="1" dirty="0"/>
          </a:p>
        </p:txBody>
      </p:sp>
    </p:spTree>
    <p:extLst>
      <p:ext uri="{BB962C8B-B14F-4D97-AF65-F5344CB8AC3E}">
        <p14:creationId xmlns:p14="http://schemas.microsoft.com/office/powerpoint/2010/main" val="19685740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990600"/>
            <a:ext cx="7467600" cy="762000"/>
          </a:xfrm>
        </p:spPr>
        <p:txBody>
          <a:bodyPr/>
          <a:lstStyle/>
          <a:p>
            <a:pPr eaLnBrk="1" hangingPunct="1"/>
            <a:r>
              <a:rPr lang="en-US" smtClean="0"/>
              <a:t>Uji F</a:t>
            </a:r>
          </a:p>
        </p:txBody>
      </p:sp>
      <p:sp>
        <p:nvSpPr>
          <p:cNvPr id="38915" name="Rectangle 3"/>
          <p:cNvSpPr>
            <a:spLocks noGrp="1" noChangeArrowheads="1"/>
          </p:cNvSpPr>
          <p:nvPr>
            <p:ph idx="1"/>
          </p:nvPr>
        </p:nvSpPr>
        <p:spPr/>
        <p:txBody>
          <a:bodyPr/>
          <a:lstStyle/>
          <a:p>
            <a:pPr eaLnBrk="1" hangingPunct="1">
              <a:buFont typeface="Wingdings" pitchFamily="2" charset="2"/>
              <a:buNone/>
            </a:pPr>
            <a:r>
              <a:rPr lang="en-US" smtClean="0"/>
              <a:t>	</a:t>
            </a:r>
            <a:r>
              <a:rPr lang="en-US" sz="1800" smtClean="0"/>
              <a:t> Uji F digunakan untuk uji ketepatan model, apakah nilai prediksi mampu menggambarkan kondisi sesungguhnya: </a:t>
            </a:r>
          </a:p>
          <a:p>
            <a:pPr eaLnBrk="1" hangingPunct="1">
              <a:buFont typeface="Wingdings" pitchFamily="2" charset="2"/>
              <a:buNone/>
            </a:pPr>
            <a:endParaRPr lang="en-US" sz="1800" smtClean="0"/>
          </a:p>
          <a:p>
            <a:pPr eaLnBrk="1" hangingPunct="1">
              <a:buFont typeface="Wingdings" pitchFamily="2" charset="2"/>
              <a:buNone/>
            </a:pPr>
            <a:r>
              <a:rPr lang="en-US" sz="1800" smtClean="0"/>
              <a:t>	Ho: Diterima jika F </a:t>
            </a:r>
            <a:r>
              <a:rPr lang="en-US" sz="1800" baseline="-25000" smtClean="0"/>
              <a:t>hitung</a:t>
            </a:r>
            <a:r>
              <a:rPr lang="en-US" sz="1800" smtClean="0"/>
              <a:t> </a:t>
            </a:r>
            <a:r>
              <a:rPr lang="en-US" sz="1800" smtClean="0">
                <a:sym typeface="Symbol" pitchFamily="18" charset="2"/>
              </a:rPr>
              <a:t> F </a:t>
            </a:r>
            <a:r>
              <a:rPr lang="en-US" sz="1800" baseline="-25000" smtClean="0">
                <a:sym typeface="Symbol" pitchFamily="18" charset="2"/>
              </a:rPr>
              <a:t>tabel</a:t>
            </a:r>
          </a:p>
          <a:p>
            <a:pPr eaLnBrk="1" hangingPunct="1">
              <a:buFont typeface="Wingdings" pitchFamily="2" charset="2"/>
              <a:buNone/>
            </a:pPr>
            <a:r>
              <a:rPr lang="en-US" sz="1800" baseline="-25000" smtClean="0">
                <a:sym typeface="Symbol" pitchFamily="18" charset="2"/>
              </a:rPr>
              <a:t>	</a:t>
            </a:r>
            <a:r>
              <a:rPr lang="en-US" sz="1800" smtClean="0"/>
              <a:t>Ha: Diterima jika F </a:t>
            </a:r>
            <a:r>
              <a:rPr lang="en-US" sz="1800" baseline="-25000" smtClean="0"/>
              <a:t>hitung</a:t>
            </a:r>
            <a:r>
              <a:rPr lang="en-US" sz="1800" smtClean="0"/>
              <a:t> </a:t>
            </a:r>
            <a:r>
              <a:rPr lang="en-US" sz="1800" smtClean="0">
                <a:sym typeface="Symbol" pitchFamily="18" charset="2"/>
              </a:rPr>
              <a:t>&gt; F </a:t>
            </a:r>
            <a:r>
              <a:rPr lang="en-US" sz="1800" baseline="-25000" smtClean="0">
                <a:sym typeface="Symbol" pitchFamily="18" charset="2"/>
              </a:rPr>
              <a:t>tabel</a:t>
            </a:r>
          </a:p>
          <a:p>
            <a:pPr eaLnBrk="1" hangingPunct="1">
              <a:buFont typeface="Wingdings" pitchFamily="2" charset="2"/>
              <a:buNone/>
            </a:pPr>
            <a:endParaRPr lang="en-US" sz="1800" baseline="-25000" smtClean="0">
              <a:sym typeface="Symbol" pitchFamily="18" charset="2"/>
            </a:endParaRPr>
          </a:p>
          <a:p>
            <a:pPr eaLnBrk="1" hangingPunct="1">
              <a:buFont typeface="Wingdings" pitchFamily="2" charset="2"/>
              <a:buNone/>
            </a:pPr>
            <a:endParaRPr lang="en-US" sz="1800" baseline="-25000" smtClean="0"/>
          </a:p>
          <a:p>
            <a:pPr eaLnBrk="1" hangingPunct="1">
              <a:buFont typeface="Wingdings" pitchFamily="2" charset="2"/>
              <a:buNone/>
            </a:pPr>
            <a:endParaRPr lang="en-US" sz="1800" baseline="-25000" smtClean="0"/>
          </a:p>
        </p:txBody>
      </p:sp>
      <p:graphicFrame>
        <p:nvGraphicFramePr>
          <p:cNvPr id="38917" name="Object 5"/>
          <p:cNvGraphicFramePr>
            <a:graphicFrameLocks noChangeAspect="1"/>
          </p:cNvGraphicFramePr>
          <p:nvPr/>
        </p:nvGraphicFramePr>
        <p:xfrm>
          <a:off x="914400" y="3962400"/>
          <a:ext cx="1752600" cy="674688"/>
        </p:xfrm>
        <a:graphic>
          <a:graphicData uri="http://schemas.openxmlformats.org/presentationml/2006/ole">
            <mc:AlternateContent xmlns:mc="http://schemas.openxmlformats.org/markup-compatibility/2006">
              <mc:Choice xmlns:v="urn:schemas-microsoft-com:vml" Requires="v">
                <p:oleObj spid="_x0000_s36949" name="Equation" r:id="rId4" imgW="1155600" imgH="444240" progId="Equation.3">
                  <p:embed/>
                </p:oleObj>
              </mc:Choice>
              <mc:Fallback>
                <p:oleObj name="Equation" r:id="rId4" imgW="11556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62400"/>
                        <a:ext cx="1752600" cy="67468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ct 6"/>
          <p:cNvGraphicFramePr>
            <a:graphicFrameLocks noChangeAspect="1"/>
          </p:cNvGraphicFramePr>
          <p:nvPr>
            <p:extLst>
              <p:ext uri="{D42A27DB-BD31-4B8C-83A1-F6EECF244321}">
                <p14:modId xmlns:p14="http://schemas.microsoft.com/office/powerpoint/2010/main" val="4222903932"/>
              </p:ext>
            </p:extLst>
          </p:nvPr>
        </p:nvGraphicFramePr>
        <p:xfrm>
          <a:off x="3508375" y="3941763"/>
          <a:ext cx="3195638" cy="727075"/>
        </p:xfrm>
        <a:graphic>
          <a:graphicData uri="http://schemas.openxmlformats.org/presentationml/2006/ole">
            <mc:AlternateContent xmlns:mc="http://schemas.openxmlformats.org/markup-compatibility/2006">
              <mc:Choice xmlns:v="urn:schemas-microsoft-com:vml" Requires="v">
                <p:oleObj spid="_x0000_s36950" name="Equation" r:id="rId6" imgW="1942920" imgH="444240" progId="Equation.3">
                  <p:embed/>
                </p:oleObj>
              </mc:Choice>
              <mc:Fallback>
                <p:oleObj name="Equation" r:id="rId6" imgW="1942920" imgH="444240" progId="Equation.3">
                  <p:embed/>
                  <p:pic>
                    <p:nvPicPr>
                      <p:cNvPr id="0" name=""/>
                      <p:cNvPicPr>
                        <a:picLocks noChangeAspect="1" noChangeArrowheads="1"/>
                      </p:cNvPicPr>
                      <p:nvPr/>
                    </p:nvPicPr>
                    <p:blipFill>
                      <a:blip r:embed="rId7"/>
                      <a:srcRect/>
                      <a:stretch>
                        <a:fillRect/>
                      </a:stretch>
                    </p:blipFill>
                    <p:spPr bwMode="auto">
                      <a:xfrm>
                        <a:off x="3508375" y="3941763"/>
                        <a:ext cx="3195638"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9" name="Text Box 7"/>
          <p:cNvSpPr txBox="1">
            <a:spLocks noChangeArrowheads="1"/>
          </p:cNvSpPr>
          <p:nvPr/>
        </p:nvSpPr>
        <p:spPr bwMode="auto">
          <a:xfrm>
            <a:off x="609600" y="4953000"/>
            <a:ext cx="77788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dirty="0" err="1">
                <a:latin typeface="Arial" pitchFamily="34" charset="0"/>
                <a:cs typeface="Arial" pitchFamily="34" charset="0"/>
              </a:rPr>
              <a:t>Karena</a:t>
            </a:r>
            <a:r>
              <a:rPr lang="en-US" sz="1800" dirty="0">
                <a:latin typeface="Arial" pitchFamily="34" charset="0"/>
                <a:cs typeface="Arial" pitchFamily="34" charset="0"/>
              </a:rPr>
              <a:t> F </a:t>
            </a:r>
            <a:r>
              <a:rPr lang="en-US" sz="1800" dirty="0" err="1">
                <a:latin typeface="Arial" pitchFamily="34" charset="0"/>
                <a:cs typeface="Arial" pitchFamily="34" charset="0"/>
              </a:rPr>
              <a:t>hitung</a:t>
            </a:r>
            <a:r>
              <a:rPr lang="en-US" sz="1800" dirty="0">
                <a:latin typeface="Arial" pitchFamily="34" charset="0"/>
                <a:cs typeface="Arial" pitchFamily="34" charset="0"/>
              </a:rPr>
              <a:t> </a:t>
            </a:r>
            <a:r>
              <a:rPr lang="en-US" sz="1800" dirty="0" smtClean="0">
                <a:latin typeface="Arial" pitchFamily="34" charset="0"/>
                <a:cs typeface="Arial" pitchFamily="34" charset="0"/>
              </a:rPr>
              <a:t>(1</a:t>
            </a:r>
            <a:r>
              <a:rPr lang="id-ID" sz="1800" dirty="0" smtClean="0">
                <a:latin typeface="Arial" pitchFamily="34" charset="0"/>
                <a:cs typeface="Arial" pitchFamily="34" charset="0"/>
              </a:rPr>
              <a:t>47,873</a:t>
            </a:r>
            <a:r>
              <a:rPr lang="en-US" sz="1800" dirty="0" smtClean="0">
                <a:latin typeface="Arial" pitchFamily="34" charset="0"/>
                <a:cs typeface="Arial" pitchFamily="34" charset="0"/>
              </a:rPr>
              <a:t>) </a:t>
            </a:r>
            <a:r>
              <a:rPr lang="en-US" sz="1800" dirty="0">
                <a:latin typeface="Arial" pitchFamily="34" charset="0"/>
                <a:cs typeface="Arial" pitchFamily="34" charset="0"/>
              </a:rPr>
              <a:t>&gt; </a:t>
            </a:r>
            <a:r>
              <a:rPr lang="en-US" sz="1800" dirty="0" err="1">
                <a:latin typeface="Arial" pitchFamily="34" charset="0"/>
                <a:cs typeface="Arial" pitchFamily="34" charset="0"/>
              </a:rPr>
              <a:t>dari</a:t>
            </a:r>
            <a:r>
              <a:rPr lang="en-US" sz="1800" dirty="0">
                <a:latin typeface="Arial" pitchFamily="34" charset="0"/>
                <a:cs typeface="Arial" pitchFamily="34" charset="0"/>
              </a:rPr>
              <a:t> F </a:t>
            </a:r>
            <a:r>
              <a:rPr lang="en-US" sz="1800" dirty="0" err="1">
                <a:latin typeface="Arial" pitchFamily="34" charset="0"/>
                <a:cs typeface="Arial" pitchFamily="34" charset="0"/>
              </a:rPr>
              <a:t>tabel</a:t>
            </a:r>
            <a:r>
              <a:rPr lang="en-US" sz="1800" dirty="0">
                <a:latin typeface="Arial" pitchFamily="34" charset="0"/>
                <a:cs typeface="Arial" pitchFamily="34" charset="0"/>
              </a:rPr>
              <a:t> </a:t>
            </a:r>
            <a:r>
              <a:rPr lang="en-US" sz="1800" dirty="0" smtClean="0">
                <a:latin typeface="Arial" pitchFamily="34" charset="0"/>
                <a:cs typeface="Arial" pitchFamily="34" charset="0"/>
              </a:rPr>
              <a:t>(</a:t>
            </a:r>
            <a:r>
              <a:rPr lang="id-ID" sz="1800" dirty="0" smtClean="0">
                <a:latin typeface="Arial" pitchFamily="34" charset="0"/>
                <a:cs typeface="Arial" pitchFamily="34" charset="0"/>
              </a:rPr>
              <a:t>9</a:t>
            </a:r>
            <a:r>
              <a:rPr lang="en-US" sz="1800" dirty="0" smtClean="0">
                <a:latin typeface="Arial" pitchFamily="34" charset="0"/>
                <a:cs typeface="Arial" pitchFamily="34" charset="0"/>
              </a:rPr>
              <a:t>,</a:t>
            </a:r>
            <a:r>
              <a:rPr lang="id-ID" sz="1800" dirty="0" smtClean="0">
                <a:latin typeface="Arial" pitchFamily="34" charset="0"/>
                <a:cs typeface="Arial" pitchFamily="34" charset="0"/>
              </a:rPr>
              <a:t>55</a:t>
            </a:r>
            <a:r>
              <a:rPr lang="en-US" sz="1800" dirty="0" smtClean="0">
                <a:latin typeface="Arial" pitchFamily="34" charset="0"/>
                <a:cs typeface="Arial" pitchFamily="34" charset="0"/>
              </a:rPr>
              <a:t>) </a:t>
            </a:r>
            <a:r>
              <a:rPr lang="en-US" sz="1800" dirty="0" err="1">
                <a:latin typeface="Arial" pitchFamily="34" charset="0"/>
                <a:cs typeface="Arial" pitchFamily="34" charset="0"/>
              </a:rPr>
              <a:t>maka</a:t>
            </a:r>
            <a:r>
              <a:rPr lang="en-US" sz="1800" dirty="0">
                <a:latin typeface="Arial" pitchFamily="34" charset="0"/>
                <a:cs typeface="Arial" pitchFamily="34" charset="0"/>
              </a:rPr>
              <a:t> </a:t>
            </a:r>
            <a:r>
              <a:rPr lang="id-ID" sz="1800" dirty="0" smtClean="0">
                <a:latin typeface="Arial" pitchFamily="34" charset="0"/>
                <a:cs typeface="Arial" pitchFamily="34" charset="0"/>
              </a:rPr>
              <a:t>ada hubungan secara bersama-sama </a:t>
            </a:r>
            <a:r>
              <a:rPr lang="en-US" sz="1800" dirty="0">
                <a:latin typeface="Arial" pitchFamily="34" charset="0"/>
                <a:cs typeface="Arial" pitchFamily="34" charset="0"/>
              </a:rPr>
              <a:t>lama </a:t>
            </a:r>
            <a:r>
              <a:rPr lang="en-US" sz="1800" dirty="0" err="1">
                <a:latin typeface="Arial" pitchFamily="34" charset="0"/>
                <a:cs typeface="Arial" pitchFamily="34" charset="0"/>
              </a:rPr>
              <a:t>kerja</a:t>
            </a:r>
            <a:r>
              <a:rPr lang="en-US" sz="1800" dirty="0">
                <a:latin typeface="Arial" pitchFamily="34" charset="0"/>
                <a:cs typeface="Arial" pitchFamily="34" charset="0"/>
              </a:rPr>
              <a:t> (X1); </a:t>
            </a:r>
            <a:r>
              <a:rPr lang="en-US" sz="1800" dirty="0" err="1">
                <a:latin typeface="Arial" pitchFamily="34" charset="0"/>
                <a:cs typeface="Arial" pitchFamily="34" charset="0"/>
              </a:rPr>
              <a:t>motivasi</a:t>
            </a:r>
            <a:r>
              <a:rPr lang="en-US" sz="1800" dirty="0">
                <a:latin typeface="Arial" pitchFamily="34" charset="0"/>
                <a:cs typeface="Arial" pitchFamily="34" charset="0"/>
              </a:rPr>
              <a:t> </a:t>
            </a:r>
            <a:r>
              <a:rPr lang="en-US" sz="1800" dirty="0" err="1">
                <a:latin typeface="Arial" pitchFamily="34" charset="0"/>
                <a:cs typeface="Arial" pitchFamily="34" charset="0"/>
              </a:rPr>
              <a:t>kerja</a:t>
            </a:r>
            <a:r>
              <a:rPr lang="en-US" sz="1800" dirty="0">
                <a:latin typeface="Arial" pitchFamily="34" charset="0"/>
                <a:cs typeface="Arial" pitchFamily="34" charset="0"/>
              </a:rPr>
              <a:t> (X2) </a:t>
            </a:r>
            <a:r>
              <a:rPr lang="en-US" sz="1800" dirty="0" err="1">
                <a:latin typeface="Arial" pitchFamily="34" charset="0"/>
                <a:cs typeface="Arial" pitchFamily="34" charset="0"/>
              </a:rPr>
              <a:t>dan</a:t>
            </a:r>
            <a:r>
              <a:rPr lang="en-US" sz="1800" dirty="0">
                <a:latin typeface="Arial" pitchFamily="34" charset="0"/>
                <a:cs typeface="Arial" pitchFamily="34" charset="0"/>
              </a:rPr>
              <a:t> </a:t>
            </a:r>
            <a:r>
              <a:rPr lang="en-US" sz="1800" dirty="0" err="1">
                <a:latin typeface="Arial" pitchFamily="34" charset="0"/>
                <a:cs typeface="Arial" pitchFamily="34" charset="0"/>
              </a:rPr>
              <a:t>produktivitas</a:t>
            </a:r>
            <a:r>
              <a:rPr lang="en-US" sz="1800" dirty="0">
                <a:latin typeface="Arial" pitchFamily="34" charset="0"/>
                <a:cs typeface="Arial" pitchFamily="34" charset="0"/>
              </a:rPr>
              <a:t> </a:t>
            </a:r>
            <a:r>
              <a:rPr lang="en-US" sz="1800" dirty="0" err="1">
                <a:latin typeface="Arial" pitchFamily="34" charset="0"/>
                <a:cs typeface="Arial" pitchFamily="34" charset="0"/>
              </a:rPr>
              <a:t>kerja</a:t>
            </a:r>
            <a:r>
              <a:rPr lang="en-US" sz="1800" dirty="0">
                <a:latin typeface="Arial" pitchFamily="34" charset="0"/>
                <a:cs typeface="Arial" pitchFamily="34" charset="0"/>
              </a:rPr>
              <a:t> </a:t>
            </a:r>
            <a:r>
              <a:rPr lang="en-US" sz="1800" dirty="0" err="1">
                <a:latin typeface="Arial" pitchFamily="34" charset="0"/>
                <a:cs typeface="Arial" pitchFamily="34" charset="0"/>
              </a:rPr>
              <a:t>karyawan</a:t>
            </a:r>
            <a:r>
              <a:rPr lang="en-US" sz="1800" dirty="0">
                <a:latin typeface="Arial" pitchFamily="34" charset="0"/>
                <a:cs typeface="Arial" pitchFamily="34" charset="0"/>
              </a:rPr>
              <a:t> (Y)</a:t>
            </a:r>
          </a:p>
        </p:txBody>
      </p:sp>
    </p:spTree>
    <p:extLst>
      <p:ext uri="{BB962C8B-B14F-4D97-AF65-F5344CB8AC3E}">
        <p14:creationId xmlns:p14="http://schemas.microsoft.com/office/powerpoint/2010/main" val="1154059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8917"/>
                                        </p:tgtEl>
                                        <p:attrNameLst>
                                          <p:attrName>style.visibility</p:attrName>
                                        </p:attrNameLst>
                                      </p:cBhvr>
                                      <p:to>
                                        <p:strVal val="visible"/>
                                      </p:to>
                                    </p:set>
                                    <p:anim calcmode="lin" valueType="num">
                                      <p:cBhvr additive="base">
                                        <p:cTn id="31" dur="500" fill="hold"/>
                                        <p:tgtEl>
                                          <p:spTgt spid="38917"/>
                                        </p:tgtEl>
                                        <p:attrNameLst>
                                          <p:attrName>ppt_x</p:attrName>
                                        </p:attrNameLst>
                                      </p:cBhvr>
                                      <p:tavLst>
                                        <p:tav tm="0">
                                          <p:val>
                                            <p:strVal val="0-#ppt_w/2"/>
                                          </p:val>
                                        </p:tav>
                                        <p:tav tm="100000">
                                          <p:val>
                                            <p:strVal val="#ppt_x"/>
                                          </p:val>
                                        </p:tav>
                                      </p:tavLst>
                                    </p:anim>
                                    <p:anim calcmode="lin" valueType="num">
                                      <p:cBhvr additive="base">
                                        <p:cTn id="32"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8918"/>
                                        </p:tgtEl>
                                        <p:attrNameLst>
                                          <p:attrName>style.visibility</p:attrName>
                                        </p:attrNameLst>
                                      </p:cBhvr>
                                      <p:to>
                                        <p:strVal val="visible"/>
                                      </p:to>
                                    </p:set>
                                    <p:anim calcmode="lin" valueType="num">
                                      <p:cBhvr additive="base">
                                        <p:cTn id="37" dur="500" fill="hold"/>
                                        <p:tgtEl>
                                          <p:spTgt spid="38918"/>
                                        </p:tgtEl>
                                        <p:attrNameLst>
                                          <p:attrName>ppt_x</p:attrName>
                                        </p:attrNameLst>
                                      </p:cBhvr>
                                      <p:tavLst>
                                        <p:tav tm="0">
                                          <p:val>
                                            <p:strVal val="0-#ppt_w/2"/>
                                          </p:val>
                                        </p:tav>
                                        <p:tav tm="100000">
                                          <p:val>
                                            <p:strVal val="#ppt_x"/>
                                          </p:val>
                                        </p:tav>
                                      </p:tavLst>
                                    </p:anim>
                                    <p:anim calcmode="lin" valueType="num">
                                      <p:cBhvr additive="base">
                                        <p:cTn id="38"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8919"/>
                                        </p:tgtEl>
                                        <p:attrNameLst>
                                          <p:attrName>style.visibility</p:attrName>
                                        </p:attrNameLst>
                                      </p:cBhvr>
                                      <p:to>
                                        <p:strVal val="visible"/>
                                      </p:to>
                                    </p:set>
                                    <p:animEffect transition="in" filter="blinds(horizontal)">
                                      <p:cBhvr>
                                        <p:cTn id="43"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P spid="38919"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806489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620688"/>
            <a:ext cx="7361182" cy="523220"/>
          </a:xfrm>
          <a:prstGeom prst="rect">
            <a:avLst/>
          </a:prstGeom>
          <a:noFill/>
        </p:spPr>
        <p:txBody>
          <a:bodyPr wrap="none" rtlCol="0">
            <a:spAutoFit/>
          </a:bodyPr>
          <a:lstStyle/>
          <a:p>
            <a:r>
              <a:rPr lang="id-ID" sz="2800" b="1" dirty="0" smtClean="0"/>
              <a:t>Mencari F tabel dan membandingkan dengan Fh</a:t>
            </a:r>
            <a:endParaRPr lang="id-ID" sz="2800" b="1" dirty="0"/>
          </a:p>
        </p:txBody>
      </p:sp>
      <p:sp>
        <p:nvSpPr>
          <p:cNvPr id="4" name="TextBox 3"/>
          <p:cNvSpPr txBox="1"/>
          <p:nvPr/>
        </p:nvSpPr>
        <p:spPr>
          <a:xfrm>
            <a:off x="755576" y="5805264"/>
            <a:ext cx="5669373" cy="954107"/>
          </a:xfrm>
          <a:prstGeom prst="rect">
            <a:avLst/>
          </a:prstGeom>
          <a:noFill/>
        </p:spPr>
        <p:txBody>
          <a:bodyPr wrap="none" rtlCol="0">
            <a:spAutoFit/>
          </a:bodyPr>
          <a:lstStyle/>
          <a:p>
            <a:r>
              <a:rPr lang="id-ID" sz="2800" b="1" dirty="0" smtClean="0"/>
              <a:t>Fh &gt; Ft hipotesis X1,X2 </a:t>
            </a:r>
            <a:r>
              <a:rPr lang="id-ID" sz="2800" b="1" dirty="0" smtClean="0">
                <a:sym typeface="Wingdings" pitchFamily="2" charset="2"/>
              </a:rPr>
              <a:t> Y  diterima</a:t>
            </a:r>
          </a:p>
          <a:p>
            <a:r>
              <a:rPr lang="id-ID" sz="2800" b="1" dirty="0" smtClean="0">
                <a:sym typeface="Wingdings" pitchFamily="2" charset="2"/>
              </a:rPr>
              <a:t>Fh &lt; Ft </a:t>
            </a:r>
            <a:r>
              <a:rPr lang="id-ID" sz="2800" b="1" dirty="0"/>
              <a:t>hipotesis X1,X2 </a:t>
            </a:r>
            <a:r>
              <a:rPr lang="id-ID" sz="2800" b="1" dirty="0">
                <a:sym typeface="Wingdings" pitchFamily="2" charset="2"/>
              </a:rPr>
              <a:t> Y  </a:t>
            </a:r>
            <a:r>
              <a:rPr lang="id-ID" sz="2800" b="1" dirty="0" smtClean="0">
                <a:sym typeface="Wingdings" pitchFamily="2" charset="2"/>
              </a:rPr>
              <a:t>ditolak</a:t>
            </a:r>
            <a:endParaRPr lang="id-ID" sz="2800" b="1" dirty="0"/>
          </a:p>
        </p:txBody>
      </p:sp>
    </p:spTree>
    <p:extLst>
      <p:ext uri="{BB962C8B-B14F-4D97-AF65-F5344CB8AC3E}">
        <p14:creationId xmlns:p14="http://schemas.microsoft.com/office/powerpoint/2010/main" val="19610400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CI20080123_000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575"/>
            <a:ext cx="4978400"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304800" y="1809750"/>
            <a:ext cx="2982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TW" sz="3200">
                <a:latin typeface="Times New Roman" pitchFamily="18" charset="0"/>
                <a:ea typeface="PMingLiU" pitchFamily="18" charset="-120"/>
              </a:rPr>
              <a:t>F</a:t>
            </a:r>
            <a:r>
              <a:rPr kumimoji="1" lang="en-US" altLang="zh-TW" sz="3200" baseline="30000">
                <a:latin typeface="Times New Roman" pitchFamily="18" charset="0"/>
                <a:ea typeface="PMingLiU" pitchFamily="18" charset="-120"/>
              </a:rPr>
              <a:t>c</a:t>
            </a:r>
            <a:r>
              <a:rPr kumimoji="1" lang="en-US" altLang="zh-TW" sz="3200" baseline="-25000">
                <a:latin typeface="Times New Roman" pitchFamily="18" charset="0"/>
                <a:ea typeface="PMingLiU" pitchFamily="18" charset="-120"/>
              </a:rPr>
              <a:t>(</a:t>
            </a:r>
            <a:r>
              <a:rPr kumimoji="1" lang="en-US" altLang="zh-TW" sz="3200" baseline="-25000">
                <a:solidFill>
                  <a:srgbClr val="FF0066"/>
                </a:solidFill>
                <a:latin typeface="Times New Roman" pitchFamily="18" charset="0"/>
                <a:ea typeface="PMingLiU" pitchFamily="18" charset="-120"/>
              </a:rPr>
              <a:t>0.01</a:t>
            </a:r>
            <a:r>
              <a:rPr kumimoji="1" lang="en-US" altLang="zh-TW" sz="3200" baseline="-25000">
                <a:latin typeface="Times New Roman" pitchFamily="18" charset="0"/>
                <a:ea typeface="PMingLiU" pitchFamily="18" charset="-120"/>
              </a:rPr>
              <a:t>, </a:t>
            </a:r>
            <a:r>
              <a:rPr kumimoji="1" lang="en-US" altLang="zh-TW" sz="3200" baseline="-25000">
                <a:solidFill>
                  <a:srgbClr val="3333FF"/>
                </a:solidFill>
                <a:latin typeface="Times New Roman" pitchFamily="18" charset="0"/>
                <a:ea typeface="PMingLiU" pitchFamily="18" charset="-120"/>
              </a:rPr>
              <a:t>2</a:t>
            </a:r>
            <a:r>
              <a:rPr kumimoji="1" lang="en-US" altLang="zh-TW" sz="3200" baseline="-25000">
                <a:latin typeface="Times New Roman" pitchFamily="18" charset="0"/>
                <a:ea typeface="PMingLiU" pitchFamily="18" charset="-120"/>
              </a:rPr>
              <a:t>, </a:t>
            </a:r>
            <a:r>
              <a:rPr kumimoji="1" lang="en-US" altLang="zh-TW" sz="3200" baseline="-25000">
                <a:solidFill>
                  <a:srgbClr val="008000"/>
                </a:solidFill>
                <a:latin typeface="Times New Roman" pitchFamily="18" charset="0"/>
                <a:ea typeface="PMingLiU" pitchFamily="18" charset="-120"/>
              </a:rPr>
              <a:t>30</a:t>
            </a:r>
            <a:r>
              <a:rPr kumimoji="1" lang="en-US" altLang="zh-TW" sz="3200" baseline="-25000">
                <a:latin typeface="Times New Roman" pitchFamily="18" charset="0"/>
                <a:ea typeface="PMingLiU" pitchFamily="18" charset="-120"/>
              </a:rPr>
              <a:t>)</a:t>
            </a:r>
            <a:r>
              <a:rPr kumimoji="1" lang="en-US" altLang="zh-TW" sz="3200">
                <a:latin typeface="Times New Roman" pitchFamily="18" charset="0"/>
                <a:ea typeface="PMingLiU" pitchFamily="18" charset="-120"/>
              </a:rPr>
              <a:t> = 5,39</a:t>
            </a:r>
          </a:p>
        </p:txBody>
      </p:sp>
      <p:sp>
        <p:nvSpPr>
          <p:cNvPr id="26629" name="Oval 5"/>
          <p:cNvSpPr>
            <a:spLocks noChangeArrowheads="1"/>
          </p:cNvSpPr>
          <p:nvPr/>
        </p:nvSpPr>
        <p:spPr bwMode="auto">
          <a:xfrm>
            <a:off x="6611938" y="512763"/>
            <a:ext cx="1944687" cy="4318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0" name="Oval 6"/>
          <p:cNvSpPr>
            <a:spLocks noChangeArrowheads="1"/>
          </p:cNvSpPr>
          <p:nvPr/>
        </p:nvSpPr>
        <p:spPr bwMode="auto">
          <a:xfrm>
            <a:off x="5089766" y="1052736"/>
            <a:ext cx="287338" cy="288925"/>
          </a:xfrm>
          <a:prstGeom prst="ellipse">
            <a:avLst/>
          </a:prstGeom>
          <a:noFill/>
          <a:ln w="28575">
            <a:solidFill>
              <a:srgbClr val="33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1" name="Oval 7"/>
          <p:cNvSpPr>
            <a:spLocks noChangeArrowheads="1"/>
          </p:cNvSpPr>
          <p:nvPr/>
        </p:nvSpPr>
        <p:spPr bwMode="auto">
          <a:xfrm>
            <a:off x="4329113" y="2276872"/>
            <a:ext cx="381000" cy="228600"/>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2" name="Rectangle 8"/>
          <p:cNvSpPr>
            <a:spLocks noChangeArrowheads="1"/>
          </p:cNvSpPr>
          <p:nvPr/>
        </p:nvSpPr>
        <p:spPr bwMode="auto">
          <a:xfrm>
            <a:off x="5075238" y="5302250"/>
            <a:ext cx="315912" cy="228600"/>
          </a:xfrm>
          <a:prstGeom prst="rect">
            <a:avLst/>
          </a:prstGeom>
          <a:noFill/>
          <a:ln w="57150" cap="rnd">
            <a:solidFill>
              <a:srgbClr val="FF0066"/>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d-ID"/>
          </a:p>
        </p:txBody>
      </p:sp>
      <p:sp>
        <p:nvSpPr>
          <p:cNvPr id="26633" name="Freeform 9"/>
          <p:cNvSpPr>
            <a:spLocks/>
          </p:cNvSpPr>
          <p:nvPr/>
        </p:nvSpPr>
        <p:spPr bwMode="auto">
          <a:xfrm>
            <a:off x="990600" y="457200"/>
            <a:ext cx="5715000" cy="1609725"/>
          </a:xfrm>
          <a:custGeom>
            <a:avLst/>
            <a:gdLst>
              <a:gd name="T0" fmla="*/ 0 w 3600"/>
              <a:gd name="T1" fmla="*/ 2147483647 h 1014"/>
              <a:gd name="T2" fmla="*/ 2147483647 w 3600"/>
              <a:gd name="T3" fmla="*/ 0 h 1014"/>
              <a:gd name="T4" fmla="*/ 2147483647 w 3600"/>
              <a:gd name="T5" fmla="*/ 2147483647 h 1014"/>
              <a:gd name="T6" fmla="*/ 0 60000 65536"/>
              <a:gd name="T7" fmla="*/ 0 60000 65536"/>
              <a:gd name="T8" fmla="*/ 0 60000 65536"/>
              <a:gd name="T9" fmla="*/ 0 w 3600"/>
              <a:gd name="T10" fmla="*/ 0 h 1014"/>
              <a:gd name="T11" fmla="*/ 3600 w 3600"/>
              <a:gd name="T12" fmla="*/ 1014 h 1014"/>
            </a:gdLst>
            <a:ahLst/>
            <a:cxnLst>
              <a:cxn ang="T6">
                <a:pos x="T0" y="T1"/>
              </a:cxn>
              <a:cxn ang="T7">
                <a:pos x="T2" y="T3"/>
              </a:cxn>
              <a:cxn ang="T8">
                <a:pos x="T4" y="T5"/>
              </a:cxn>
            </a:cxnLst>
            <a:rect l="T9" t="T10" r="T11" b="T12"/>
            <a:pathLst>
              <a:path w="3600" h="1014">
                <a:moveTo>
                  <a:pt x="0" y="1014"/>
                </a:moveTo>
                <a:lnTo>
                  <a:pt x="1788" y="0"/>
                </a:lnTo>
                <a:lnTo>
                  <a:pt x="3600" y="108"/>
                </a:lnTo>
              </a:path>
            </a:pathLst>
          </a:custGeom>
          <a:noFill/>
          <a:ln w="9525">
            <a:solidFill>
              <a:srgbClr val="FF00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6634" name="Freeform 10"/>
          <p:cNvSpPr>
            <a:spLocks/>
          </p:cNvSpPr>
          <p:nvPr/>
        </p:nvSpPr>
        <p:spPr bwMode="auto">
          <a:xfrm>
            <a:off x="1481138" y="1041400"/>
            <a:ext cx="3595687" cy="1057275"/>
          </a:xfrm>
          <a:custGeom>
            <a:avLst/>
            <a:gdLst>
              <a:gd name="T0" fmla="*/ 0 w 2265"/>
              <a:gd name="T1" fmla="*/ 2147483647 h 666"/>
              <a:gd name="T2" fmla="*/ 2147483647 w 2265"/>
              <a:gd name="T3" fmla="*/ 2147483647 h 666"/>
              <a:gd name="T4" fmla="*/ 2147483647 w 2265"/>
              <a:gd name="T5" fmla="*/ 0 h 666"/>
              <a:gd name="T6" fmla="*/ 2147483647 w 2265"/>
              <a:gd name="T7" fmla="*/ 2147483647 h 666"/>
              <a:gd name="T8" fmla="*/ 0 60000 65536"/>
              <a:gd name="T9" fmla="*/ 0 60000 65536"/>
              <a:gd name="T10" fmla="*/ 0 60000 65536"/>
              <a:gd name="T11" fmla="*/ 0 60000 65536"/>
              <a:gd name="T12" fmla="*/ 0 w 2265"/>
              <a:gd name="T13" fmla="*/ 0 h 666"/>
              <a:gd name="T14" fmla="*/ 2265 w 2265"/>
              <a:gd name="T15" fmla="*/ 666 h 666"/>
            </a:gdLst>
            <a:ahLst/>
            <a:cxnLst>
              <a:cxn ang="T8">
                <a:pos x="T0" y="T1"/>
              </a:cxn>
              <a:cxn ang="T9">
                <a:pos x="T2" y="T3"/>
              </a:cxn>
              <a:cxn ang="T10">
                <a:pos x="T4" y="T5"/>
              </a:cxn>
              <a:cxn ang="T11">
                <a:pos x="T6" y="T7"/>
              </a:cxn>
            </a:cxnLst>
            <a:rect l="T12" t="T13" r="T14" b="T15"/>
            <a:pathLst>
              <a:path w="2265" h="666">
                <a:moveTo>
                  <a:pt x="0" y="666"/>
                </a:moveTo>
                <a:lnTo>
                  <a:pt x="732" y="294"/>
                </a:lnTo>
                <a:lnTo>
                  <a:pt x="1398" y="0"/>
                </a:lnTo>
                <a:lnTo>
                  <a:pt x="2265" y="112"/>
                </a:lnTo>
              </a:path>
            </a:pathLst>
          </a:custGeom>
          <a:noFill/>
          <a:ln w="9525">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26635" name="Line 11"/>
          <p:cNvSpPr>
            <a:spLocks noChangeShapeType="1"/>
          </p:cNvSpPr>
          <p:nvPr/>
        </p:nvSpPr>
        <p:spPr bwMode="auto">
          <a:xfrm>
            <a:off x="1835150" y="2276872"/>
            <a:ext cx="3168898" cy="10155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nvGrpSpPr>
          <p:cNvPr id="26636" name="Group 12"/>
          <p:cNvGrpSpPr>
            <a:grpSpLocks/>
          </p:cNvGrpSpPr>
          <p:nvPr/>
        </p:nvGrpSpPr>
        <p:grpSpPr bwMode="auto">
          <a:xfrm>
            <a:off x="323850" y="3743325"/>
            <a:ext cx="2735263" cy="1300163"/>
            <a:chOff x="204" y="1207"/>
            <a:chExt cx="1723" cy="819"/>
          </a:xfrm>
        </p:grpSpPr>
        <p:sp>
          <p:nvSpPr>
            <p:cNvPr id="26637" name="Rectangle 13"/>
            <p:cNvSpPr>
              <a:spLocks noChangeArrowheads="1"/>
            </p:cNvSpPr>
            <p:nvPr/>
          </p:nvSpPr>
          <p:spPr bwMode="auto">
            <a:xfrm>
              <a:off x="204" y="1207"/>
              <a:ext cx="172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TW" sz="3200">
                  <a:latin typeface="Times New Roman" pitchFamily="18" charset="0"/>
                  <a:ea typeface="PMingLiU" pitchFamily="18" charset="-120"/>
                </a:rPr>
                <a:t>F*=118,06 &gt; F</a:t>
              </a:r>
              <a:r>
                <a:rPr kumimoji="1" lang="en-US" altLang="zh-TW" sz="3200" baseline="30000">
                  <a:latin typeface="Times New Roman" pitchFamily="18" charset="0"/>
                  <a:ea typeface="PMingLiU" pitchFamily="18" charset="-120"/>
                </a:rPr>
                <a:t>c</a:t>
              </a:r>
            </a:p>
          </p:txBody>
        </p:sp>
        <p:sp>
          <p:nvSpPr>
            <p:cNvPr id="26638" name="Rectangle 14"/>
            <p:cNvSpPr>
              <a:spLocks noChangeArrowheads="1"/>
            </p:cNvSpPr>
            <p:nvPr/>
          </p:nvSpPr>
          <p:spPr bwMode="auto">
            <a:xfrm>
              <a:off x="295" y="1661"/>
              <a:ext cx="13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TW" sz="3200">
                  <a:latin typeface="Times New Roman" pitchFamily="18" charset="0"/>
                  <a:ea typeface="PMingLiU" pitchFamily="18" charset="-120"/>
                </a:rPr>
                <a:t>=&gt; reject H</a:t>
              </a:r>
              <a:r>
                <a:rPr kumimoji="1" lang="en-US" altLang="zh-TW" sz="3200" baseline="-25000">
                  <a:latin typeface="Times New Roman" pitchFamily="18" charset="0"/>
                  <a:ea typeface="PMingLiU" pitchFamily="18" charset="-120"/>
                </a:rPr>
                <a:t>0</a:t>
              </a:r>
            </a:p>
          </p:txBody>
        </p:sp>
      </p:grpSp>
    </p:spTree>
    <p:extLst>
      <p:ext uri="{BB962C8B-B14F-4D97-AF65-F5344CB8AC3E}">
        <p14:creationId xmlns:p14="http://schemas.microsoft.com/office/powerpoint/2010/main" val="25154857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AD1D643-566A-4415-A557-C0BBDE23FE27}" type="slidenum">
              <a:rPr lang="en-US" sz="1400"/>
              <a:pPr eaLnBrk="1" hangingPunct="1"/>
              <a:t>85</a:t>
            </a:fld>
            <a:endParaRPr lang="en-US" sz="1400"/>
          </a:p>
        </p:txBody>
      </p:sp>
      <p:sp>
        <p:nvSpPr>
          <p:cNvPr id="6146" name="Rectangle 2"/>
          <p:cNvSpPr>
            <a:spLocks noGrp="1" noChangeArrowheads="1"/>
          </p:cNvSpPr>
          <p:nvPr>
            <p:ph type="title"/>
          </p:nvPr>
        </p:nvSpPr>
        <p:spPr/>
        <p:txBody>
          <a:bodyPr/>
          <a:lstStyle/>
          <a:p>
            <a:pPr eaLnBrk="1" hangingPunct="1"/>
            <a:r>
              <a:rPr lang="en-US" smtClean="0"/>
              <a:t>Regresi</a:t>
            </a:r>
          </a:p>
        </p:txBody>
      </p:sp>
      <p:sp>
        <p:nvSpPr>
          <p:cNvPr id="6147" name="Rectangle 3"/>
          <p:cNvSpPr>
            <a:spLocks noGrp="1" noChangeArrowheads="1"/>
          </p:cNvSpPr>
          <p:nvPr>
            <p:ph type="body" idx="1"/>
          </p:nvPr>
        </p:nvSpPr>
        <p:spPr/>
        <p:txBody>
          <a:bodyPr/>
          <a:lstStyle/>
          <a:p>
            <a:pPr eaLnBrk="1" hangingPunct="1"/>
            <a:r>
              <a:rPr lang="en-US" smtClean="0"/>
              <a:t>Dari </a:t>
            </a:r>
            <a:r>
              <a:rPr lang="en-US" smtClean="0">
                <a:solidFill>
                  <a:srgbClr val="C61300"/>
                </a:solidFill>
              </a:rPr>
              <a:t>derajat</a:t>
            </a:r>
            <a:r>
              <a:rPr lang="en-US" smtClean="0"/>
              <a:t> (pangkat) tiap peubah bebas</a:t>
            </a:r>
          </a:p>
          <a:p>
            <a:pPr lvl="2" eaLnBrk="1" hangingPunct="1"/>
            <a:r>
              <a:rPr lang="en-US" smtClean="0"/>
              <a:t>Linier (bila pangkatnya 1)</a:t>
            </a:r>
          </a:p>
          <a:p>
            <a:pPr lvl="2" eaLnBrk="1" hangingPunct="1"/>
            <a:r>
              <a:rPr lang="en-US" smtClean="0"/>
              <a:t>Non-linier (bila pangkatnya bukan 1)</a:t>
            </a:r>
          </a:p>
          <a:p>
            <a:pPr eaLnBrk="1" hangingPunct="1"/>
            <a:r>
              <a:rPr lang="en-US" smtClean="0"/>
              <a:t>Dari </a:t>
            </a:r>
            <a:r>
              <a:rPr lang="en-US" smtClean="0">
                <a:solidFill>
                  <a:srgbClr val="C61300"/>
                </a:solidFill>
              </a:rPr>
              <a:t>banyaknya</a:t>
            </a:r>
            <a:r>
              <a:rPr lang="en-US" smtClean="0"/>
              <a:t> peubah bebas (yang mempengaruhi)</a:t>
            </a:r>
          </a:p>
          <a:p>
            <a:pPr lvl="2" eaLnBrk="1" hangingPunct="1"/>
            <a:r>
              <a:rPr lang="en-US" smtClean="0"/>
              <a:t>Sederhana (bila hanya ada satu peubah bebas)</a:t>
            </a:r>
          </a:p>
          <a:p>
            <a:pPr lvl="2" eaLnBrk="1" hangingPunct="1"/>
            <a:r>
              <a:rPr lang="en-US" smtClean="0"/>
              <a:t>Berganda (bila lebih dari satu peubah bebas)</a:t>
            </a:r>
          </a:p>
        </p:txBody>
      </p:sp>
    </p:spTree>
    <p:extLst>
      <p:ext uri="{BB962C8B-B14F-4D97-AF65-F5344CB8AC3E}">
        <p14:creationId xmlns:p14="http://schemas.microsoft.com/office/powerpoint/2010/main" val="274454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 calcmode="lin" valueType="num">
                                      <p:cBhvr>
                                        <p:cTn id="16"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6147">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 calcmode="lin" valueType="num">
                                      <p:cBhvr>
                                        <p:cTn id="20"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1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147">
                                            <p:txEl>
                                              <p:pRg st="3" end="3"/>
                                            </p:txEl>
                                          </p:spTgt>
                                        </p:tgtEl>
                                        <p:attrNameLst>
                                          <p:attrName>style.visibility</p:attrName>
                                        </p:attrNameLst>
                                      </p:cBhvr>
                                      <p:to>
                                        <p:strVal val="visible"/>
                                      </p:to>
                                    </p:set>
                                    <p:anim calcmode="lin" valueType="num">
                                      <p:cBhvr>
                                        <p:cTn id="26"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6147">
                                            <p:txEl>
                                              <p:pRg st="3" end="3"/>
                                            </p:txEl>
                                          </p:spTgt>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6147">
                                            <p:txEl>
                                              <p:pRg st="4" end="4"/>
                                            </p:txEl>
                                          </p:spTgt>
                                        </p:tgtEl>
                                        <p:attrNameLst>
                                          <p:attrName>style.visibility</p:attrName>
                                        </p:attrNameLst>
                                      </p:cBhvr>
                                      <p:to>
                                        <p:strVal val="visible"/>
                                      </p:to>
                                    </p:set>
                                    <p:anim calcmode="lin" valueType="num">
                                      <p:cBhvr>
                                        <p:cTn id="30"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6147">
                                            <p:txEl>
                                              <p:pRg st="4" end="4"/>
                                            </p:txEl>
                                          </p:spTgt>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6147">
                                            <p:txEl>
                                              <p:pRg st="5" end="5"/>
                                            </p:txEl>
                                          </p:spTgt>
                                        </p:tgtEl>
                                        <p:attrNameLst>
                                          <p:attrName>style.visibility</p:attrName>
                                        </p:attrNameLst>
                                      </p:cBhvr>
                                      <p:to>
                                        <p:strVal val="visible"/>
                                      </p:to>
                                    </p:set>
                                    <p:anim calcmode="lin" valueType="num">
                                      <p:cBhvr>
                                        <p:cTn id="34"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614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409DB7-EB2E-454C-B6E1-F83A4268D096}" type="slidenum">
              <a:rPr lang="en-US" sz="1400"/>
              <a:pPr eaLnBrk="1" hangingPunct="1"/>
              <a:t>86</a:t>
            </a:fld>
            <a:endParaRPr lang="en-US" sz="1400"/>
          </a:p>
        </p:txBody>
      </p:sp>
      <p:sp>
        <p:nvSpPr>
          <p:cNvPr id="7170" name="Rectangle 1026"/>
          <p:cNvSpPr>
            <a:spLocks noGrp="1" noChangeArrowheads="1"/>
          </p:cNvSpPr>
          <p:nvPr>
            <p:ph type="title"/>
          </p:nvPr>
        </p:nvSpPr>
        <p:spPr/>
        <p:txBody>
          <a:bodyPr/>
          <a:lstStyle/>
          <a:p>
            <a:pPr eaLnBrk="1" hangingPunct="1"/>
            <a:r>
              <a:rPr lang="en-US" smtClean="0"/>
              <a:t>Regresi Linier Sederhana</a:t>
            </a:r>
          </a:p>
        </p:txBody>
      </p:sp>
      <p:sp>
        <p:nvSpPr>
          <p:cNvPr id="7171" name="Rectangle 1027"/>
          <p:cNvSpPr>
            <a:spLocks noGrp="1" noChangeArrowheads="1"/>
          </p:cNvSpPr>
          <p:nvPr>
            <p:ph type="body" idx="1"/>
          </p:nvPr>
        </p:nvSpPr>
        <p:spPr/>
        <p:txBody>
          <a:bodyPr>
            <a:normAutofit/>
          </a:bodyPr>
          <a:lstStyle/>
          <a:p>
            <a:pPr eaLnBrk="1" hangingPunct="1">
              <a:lnSpc>
                <a:spcPct val="90000"/>
              </a:lnSpc>
            </a:pPr>
            <a:r>
              <a:rPr lang="en-US" sz="3600" b="1" dirty="0" smtClean="0"/>
              <a:t>Model</a:t>
            </a:r>
          </a:p>
          <a:p>
            <a:pPr lvl="1" eaLnBrk="1" hangingPunct="1">
              <a:lnSpc>
                <a:spcPct val="90000"/>
              </a:lnSpc>
            </a:pPr>
            <a:r>
              <a:rPr lang="en-US" sz="3200" dirty="0" smtClean="0"/>
              <a:t>Y</a:t>
            </a:r>
            <a:r>
              <a:rPr lang="en-US" sz="3200" baseline="-25000" dirty="0" smtClean="0"/>
              <a:t>i</a:t>
            </a:r>
            <a:r>
              <a:rPr lang="en-US" sz="3200" dirty="0" smtClean="0"/>
              <a:t> = </a:t>
            </a:r>
            <a:r>
              <a:rPr lang="en-US" sz="3200" dirty="0" smtClean="0">
                <a:latin typeface="Symbol" pitchFamily="18" charset="2"/>
              </a:rPr>
              <a:t>b</a:t>
            </a:r>
            <a:r>
              <a:rPr lang="en-US" sz="3200" baseline="-25000" dirty="0" smtClean="0"/>
              <a:t>0</a:t>
            </a:r>
            <a:r>
              <a:rPr lang="en-US" sz="3200" dirty="0" smtClean="0"/>
              <a:t> + </a:t>
            </a:r>
            <a:r>
              <a:rPr lang="en-US" sz="3200" dirty="0" smtClean="0">
                <a:latin typeface="Symbol" pitchFamily="18" charset="2"/>
              </a:rPr>
              <a:t>b</a:t>
            </a:r>
            <a:r>
              <a:rPr lang="en-US" sz="3200" baseline="-25000" dirty="0" smtClean="0"/>
              <a:t>1</a:t>
            </a:r>
            <a:r>
              <a:rPr lang="en-US" sz="3200" dirty="0" smtClean="0"/>
              <a:t>X</a:t>
            </a:r>
            <a:r>
              <a:rPr lang="en-US" sz="3200" baseline="-25000" dirty="0" smtClean="0"/>
              <a:t>i</a:t>
            </a:r>
            <a:r>
              <a:rPr lang="en-US" sz="3200" dirty="0" smtClean="0"/>
              <a:t> + </a:t>
            </a:r>
            <a:r>
              <a:rPr lang="en-US" sz="3200" dirty="0" err="1" smtClean="0">
                <a:latin typeface="Symbol" pitchFamily="18" charset="2"/>
              </a:rPr>
              <a:t>e</a:t>
            </a:r>
            <a:r>
              <a:rPr lang="en-US" sz="3200" baseline="-25000" dirty="0" err="1" smtClean="0"/>
              <a:t>i</a:t>
            </a:r>
            <a:endParaRPr lang="en-US" sz="3200" baseline="-25000" dirty="0" smtClean="0"/>
          </a:p>
          <a:p>
            <a:pPr lvl="2" eaLnBrk="1" hangingPunct="1">
              <a:lnSpc>
                <a:spcPct val="90000"/>
              </a:lnSpc>
              <a:buFont typeface="Wingdings" pitchFamily="2" charset="2"/>
              <a:buChar char="v"/>
            </a:pPr>
            <a:r>
              <a:rPr lang="en-US" sz="2800" dirty="0" smtClean="0"/>
              <a:t>Y</a:t>
            </a:r>
            <a:r>
              <a:rPr lang="en-US" sz="2800" baseline="-25000" dirty="0" smtClean="0"/>
              <a:t>i</a:t>
            </a:r>
            <a:r>
              <a:rPr lang="en-US" sz="2800" dirty="0" smtClean="0"/>
              <a:t> </a:t>
            </a:r>
            <a:r>
              <a:rPr lang="en-US" sz="2800" dirty="0" err="1" smtClean="0"/>
              <a:t>merupakan</a:t>
            </a:r>
            <a:r>
              <a:rPr lang="en-US" sz="2800" dirty="0" smtClean="0"/>
              <a:t> </a:t>
            </a:r>
            <a:r>
              <a:rPr lang="en-US" sz="2800" dirty="0" err="1" smtClean="0"/>
              <a:t>nilai</a:t>
            </a:r>
            <a:r>
              <a:rPr lang="en-US" sz="2800" dirty="0" smtClean="0"/>
              <a:t> </a:t>
            </a:r>
            <a:r>
              <a:rPr lang="en-US" sz="2800" dirty="0" err="1" smtClean="0"/>
              <a:t>pengamatan</a:t>
            </a:r>
            <a:r>
              <a:rPr lang="en-US" sz="2800" dirty="0" smtClean="0"/>
              <a:t> </a:t>
            </a:r>
            <a:r>
              <a:rPr lang="en-US" sz="2800" dirty="0" err="1" smtClean="0"/>
              <a:t>ke</a:t>
            </a:r>
            <a:r>
              <a:rPr lang="en-US" sz="2800" dirty="0" smtClean="0"/>
              <a:t>-i.</a:t>
            </a:r>
          </a:p>
          <a:p>
            <a:pPr lvl="2" eaLnBrk="1" hangingPunct="1">
              <a:lnSpc>
                <a:spcPct val="90000"/>
              </a:lnSpc>
              <a:buFont typeface="Wingdings" pitchFamily="2" charset="2"/>
              <a:buChar char="v"/>
            </a:pPr>
            <a:r>
              <a:rPr lang="en-US" sz="2800" dirty="0" smtClean="0">
                <a:latin typeface="Symbol" pitchFamily="18" charset="2"/>
              </a:rPr>
              <a:t>b</a:t>
            </a:r>
            <a:r>
              <a:rPr lang="en-US" sz="2800" baseline="-25000" dirty="0" smtClean="0"/>
              <a:t>0</a:t>
            </a:r>
            <a:r>
              <a:rPr lang="en-US" sz="2800" dirty="0" smtClean="0"/>
              <a:t> </a:t>
            </a:r>
            <a:r>
              <a:rPr lang="en-US" sz="2800" dirty="0" err="1" smtClean="0"/>
              <a:t>adalah</a:t>
            </a:r>
            <a:r>
              <a:rPr lang="en-US" sz="2800" dirty="0" smtClean="0"/>
              <a:t> parameter </a:t>
            </a:r>
            <a:r>
              <a:rPr lang="en-US" sz="2800" dirty="0" err="1" smtClean="0"/>
              <a:t>regresi</a:t>
            </a:r>
            <a:r>
              <a:rPr lang="en-US" sz="2800" dirty="0" smtClean="0"/>
              <a:t> (</a:t>
            </a:r>
            <a:r>
              <a:rPr lang="en-US" sz="2800" dirty="0" err="1" smtClean="0"/>
              <a:t>intersep</a:t>
            </a:r>
            <a:r>
              <a:rPr lang="en-US" sz="2800" dirty="0" smtClean="0"/>
              <a:t>)</a:t>
            </a:r>
          </a:p>
          <a:p>
            <a:pPr lvl="2" eaLnBrk="1" hangingPunct="1">
              <a:lnSpc>
                <a:spcPct val="90000"/>
              </a:lnSpc>
              <a:buFont typeface="Wingdings" pitchFamily="2" charset="2"/>
              <a:buChar char="v"/>
            </a:pPr>
            <a:r>
              <a:rPr lang="en-US" sz="2800" dirty="0" smtClean="0">
                <a:latin typeface="Symbol" pitchFamily="18" charset="2"/>
              </a:rPr>
              <a:t>b</a:t>
            </a:r>
            <a:r>
              <a:rPr lang="en-US" sz="2800" baseline="-25000" dirty="0" smtClean="0"/>
              <a:t>1</a:t>
            </a:r>
            <a:r>
              <a:rPr lang="en-US" sz="2800" dirty="0" smtClean="0"/>
              <a:t> </a:t>
            </a:r>
            <a:r>
              <a:rPr lang="en-US" sz="2800" dirty="0" err="1" smtClean="0"/>
              <a:t>adalah</a:t>
            </a:r>
            <a:r>
              <a:rPr lang="en-US" sz="2800" dirty="0" smtClean="0"/>
              <a:t> parameter </a:t>
            </a:r>
            <a:r>
              <a:rPr lang="en-US" sz="2800" dirty="0" err="1" smtClean="0"/>
              <a:t>regresi</a:t>
            </a:r>
            <a:r>
              <a:rPr lang="en-US" sz="2800" dirty="0" smtClean="0"/>
              <a:t> (slope)</a:t>
            </a:r>
          </a:p>
          <a:p>
            <a:pPr lvl="2" eaLnBrk="1" hangingPunct="1">
              <a:lnSpc>
                <a:spcPct val="90000"/>
              </a:lnSpc>
              <a:buFont typeface="Wingdings" pitchFamily="2" charset="2"/>
              <a:buChar char="v"/>
            </a:pPr>
            <a:r>
              <a:rPr lang="en-US" sz="2800" dirty="0" err="1" smtClean="0">
                <a:latin typeface="Symbol" pitchFamily="18" charset="2"/>
              </a:rPr>
              <a:t>e</a:t>
            </a:r>
            <a:r>
              <a:rPr lang="en-US" sz="2800" baseline="-25000" dirty="0" err="1" smtClean="0"/>
              <a:t>i</a:t>
            </a:r>
            <a:r>
              <a:rPr lang="en-US" sz="2800" dirty="0" smtClean="0"/>
              <a:t> </a:t>
            </a:r>
            <a:r>
              <a:rPr lang="en-US" sz="2800" dirty="0" err="1" smtClean="0"/>
              <a:t>kesalahan</a:t>
            </a:r>
            <a:r>
              <a:rPr lang="en-US" sz="2800" dirty="0" smtClean="0"/>
              <a:t> </a:t>
            </a:r>
            <a:r>
              <a:rPr lang="en-US" sz="2800" dirty="0" err="1" smtClean="0"/>
              <a:t>ke</a:t>
            </a:r>
            <a:r>
              <a:rPr lang="en-US" sz="2800" dirty="0" smtClean="0"/>
              <a:t>-i.</a:t>
            </a:r>
          </a:p>
        </p:txBody>
      </p:sp>
    </p:spTree>
    <p:extLst>
      <p:ext uri="{BB962C8B-B14F-4D97-AF65-F5344CB8AC3E}">
        <p14:creationId xmlns:p14="http://schemas.microsoft.com/office/powerpoint/2010/main" val="2360716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checkerboard(down)">
                                      <p:cBhvr>
                                        <p:cTn id="12" dur="500"/>
                                        <p:tgtEl>
                                          <p:spTgt spid="7171">
                                            <p:txEl>
                                              <p:pRg st="0" end="0"/>
                                            </p:txEl>
                                          </p:spTgt>
                                        </p:tgtEl>
                                      </p:cBhvr>
                                    </p:animEffect>
                                  </p:childTnLst>
                                </p:cTn>
                              </p:par>
                              <p:par>
                                <p:cTn id="13" presetID="5" presetClass="entr" presetSubtype="5"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checkerboard(down)">
                                      <p:cBhvr>
                                        <p:cTn id="15" dur="500"/>
                                        <p:tgtEl>
                                          <p:spTgt spid="7171">
                                            <p:txEl>
                                              <p:pRg st="1" end="1"/>
                                            </p:txEl>
                                          </p:spTgt>
                                        </p:tgtEl>
                                      </p:cBhvr>
                                    </p:animEffect>
                                  </p:childTnLst>
                                </p:cTn>
                              </p:par>
                              <p:par>
                                <p:cTn id="16" presetID="5" presetClass="entr" presetSubtype="5"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checkerboard(down)">
                                      <p:cBhvr>
                                        <p:cTn id="18" dur="500"/>
                                        <p:tgtEl>
                                          <p:spTgt spid="7171">
                                            <p:txEl>
                                              <p:pRg st="2" end="2"/>
                                            </p:txEl>
                                          </p:spTgt>
                                        </p:tgtEl>
                                      </p:cBhvr>
                                    </p:animEffect>
                                  </p:childTnLst>
                                </p:cTn>
                              </p:par>
                              <p:par>
                                <p:cTn id="19" presetID="5" presetClass="entr" presetSubtype="5"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checkerboard(down)">
                                      <p:cBhvr>
                                        <p:cTn id="21" dur="500"/>
                                        <p:tgtEl>
                                          <p:spTgt spid="7171">
                                            <p:txEl>
                                              <p:pRg st="3" end="3"/>
                                            </p:txEl>
                                          </p:spTgt>
                                        </p:tgtEl>
                                      </p:cBhvr>
                                    </p:animEffect>
                                  </p:childTnLst>
                                </p:cTn>
                              </p:par>
                              <p:par>
                                <p:cTn id="22" presetID="5" presetClass="entr" presetSubtype="5" fill="hold" grpId="0" nodeType="with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checkerboard(down)">
                                      <p:cBhvr>
                                        <p:cTn id="24" dur="500"/>
                                        <p:tgtEl>
                                          <p:spTgt spid="7171">
                                            <p:txEl>
                                              <p:pRg st="4" end="4"/>
                                            </p:txEl>
                                          </p:spTgt>
                                        </p:tgtEl>
                                      </p:cBhvr>
                                    </p:animEffect>
                                  </p:childTnLst>
                                </p:cTn>
                              </p:par>
                              <p:par>
                                <p:cTn id="25" presetID="5" presetClass="entr" presetSubtype="5" fill="hold" grpId="0"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checkerboard(down)">
                                      <p:cBhvr>
                                        <p:cTn id="27"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EPI 809/Spring 2008</a:t>
            </a:r>
          </a:p>
        </p:txBody>
      </p:sp>
      <p:sp>
        <p:nvSpPr>
          <p:cNvPr id="7" name="Slide Number Placeholder 6"/>
          <p:cNvSpPr>
            <a:spLocks noGrp="1"/>
          </p:cNvSpPr>
          <p:nvPr>
            <p:ph type="sldNum" sz="quarter" idx="12"/>
          </p:nvPr>
        </p:nvSpPr>
        <p:spPr/>
        <p:txBody>
          <a:bodyPr/>
          <a:lstStyle/>
          <a:p>
            <a:fld id="{C7890DC3-1D20-4BFD-91C0-CF24C7A2CCC0}" type="slidenum">
              <a:rPr lang="en-US"/>
              <a:pPr/>
              <a:t>87</a:t>
            </a:fld>
            <a:endParaRPr lang="en-US"/>
          </a:p>
        </p:txBody>
      </p:sp>
      <p:sp>
        <p:nvSpPr>
          <p:cNvPr id="11469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Parameter Estimation Example</a:t>
            </a:r>
          </a:p>
        </p:txBody>
      </p:sp>
      <p:sp>
        <p:nvSpPr>
          <p:cNvPr id="114691" name="Rectangle 3"/>
          <p:cNvSpPr>
            <a:spLocks noGrp="1" noChangeArrowheads="1"/>
          </p:cNvSpPr>
          <p:nvPr>
            <p:ph type="body" sz="half" idx="1"/>
          </p:nvPr>
        </p:nvSpPr>
        <p:spPr>
          <a:xfrm>
            <a:off x="304800" y="1371600"/>
            <a:ext cx="8839200" cy="4699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tabLst>
                <a:tab pos="908050" algn="ctr"/>
                <a:tab pos="3144838" algn="ctr"/>
              </a:tabLst>
            </a:pPr>
            <a:r>
              <a:rPr lang="en-US" dirty="0"/>
              <a:t>Obstetrics:</a:t>
            </a:r>
            <a:r>
              <a:rPr lang="en-US" sz="2800" dirty="0"/>
              <a:t> What is the </a:t>
            </a:r>
            <a:r>
              <a:rPr lang="en-US" sz="2800" b="1" dirty="0"/>
              <a:t>relationship</a:t>
            </a:r>
            <a:r>
              <a:rPr lang="en-US" sz="2800" dirty="0"/>
              <a:t> between</a:t>
            </a:r>
            <a:br>
              <a:rPr lang="en-US" sz="2800" dirty="0"/>
            </a:br>
            <a:r>
              <a:rPr lang="en-US" sz="2800" dirty="0"/>
              <a:t>Mother’s </a:t>
            </a:r>
            <a:r>
              <a:rPr lang="en-US" sz="2800" dirty="0" smtClean="0"/>
              <a:t>E</a:t>
            </a:r>
            <a:r>
              <a:rPr lang="id-ID" sz="2800" dirty="0" smtClean="0"/>
              <a:t>strogen</a:t>
            </a:r>
            <a:r>
              <a:rPr lang="en-US" sz="2800" dirty="0" smtClean="0"/>
              <a:t> </a:t>
            </a:r>
            <a:r>
              <a:rPr lang="en-US" sz="2800" dirty="0"/>
              <a:t>level &amp; </a:t>
            </a:r>
            <a:r>
              <a:rPr lang="en-US" sz="2800" dirty="0" err="1"/>
              <a:t>Birthweight</a:t>
            </a:r>
            <a:r>
              <a:rPr lang="en-US" sz="2800" dirty="0"/>
              <a:t> using the following data?</a:t>
            </a:r>
          </a:p>
          <a:p>
            <a:pPr>
              <a:buFont typeface="Wingdings" pitchFamily="2" charset="2"/>
              <a:buNone/>
              <a:tabLst>
                <a:tab pos="908050" algn="ctr"/>
                <a:tab pos="3144838" algn="ctr"/>
              </a:tabLst>
            </a:pPr>
            <a:r>
              <a:rPr lang="en-US" sz="2800" dirty="0"/>
              <a:t>	</a:t>
            </a:r>
            <a:r>
              <a:rPr lang="en-US" sz="2800" b="1" u="sng" dirty="0" err="1" smtClean="0"/>
              <a:t>Estr</a:t>
            </a:r>
            <a:r>
              <a:rPr lang="id-ID" sz="2800" b="1" u="sng" dirty="0" smtClean="0"/>
              <a:t>ogen</a:t>
            </a:r>
            <a:r>
              <a:rPr lang="en-US" sz="2800" b="1" dirty="0" smtClean="0"/>
              <a:t> </a:t>
            </a:r>
            <a:r>
              <a:rPr lang="en-US" sz="2800" dirty="0"/>
              <a:t>	</a:t>
            </a:r>
            <a:r>
              <a:rPr lang="en-US" sz="2800" b="1" dirty="0"/>
              <a:t>       </a:t>
            </a:r>
            <a:r>
              <a:rPr lang="en-US" sz="2800" b="1" u="sng" dirty="0" err="1"/>
              <a:t>Birthweight</a:t>
            </a:r>
            <a:endParaRPr lang="en-US" sz="2800" b="1" u="sng" dirty="0"/>
          </a:p>
          <a:p>
            <a:pPr>
              <a:buFont typeface="Wingdings" pitchFamily="2" charset="2"/>
              <a:buNone/>
              <a:tabLst>
                <a:tab pos="908050" algn="ctr"/>
                <a:tab pos="3144838" algn="ctr"/>
              </a:tabLst>
            </a:pPr>
            <a:r>
              <a:rPr lang="en-US" sz="2800" dirty="0"/>
              <a:t>   </a:t>
            </a:r>
            <a:r>
              <a:rPr lang="en-US" sz="2400" b="1" dirty="0"/>
              <a:t>(mg/24h)	(g/1000)</a:t>
            </a:r>
          </a:p>
          <a:p>
            <a:pPr>
              <a:buFont typeface="Wingdings" pitchFamily="2" charset="2"/>
              <a:buNone/>
              <a:tabLst>
                <a:tab pos="908050" algn="ctr"/>
                <a:tab pos="3144838" algn="ctr"/>
              </a:tabLst>
            </a:pPr>
            <a:r>
              <a:rPr lang="en-US" sz="2800" dirty="0"/>
              <a:t> 		</a:t>
            </a:r>
            <a:r>
              <a:rPr lang="en-US" sz="2800" b="1" dirty="0"/>
              <a:t>1	1</a:t>
            </a:r>
            <a:br>
              <a:rPr lang="en-US" sz="2800" b="1" dirty="0"/>
            </a:br>
            <a:r>
              <a:rPr lang="en-US" sz="2800" b="1" dirty="0"/>
              <a:t>	2	1</a:t>
            </a:r>
            <a:br>
              <a:rPr lang="en-US" sz="2800" b="1" dirty="0"/>
            </a:br>
            <a:r>
              <a:rPr lang="en-US" sz="2800" b="1" dirty="0"/>
              <a:t>	3	2</a:t>
            </a:r>
            <a:br>
              <a:rPr lang="en-US" sz="2800" b="1" dirty="0"/>
            </a:br>
            <a:r>
              <a:rPr lang="en-US" sz="2800" b="1" dirty="0"/>
              <a:t>	4	2</a:t>
            </a:r>
            <a:br>
              <a:rPr lang="en-US" sz="2800" b="1" dirty="0"/>
            </a:br>
            <a:r>
              <a:rPr lang="en-US" sz="2800" b="1" dirty="0"/>
              <a:t>	5	4</a:t>
            </a:r>
          </a:p>
        </p:txBody>
      </p:sp>
      <p:pic>
        <p:nvPicPr>
          <p:cNvPr id="114765" name="Picture 77" descr="View Larg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29025"/>
            <a:ext cx="3048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97602"/>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EPI 809/Spring 2008</a:t>
            </a:r>
          </a:p>
        </p:txBody>
      </p:sp>
      <p:sp>
        <p:nvSpPr>
          <p:cNvPr id="9" name="Slide Number Placeholder 5"/>
          <p:cNvSpPr>
            <a:spLocks noGrp="1"/>
          </p:cNvSpPr>
          <p:nvPr>
            <p:ph type="sldNum" sz="quarter" idx="12"/>
          </p:nvPr>
        </p:nvSpPr>
        <p:spPr/>
        <p:txBody>
          <a:bodyPr/>
          <a:lstStyle/>
          <a:p>
            <a:fld id="{AABBF4B3-F965-44E9-BD7E-0996CA4DAE49}" type="slidenum">
              <a:rPr lang="en-US"/>
              <a:pPr/>
              <a:t>88</a:t>
            </a:fld>
            <a:endParaRPr lang="en-US"/>
          </a:p>
        </p:txBody>
      </p:sp>
      <p:sp>
        <p:nvSpPr>
          <p:cNvPr id="116738" name="Rectangle 2"/>
          <p:cNvSpPr>
            <a:spLocks noChangeArrowheads="1"/>
          </p:cNvSpPr>
          <p:nvPr/>
        </p:nvSpPr>
        <p:spPr bwMode="auto">
          <a:xfrm>
            <a:off x="1752600" y="2286000"/>
            <a:ext cx="5813425" cy="3648075"/>
          </a:xfrm>
          <a:prstGeom prst="rect">
            <a:avLst/>
          </a:prstGeom>
          <a:solidFill>
            <a:schemeClr val="bg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graphicFrame>
        <p:nvGraphicFramePr>
          <p:cNvPr id="116739" name="Object 3">
            <a:hlinkClick r:id="" action="ppaction://ole?verb=0"/>
          </p:cNvPr>
          <p:cNvGraphicFramePr>
            <a:graphicFrameLocks noGrp="1"/>
          </p:cNvGraphicFramePr>
          <p:nvPr>
            <p:ph idx="1"/>
            <p:extLst>
              <p:ext uri="{D42A27DB-BD31-4B8C-83A1-F6EECF244321}">
                <p14:modId xmlns:p14="http://schemas.microsoft.com/office/powerpoint/2010/main" val="2792704393"/>
              </p:ext>
            </p:extLst>
          </p:nvPr>
        </p:nvGraphicFramePr>
        <p:xfrm>
          <a:off x="2060575" y="2344738"/>
          <a:ext cx="5461000" cy="3116262"/>
        </p:xfrm>
        <a:graphic>
          <a:graphicData uri="http://schemas.openxmlformats.org/presentationml/2006/ole">
            <mc:AlternateContent xmlns:mc="http://schemas.openxmlformats.org/markup-compatibility/2006">
              <mc:Choice xmlns:v="urn:schemas-microsoft-com:vml" Requires="v">
                <p:oleObj spid="_x0000_s9302" name="Chart" r:id="rId4" imgW="3809945" imgH="2171616" progId="MSGraph.Chart.8">
                  <p:embed followColorScheme="full"/>
                </p:oleObj>
              </mc:Choice>
              <mc:Fallback>
                <p:oleObj name="Chart" r:id="rId4" imgW="3809945" imgH="2171616" progId="MSGraph.Chart.8">
                  <p:embed followColorScheme="full"/>
                  <p:pic>
                    <p:nvPicPr>
                      <p:cNvPr id="0" name=""/>
                      <p:cNvPicPr>
                        <a:picLocks noChangeArrowheads="1"/>
                      </p:cNvPicPr>
                      <p:nvPr/>
                    </p:nvPicPr>
                    <p:blipFill>
                      <a:blip r:embed="rId5"/>
                      <a:srcRect/>
                      <a:stretch>
                        <a:fillRect/>
                      </a:stretch>
                    </p:blipFill>
                    <p:spPr bwMode="auto">
                      <a:xfrm>
                        <a:off x="2060575" y="2344738"/>
                        <a:ext cx="5461000"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740" name="Rectangle 4"/>
          <p:cNvSpPr>
            <a:spLocks noGrp="1" noChangeArrowheads="1"/>
          </p:cNvSpPr>
          <p:nvPr>
            <p:ph type="title"/>
          </p:nvPr>
        </p:nvSpPr>
        <p:spPr>
          <a:xfrm>
            <a:off x="990600" y="171450"/>
            <a:ext cx="7086600" cy="11239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dirty="0"/>
              <a:t>Scatterplot </a:t>
            </a:r>
            <a:br>
              <a:rPr lang="en-US" dirty="0"/>
            </a:br>
            <a:r>
              <a:rPr lang="en-US" dirty="0"/>
              <a:t> </a:t>
            </a:r>
            <a:r>
              <a:rPr lang="en-US" dirty="0" err="1"/>
              <a:t>Birthweight</a:t>
            </a:r>
            <a:r>
              <a:rPr lang="en-US" dirty="0"/>
              <a:t> vs. </a:t>
            </a:r>
            <a:r>
              <a:rPr lang="en-US" dirty="0" err="1" smtClean="0"/>
              <a:t>Estr</a:t>
            </a:r>
            <a:r>
              <a:rPr lang="id-ID" dirty="0" smtClean="0"/>
              <a:t>ogen</a:t>
            </a:r>
            <a:r>
              <a:rPr lang="en-US" dirty="0" smtClean="0"/>
              <a:t> </a:t>
            </a:r>
            <a:r>
              <a:rPr lang="en-US" dirty="0"/>
              <a:t>level</a:t>
            </a:r>
          </a:p>
        </p:txBody>
      </p:sp>
      <p:sp>
        <p:nvSpPr>
          <p:cNvPr id="116746" name="Rectangle 10"/>
          <p:cNvSpPr>
            <a:spLocks noChangeArrowheads="1"/>
          </p:cNvSpPr>
          <p:nvPr/>
        </p:nvSpPr>
        <p:spPr bwMode="auto">
          <a:xfrm>
            <a:off x="1828800" y="2209800"/>
            <a:ext cx="21336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a:t>Birthweight</a:t>
            </a:r>
          </a:p>
        </p:txBody>
      </p:sp>
      <p:sp>
        <p:nvSpPr>
          <p:cNvPr id="116747" name="Rectangle 11"/>
          <p:cNvSpPr>
            <a:spLocks noChangeArrowheads="1"/>
          </p:cNvSpPr>
          <p:nvPr/>
        </p:nvSpPr>
        <p:spPr bwMode="auto">
          <a:xfrm>
            <a:off x="3816350" y="5510213"/>
            <a:ext cx="208121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400" b="1" dirty="0" err="1" smtClean="0"/>
              <a:t>Estr</a:t>
            </a:r>
            <a:r>
              <a:rPr lang="id-ID" sz="2400" b="1" dirty="0" smtClean="0"/>
              <a:t>ogen</a:t>
            </a:r>
            <a:r>
              <a:rPr lang="en-US" sz="2400" b="1" dirty="0" smtClean="0"/>
              <a:t> </a:t>
            </a:r>
            <a:r>
              <a:rPr lang="en-US" sz="2400" b="1" dirty="0"/>
              <a:t>level</a:t>
            </a:r>
          </a:p>
        </p:txBody>
      </p:sp>
    </p:spTree>
    <p:extLst>
      <p:ext uri="{BB962C8B-B14F-4D97-AF65-F5344CB8AC3E}">
        <p14:creationId xmlns:p14="http://schemas.microsoft.com/office/powerpoint/2010/main" val="1109583455"/>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EPI 809/Spring 2008</a:t>
            </a:r>
          </a:p>
        </p:txBody>
      </p:sp>
      <p:sp>
        <p:nvSpPr>
          <p:cNvPr id="6" name="Slide Number Placeholder 5"/>
          <p:cNvSpPr>
            <a:spLocks noGrp="1"/>
          </p:cNvSpPr>
          <p:nvPr>
            <p:ph type="sldNum" sz="quarter" idx="12"/>
          </p:nvPr>
        </p:nvSpPr>
        <p:spPr/>
        <p:txBody>
          <a:bodyPr/>
          <a:lstStyle/>
          <a:p>
            <a:fld id="{E14858CA-65AA-43D0-8E81-C5B125DD0BF1}" type="slidenum">
              <a:rPr lang="en-US"/>
              <a:pPr/>
              <a:t>89</a:t>
            </a:fld>
            <a:endParaRPr lang="en-US"/>
          </a:p>
        </p:txBody>
      </p:sp>
      <p:sp>
        <p:nvSpPr>
          <p:cNvPr id="11878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r>
              <a:rPr lang="en-US"/>
              <a:t>Parameter Estimation Solution Table</a:t>
            </a:r>
          </a:p>
        </p:txBody>
      </p:sp>
      <p:sp>
        <p:nvSpPr>
          <p:cNvPr id="7" name="Rectangle 3"/>
          <p:cNvSpPr txBox="1">
            <a:spLocks noChangeArrowheads="1"/>
          </p:cNvSpPr>
          <p:nvPr/>
        </p:nvSpPr>
        <p:spPr>
          <a:xfrm>
            <a:off x="304800" y="1371600"/>
            <a:ext cx="8839200" cy="4699000"/>
          </a:xfrm>
          <a:prstGeom prst="rect">
            <a:avLst/>
          </a:prstGeo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908050" algn="ctr"/>
                <a:tab pos="3144838" algn="ctr"/>
              </a:tabLst>
            </a:pPr>
            <a:r>
              <a:rPr lang="en-US" dirty="0" smtClean="0"/>
              <a:t>Obstetrics:</a:t>
            </a:r>
            <a:r>
              <a:rPr lang="en-US" sz="2800" dirty="0" smtClean="0"/>
              <a:t> What is the </a:t>
            </a:r>
            <a:r>
              <a:rPr lang="id-ID" sz="2800" b="1" dirty="0" smtClean="0"/>
              <a:t>impact of</a:t>
            </a:r>
            <a:r>
              <a:rPr lang="en-US" sz="2800" dirty="0" smtClean="0"/>
              <a:t/>
            </a:r>
            <a:br>
              <a:rPr lang="en-US" sz="2800" dirty="0" smtClean="0"/>
            </a:br>
            <a:r>
              <a:rPr lang="en-US" sz="2800" dirty="0" smtClean="0"/>
              <a:t>Mother’s </a:t>
            </a:r>
            <a:r>
              <a:rPr lang="en-US" sz="2800" dirty="0" err="1" smtClean="0"/>
              <a:t>Estr</a:t>
            </a:r>
            <a:r>
              <a:rPr lang="id-ID" sz="2800" dirty="0" smtClean="0"/>
              <a:t>ogen </a:t>
            </a:r>
            <a:r>
              <a:rPr lang="en-US" sz="2800" dirty="0" smtClean="0"/>
              <a:t>level </a:t>
            </a:r>
            <a:r>
              <a:rPr lang="id-ID" sz="2800" dirty="0" smtClean="0"/>
              <a:t>on</a:t>
            </a:r>
            <a:r>
              <a:rPr lang="en-US" sz="2800" dirty="0" smtClean="0"/>
              <a:t> </a:t>
            </a:r>
            <a:r>
              <a:rPr lang="en-US" sz="2800" dirty="0" err="1" smtClean="0"/>
              <a:t>Birthweight</a:t>
            </a:r>
            <a:r>
              <a:rPr lang="en-US" sz="2800" dirty="0" smtClean="0"/>
              <a:t> using the following data?</a:t>
            </a:r>
          </a:p>
          <a:p>
            <a:pPr>
              <a:buFont typeface="Wingdings" pitchFamily="2" charset="2"/>
              <a:buNone/>
              <a:tabLst>
                <a:tab pos="908050" algn="ctr"/>
                <a:tab pos="3144838" algn="ctr"/>
              </a:tabLst>
            </a:pPr>
            <a:r>
              <a:rPr lang="en-US" sz="2800" dirty="0" smtClean="0"/>
              <a:t>	</a:t>
            </a:r>
            <a:r>
              <a:rPr lang="en-US" sz="2800" b="1" u="sng" dirty="0" err="1" smtClean="0"/>
              <a:t>Estriol</a:t>
            </a:r>
            <a:r>
              <a:rPr lang="en-US" sz="2800" b="1" dirty="0" smtClean="0"/>
              <a:t> </a:t>
            </a:r>
            <a:r>
              <a:rPr lang="en-US" sz="2800" dirty="0" smtClean="0"/>
              <a:t>	</a:t>
            </a:r>
            <a:r>
              <a:rPr lang="en-US" sz="2800" b="1" dirty="0" smtClean="0"/>
              <a:t>       </a:t>
            </a:r>
            <a:r>
              <a:rPr lang="en-US" sz="2800" b="1" u="sng" dirty="0" err="1" smtClean="0"/>
              <a:t>Birthweight</a:t>
            </a:r>
            <a:endParaRPr lang="en-US" sz="2800" b="1" u="sng" dirty="0" smtClean="0"/>
          </a:p>
          <a:p>
            <a:pPr>
              <a:buFont typeface="Wingdings" pitchFamily="2" charset="2"/>
              <a:buNone/>
              <a:tabLst>
                <a:tab pos="908050" algn="ctr"/>
                <a:tab pos="3144838" algn="ctr"/>
              </a:tabLst>
            </a:pPr>
            <a:r>
              <a:rPr lang="en-US" sz="2800" dirty="0" smtClean="0"/>
              <a:t>   </a:t>
            </a:r>
            <a:r>
              <a:rPr lang="en-US" sz="2400" b="1" dirty="0" smtClean="0"/>
              <a:t>(mg/24h)	(g/1000)</a:t>
            </a:r>
          </a:p>
          <a:p>
            <a:pPr>
              <a:buFont typeface="Wingdings" pitchFamily="2" charset="2"/>
              <a:buNone/>
              <a:tabLst>
                <a:tab pos="908050" algn="ctr"/>
                <a:tab pos="3144838" algn="ctr"/>
              </a:tabLst>
            </a:pPr>
            <a:r>
              <a:rPr lang="en-US" sz="2800" dirty="0" smtClean="0"/>
              <a:t> 		</a:t>
            </a:r>
            <a:r>
              <a:rPr lang="en-US" sz="2800" b="1" dirty="0" smtClean="0"/>
              <a:t>1	1</a:t>
            </a:r>
            <a:br>
              <a:rPr lang="en-US" sz="2800" b="1" dirty="0" smtClean="0"/>
            </a:br>
            <a:r>
              <a:rPr lang="en-US" sz="2800" b="1" dirty="0" smtClean="0"/>
              <a:t>	2	1</a:t>
            </a:r>
            <a:br>
              <a:rPr lang="en-US" sz="2800" b="1" dirty="0" smtClean="0"/>
            </a:br>
            <a:r>
              <a:rPr lang="en-US" sz="2800" b="1" dirty="0" smtClean="0"/>
              <a:t>	3	2</a:t>
            </a:r>
            <a:br>
              <a:rPr lang="en-US" sz="2800" b="1" dirty="0" smtClean="0"/>
            </a:br>
            <a:r>
              <a:rPr lang="en-US" sz="2800" b="1" dirty="0" smtClean="0"/>
              <a:t>	4	2</a:t>
            </a:r>
            <a:br>
              <a:rPr lang="en-US" sz="2800" b="1" dirty="0" smtClean="0"/>
            </a:br>
            <a:r>
              <a:rPr lang="en-US" sz="2800" b="1" dirty="0" smtClean="0"/>
              <a:t>	5	4</a:t>
            </a:r>
            <a:endParaRPr lang="en-US" sz="2800" b="1" dirty="0"/>
          </a:p>
        </p:txBody>
      </p:sp>
    </p:spTree>
    <p:extLst>
      <p:ext uri="{BB962C8B-B14F-4D97-AF65-F5344CB8AC3E}">
        <p14:creationId xmlns:p14="http://schemas.microsoft.com/office/powerpoint/2010/main" val="266075308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Editing</a:t>
            </a:r>
          </a:p>
        </p:txBody>
      </p:sp>
      <p:sp>
        <p:nvSpPr>
          <p:cNvPr id="10243" name="Rectangle 3"/>
          <p:cNvSpPr>
            <a:spLocks noGrp="1" noChangeArrowheads="1"/>
          </p:cNvSpPr>
          <p:nvPr>
            <p:ph type="body" idx="1"/>
          </p:nvPr>
        </p:nvSpPr>
        <p:spPr>
          <a:xfrm>
            <a:off x="762000" y="1905000"/>
            <a:ext cx="7924800" cy="4038600"/>
          </a:xfrm>
        </p:spPr>
        <p:txBody>
          <a:bodyPr/>
          <a:lstStyle/>
          <a:p>
            <a:pPr marL="571500" indent="-571500">
              <a:buClrTx/>
              <a:buSzPct val="100000"/>
              <a:buFont typeface="Wingdings" pitchFamily="2" charset="2"/>
              <a:buNone/>
            </a:pPr>
            <a:r>
              <a:rPr lang="en-US" sz="2400" smtClean="0"/>
              <a:t>Kuesioner yang kembali mungkin tidak bisa terpakai </a:t>
            </a:r>
          </a:p>
          <a:p>
            <a:pPr marL="571500" indent="-571500">
              <a:buClrTx/>
              <a:buSzPct val="100000"/>
              <a:buFont typeface="Wingdings" pitchFamily="2" charset="2"/>
              <a:buNone/>
            </a:pPr>
            <a:r>
              <a:rPr lang="en-US" sz="2400" smtClean="0"/>
              <a:t>karena:</a:t>
            </a:r>
          </a:p>
          <a:p>
            <a:pPr marL="571500" indent="-571500">
              <a:buClrTx/>
              <a:buSzPct val="100000"/>
              <a:buFont typeface="Wingdings" pitchFamily="2" charset="2"/>
              <a:buAutoNum type="arabicPeriod"/>
            </a:pPr>
            <a:r>
              <a:rPr lang="en-US" sz="2400" smtClean="0"/>
              <a:t>Sebagian kuisioner tidak lengkap terisi</a:t>
            </a:r>
          </a:p>
          <a:p>
            <a:pPr marL="571500" indent="-571500">
              <a:buClrTx/>
              <a:buSzPct val="100000"/>
              <a:buFont typeface="Wingdings" pitchFamily="2" charset="2"/>
              <a:buAutoNum type="arabicPeriod"/>
            </a:pPr>
            <a:r>
              <a:rPr lang="en-US" sz="2400" smtClean="0"/>
              <a:t>Responden tidak memahami instruksi</a:t>
            </a:r>
          </a:p>
          <a:p>
            <a:pPr marL="571500" indent="-571500">
              <a:buClrTx/>
              <a:buSzPct val="100000"/>
              <a:buFont typeface="Wingdings" pitchFamily="2" charset="2"/>
              <a:buAutoNum type="arabicPeriod"/>
            </a:pPr>
            <a:r>
              <a:rPr lang="en-US" sz="2400" smtClean="0"/>
              <a:t>Responden salah mengisi</a:t>
            </a:r>
          </a:p>
          <a:p>
            <a:pPr marL="571500" indent="-571500">
              <a:buClrTx/>
              <a:buSzPct val="100000"/>
              <a:buFont typeface="Wingdings" pitchFamily="2" charset="2"/>
              <a:buAutoNum type="arabicPeriod"/>
            </a:pPr>
            <a:r>
              <a:rPr lang="en-US" sz="2400" smtClean="0"/>
              <a:t>Satu atau lebih halaman kuisioner hilang</a:t>
            </a:r>
          </a:p>
          <a:p>
            <a:pPr marL="571500" indent="-571500">
              <a:buClrTx/>
              <a:buSzPct val="100000"/>
              <a:buFont typeface="Wingdings" pitchFamily="2" charset="2"/>
              <a:buAutoNum type="arabicPeriod"/>
            </a:pPr>
            <a:r>
              <a:rPr lang="en-US" sz="2400" smtClean="0"/>
              <a:t>Kuesioner diterima terlambat</a:t>
            </a:r>
          </a:p>
          <a:p>
            <a:pPr marL="571500" indent="-571500">
              <a:buClrTx/>
              <a:buSzPct val="100000"/>
              <a:buFont typeface="Wingdings" pitchFamily="2" charset="2"/>
              <a:buAutoNum type="arabicPeriod"/>
            </a:pPr>
            <a:r>
              <a:rPr lang="en-US" sz="2400" smtClean="0"/>
              <a:t>Kuesioner diisi oleh orang yang salah</a:t>
            </a:r>
          </a:p>
        </p:txBody>
      </p:sp>
    </p:spTree>
    <p:extLst>
      <p:ext uri="{BB962C8B-B14F-4D97-AF65-F5344CB8AC3E}">
        <p14:creationId xmlns:p14="http://schemas.microsoft.com/office/powerpoint/2010/main" val="32905215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EPI 809/Spring 2008</a:t>
            </a:r>
          </a:p>
        </p:txBody>
      </p:sp>
      <p:sp>
        <p:nvSpPr>
          <p:cNvPr id="6" name="Slide Number Placeholder 5"/>
          <p:cNvSpPr>
            <a:spLocks noGrp="1"/>
          </p:cNvSpPr>
          <p:nvPr>
            <p:ph type="sldNum" sz="quarter" idx="12"/>
          </p:nvPr>
        </p:nvSpPr>
        <p:spPr/>
        <p:txBody>
          <a:bodyPr/>
          <a:lstStyle/>
          <a:p>
            <a:fld id="{13B8B82D-433A-419E-B0E6-FC36F5AA4A68}" type="slidenum">
              <a:rPr lang="en-US"/>
              <a:pPr/>
              <a:t>90</a:t>
            </a:fld>
            <a:endParaRPr lang="en-US"/>
          </a:p>
        </p:txBody>
      </p:sp>
      <p:sp>
        <p:nvSpPr>
          <p:cNvPr id="12083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Parameter Estimation Solution</a:t>
            </a:r>
          </a:p>
        </p:txBody>
      </p:sp>
      <p:graphicFrame>
        <p:nvGraphicFramePr>
          <p:cNvPr id="120835" name="Object 3">
            <a:hlinkClick r:id="" action="ppaction://ole?verb=0"/>
          </p:cNvPr>
          <p:cNvGraphicFramePr>
            <a:graphicFrameLocks noGrp="1"/>
          </p:cNvGraphicFramePr>
          <p:nvPr>
            <p:ph type="body" idx="1"/>
            <p:extLst>
              <p:ext uri="{D42A27DB-BD31-4B8C-83A1-F6EECF244321}">
                <p14:modId xmlns:p14="http://schemas.microsoft.com/office/powerpoint/2010/main" val="2251416474"/>
              </p:ext>
            </p:extLst>
          </p:nvPr>
        </p:nvGraphicFramePr>
        <p:xfrm>
          <a:off x="722313" y="1793875"/>
          <a:ext cx="6730007" cy="3147293"/>
        </p:xfrm>
        <a:graphic>
          <a:graphicData uri="http://schemas.openxmlformats.org/presentationml/2006/ole">
            <mc:AlternateContent xmlns:mc="http://schemas.openxmlformats.org/markup-compatibility/2006">
              <mc:Choice xmlns:v="urn:schemas-microsoft-com:vml" Requires="v">
                <p:oleObj spid="_x0000_s11350" name="Equation" r:id="rId4" imgW="3263760" imgH="1803240" progId="Equation.3">
                  <p:embed/>
                </p:oleObj>
              </mc:Choice>
              <mc:Fallback>
                <p:oleObj name="Equation" r:id="rId4" imgW="3263760" imgH="1803240" progId="Equation.3">
                  <p:embed/>
                  <p:pic>
                    <p:nvPicPr>
                      <p:cNvPr id="0" name=""/>
                      <p:cNvPicPr>
                        <a:picLocks noChangeArrowheads="1"/>
                      </p:cNvPicPr>
                      <p:nvPr/>
                    </p:nvPicPr>
                    <p:blipFill>
                      <a:blip r:embed="rId5"/>
                      <a:srcRect/>
                      <a:stretch>
                        <a:fillRect/>
                      </a:stretch>
                    </p:blipFill>
                    <p:spPr bwMode="auto">
                      <a:xfrm>
                        <a:off x="722313" y="1793875"/>
                        <a:ext cx="6730007" cy="3147293"/>
                      </a:xfrm>
                      <a:prstGeom prst="rect">
                        <a:avLst/>
                      </a:prstGeom>
                      <a:noFill/>
                      <a:ln>
                        <a:noFill/>
                      </a:ln>
                      <a:effectLst>
                        <a:outerShdw dist="35921" dir="2700000" algn="ctr" rotWithShape="0">
                          <a:schemeClr val="bg2"/>
                        </a:outerShdw>
                      </a:effectLst>
                      <a:extLst/>
                    </p:spPr>
                  </p:pic>
                </p:oleObj>
              </mc:Fallback>
            </mc:AlternateContent>
          </a:graphicData>
        </a:graphic>
      </p:graphicFrame>
      <p:sp>
        <p:nvSpPr>
          <p:cNvPr id="2" name="TextBox 1"/>
          <p:cNvSpPr txBox="1"/>
          <p:nvPr/>
        </p:nvSpPr>
        <p:spPr>
          <a:xfrm>
            <a:off x="760738" y="5456920"/>
            <a:ext cx="4531342" cy="584775"/>
          </a:xfrm>
          <a:prstGeom prst="rect">
            <a:avLst/>
          </a:prstGeom>
          <a:noFill/>
        </p:spPr>
        <p:txBody>
          <a:bodyPr wrap="square" rtlCol="0">
            <a:spAutoFit/>
          </a:bodyPr>
          <a:lstStyle/>
          <a:p>
            <a:r>
              <a:rPr lang="id-ID" sz="3200" b="1" dirty="0" smtClean="0"/>
              <a:t>Y = 0,70 X – 0,10</a:t>
            </a:r>
            <a:endParaRPr lang="id-ID" sz="3200" b="1" dirty="0"/>
          </a:p>
        </p:txBody>
      </p:sp>
      <p:sp>
        <p:nvSpPr>
          <p:cNvPr id="3" name="TextBox 2"/>
          <p:cNvSpPr txBox="1"/>
          <p:nvPr/>
        </p:nvSpPr>
        <p:spPr>
          <a:xfrm>
            <a:off x="4283968" y="5373216"/>
            <a:ext cx="4752528" cy="923330"/>
          </a:xfrm>
          <a:prstGeom prst="rect">
            <a:avLst/>
          </a:prstGeom>
          <a:noFill/>
        </p:spPr>
        <p:txBody>
          <a:bodyPr wrap="square" rtlCol="0">
            <a:spAutoFit/>
          </a:bodyPr>
          <a:lstStyle/>
          <a:p>
            <a:pPr marL="342900" indent="-342900">
              <a:buAutoNum type="arabicPeriod"/>
            </a:pPr>
            <a:r>
              <a:rPr lang="id-ID" dirty="0" smtClean="0"/>
              <a:t>0,7 X = bermakna pengaruh positif, 1 perubahan mengakibatkan Y berubah 0,7</a:t>
            </a:r>
          </a:p>
          <a:p>
            <a:pPr marL="342900" indent="-342900">
              <a:buAutoNum type="arabicPeriod"/>
            </a:pPr>
            <a:r>
              <a:rPr lang="id-ID" dirty="0" smtClean="0"/>
              <a:t>Ketika X = 0, maka Y = -0,10</a:t>
            </a:r>
            <a:endParaRPr lang="id-ID" dirty="0"/>
          </a:p>
        </p:txBody>
      </p:sp>
    </p:spTree>
    <p:extLst>
      <p:ext uri="{BB962C8B-B14F-4D97-AF65-F5344CB8AC3E}">
        <p14:creationId xmlns:p14="http://schemas.microsoft.com/office/powerpoint/2010/main" val="2012903951"/>
      </p:ext>
    </p:extLst>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Output spss</a:t>
            </a:r>
            <a:endParaRPr lang="id-ID"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5760640" cy="154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852936"/>
            <a:ext cx="73020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1477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APLIKASI KOMPUTER</a:t>
            </a:r>
          </a:p>
        </p:txBody>
      </p:sp>
      <p:sp>
        <p:nvSpPr>
          <p:cNvPr id="22531" name="Content Placeholder 2"/>
          <p:cNvSpPr>
            <a:spLocks noGrp="1"/>
          </p:cNvSpPr>
          <p:nvPr>
            <p:ph idx="1"/>
          </p:nvPr>
        </p:nvSpPr>
        <p:spPr/>
        <p:txBody>
          <a:bodyPr/>
          <a:lstStyle/>
          <a:p>
            <a:r>
              <a:rPr lang="en-US" dirty="0" err="1" smtClean="0"/>
              <a:t>Regresi</a:t>
            </a:r>
            <a:r>
              <a:rPr lang="en-US" dirty="0" smtClean="0"/>
              <a:t> Linear </a:t>
            </a:r>
            <a:r>
              <a:rPr lang="en-US" dirty="0" err="1" smtClean="0"/>
              <a:t>Berganda</a:t>
            </a:r>
            <a:endParaRPr lang="en-US" dirty="0" smtClean="0"/>
          </a:p>
        </p:txBody>
      </p:sp>
      <p:sp>
        <p:nvSpPr>
          <p:cNvPr id="4" name="Slide Number Placeholder 3"/>
          <p:cNvSpPr>
            <a:spLocks noGrp="1"/>
          </p:cNvSpPr>
          <p:nvPr>
            <p:ph type="sldNum" sz="quarter" idx="12"/>
          </p:nvPr>
        </p:nvSpPr>
        <p:spPr/>
        <p:txBody>
          <a:bodyPr/>
          <a:lstStyle/>
          <a:p>
            <a:pPr>
              <a:defRPr/>
            </a:pPr>
            <a:fld id="{F51D5648-4BC6-4D87-855F-683ACD078E80}" type="slidenum">
              <a:rPr lang="en-US" smtClean="0"/>
              <a:pPr>
                <a:defRPr/>
              </a:pPr>
              <a:t>92</a:t>
            </a:fld>
            <a:endParaRPr lang="en-US"/>
          </a:p>
        </p:txBody>
      </p:sp>
      <p:pic>
        <p:nvPicPr>
          <p:cNvPr id="225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4390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88224" y="1556792"/>
            <a:ext cx="1521570" cy="646331"/>
          </a:xfrm>
          <a:prstGeom prst="rect">
            <a:avLst/>
          </a:prstGeom>
          <a:noFill/>
        </p:spPr>
        <p:txBody>
          <a:bodyPr wrap="none" rtlCol="0">
            <a:spAutoFit/>
          </a:bodyPr>
          <a:lstStyle/>
          <a:p>
            <a:r>
              <a:rPr lang="id-ID" dirty="0" smtClean="0"/>
              <a:t>Slope        =  b </a:t>
            </a:r>
          </a:p>
          <a:p>
            <a:r>
              <a:rPr lang="id-ID" dirty="0" smtClean="0"/>
              <a:t>Intercept  =  a</a:t>
            </a:r>
            <a:endParaRPr lang="id-ID" dirty="0"/>
          </a:p>
        </p:txBody>
      </p:sp>
    </p:spTree>
    <p:extLst>
      <p:ext uri="{BB962C8B-B14F-4D97-AF65-F5344CB8AC3E}">
        <p14:creationId xmlns:p14="http://schemas.microsoft.com/office/powerpoint/2010/main" val="17047205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7467600" cy="762000"/>
          </a:xfrm>
        </p:spPr>
        <p:txBody>
          <a:bodyPr/>
          <a:lstStyle/>
          <a:p>
            <a:pPr eaLnBrk="1" hangingPunct="1"/>
            <a:r>
              <a:rPr lang="en-US" smtClean="0"/>
              <a:t>Uji t</a:t>
            </a:r>
          </a:p>
        </p:txBody>
      </p:sp>
      <p:graphicFrame>
        <p:nvGraphicFramePr>
          <p:cNvPr id="64514" name="Object 2"/>
          <p:cNvGraphicFramePr>
            <a:graphicFrameLocks noChangeAspect="1"/>
          </p:cNvGraphicFramePr>
          <p:nvPr>
            <p:extLst>
              <p:ext uri="{D42A27DB-BD31-4B8C-83A1-F6EECF244321}">
                <p14:modId xmlns:p14="http://schemas.microsoft.com/office/powerpoint/2010/main" val="709457389"/>
              </p:ext>
            </p:extLst>
          </p:nvPr>
        </p:nvGraphicFramePr>
        <p:xfrm>
          <a:off x="395536" y="1412776"/>
          <a:ext cx="1473200" cy="852488"/>
        </p:xfrm>
        <a:graphic>
          <a:graphicData uri="http://schemas.openxmlformats.org/presentationml/2006/ole">
            <mc:AlternateContent xmlns:mc="http://schemas.openxmlformats.org/markup-compatibility/2006">
              <mc:Choice xmlns:v="urn:schemas-microsoft-com:vml" Requires="v">
                <p:oleObj spid="_x0000_s46119" name="Equation" r:id="rId4" imgW="723600" imgH="419040" progId="Equation.3">
                  <p:embed/>
                </p:oleObj>
              </mc:Choice>
              <mc:Fallback>
                <p:oleObj name="Equation" r:id="rId4" imgW="723600" imgH="419040" progId="Equation.3">
                  <p:embed/>
                  <p:pic>
                    <p:nvPicPr>
                      <p:cNvPr id="0" name=""/>
                      <p:cNvPicPr>
                        <a:picLocks noChangeAspect="1" noChangeArrowheads="1"/>
                      </p:cNvPicPr>
                      <p:nvPr/>
                    </p:nvPicPr>
                    <p:blipFill>
                      <a:blip r:embed="rId5"/>
                      <a:srcRect/>
                      <a:stretch>
                        <a:fillRect/>
                      </a:stretch>
                    </p:blipFill>
                    <p:spPr bwMode="auto">
                      <a:xfrm>
                        <a:off x="395536" y="1412776"/>
                        <a:ext cx="1473200" cy="852488"/>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90" name="Picture 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2708920"/>
            <a:ext cx="2953893" cy="1296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94" name="Picture 1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1340768"/>
            <a:ext cx="3456384" cy="1057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971600" y="2492896"/>
            <a:ext cx="2735621"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id-ID" sz="2000" b="1" dirty="0" smtClean="0"/>
              <a:t>bj = koef regresi var ind.</a:t>
            </a:r>
            <a:endParaRPr lang="id-ID" sz="2000" b="1" dirty="0"/>
          </a:p>
        </p:txBody>
      </p:sp>
      <p:pic>
        <p:nvPicPr>
          <p:cNvPr id="20599" name="Picture 1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3068960"/>
            <a:ext cx="23511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35896" y="3284984"/>
            <a:ext cx="599716" cy="369332"/>
          </a:xfrm>
          <a:prstGeom prst="rect">
            <a:avLst/>
          </a:prstGeom>
          <a:noFill/>
        </p:spPr>
        <p:txBody>
          <a:bodyPr wrap="none" rtlCol="0">
            <a:spAutoFit/>
          </a:bodyPr>
          <a:lstStyle/>
          <a:p>
            <a:r>
              <a:rPr lang="id-ID" dirty="0" smtClean="0"/>
              <a:t>atau</a:t>
            </a:r>
            <a:endParaRPr lang="id-ID" dirty="0"/>
          </a:p>
        </p:txBody>
      </p:sp>
      <p:pic>
        <p:nvPicPr>
          <p:cNvPr id="1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4581128"/>
            <a:ext cx="73020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419872" y="2852936"/>
            <a:ext cx="216024" cy="3168352"/>
          </a:xfrm>
          <a:prstGeom prst="straightConnector1">
            <a:avLst/>
          </a:prstGeom>
          <a:ln w="3810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55776" y="3717032"/>
            <a:ext cx="2088232" cy="23762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9552" y="1844824"/>
            <a:ext cx="6264696" cy="417646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613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4514"/>
                                        </p:tgtEl>
                                        <p:attrNameLst>
                                          <p:attrName>style.visibility</p:attrName>
                                        </p:attrNameLst>
                                      </p:cBhvr>
                                      <p:to>
                                        <p:strVal val="visible"/>
                                      </p:to>
                                    </p:set>
                                    <p:anim calcmode="lin" valueType="num">
                                      <p:cBhvr additive="base">
                                        <p:cTn id="13" dur="500" fill="hold"/>
                                        <p:tgtEl>
                                          <p:spTgt spid="64514"/>
                                        </p:tgtEl>
                                        <p:attrNameLst>
                                          <p:attrName>ppt_x</p:attrName>
                                        </p:attrNameLst>
                                      </p:cBhvr>
                                      <p:tavLst>
                                        <p:tav tm="0">
                                          <p:val>
                                            <p:strVal val="0-#ppt_w/2"/>
                                          </p:val>
                                        </p:tav>
                                        <p:tav tm="100000">
                                          <p:val>
                                            <p:strVal val="#ppt_x"/>
                                          </p:val>
                                        </p:tav>
                                      </p:tavLst>
                                    </p:anim>
                                    <p:anim calcmode="lin" valueType="num">
                                      <p:cBhvr additive="base">
                                        <p:cTn id="14" dur="500" fill="hold"/>
                                        <p:tgtEl>
                                          <p:spTgt spid="645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Uji Hipotesis</a:t>
            </a:r>
            <a:endParaRPr lang="id-ID" dirty="0"/>
          </a:p>
        </p:txBody>
      </p:sp>
      <p:sp>
        <p:nvSpPr>
          <p:cNvPr id="3" name="Content Placeholder 2"/>
          <p:cNvSpPr>
            <a:spLocks noGrp="1"/>
          </p:cNvSpPr>
          <p:nvPr>
            <p:ph idx="1"/>
          </p:nvPr>
        </p:nvSpPr>
        <p:spPr/>
        <p:txBody>
          <a:bodyPr>
            <a:normAutofit/>
          </a:bodyPr>
          <a:lstStyle/>
          <a:p>
            <a:pPr marL="0" indent="0">
              <a:buNone/>
            </a:pPr>
            <a:r>
              <a:rPr lang="id-ID" sz="2800" dirty="0" smtClean="0"/>
              <a:t>Dengan t</a:t>
            </a:r>
          </a:p>
          <a:p>
            <a:pPr marL="0" indent="0">
              <a:buNone/>
            </a:pPr>
            <a:r>
              <a:rPr lang="id-ID" sz="2800" dirty="0"/>
              <a:t>	</a:t>
            </a:r>
            <a:r>
              <a:rPr lang="id-ID" sz="2800" dirty="0" smtClean="0"/>
              <a:t>a. Konversi r ke th dengan rumus</a:t>
            </a:r>
          </a:p>
          <a:p>
            <a:pPr marL="0" indent="0">
              <a:buNone/>
            </a:pPr>
            <a:r>
              <a:rPr lang="id-ID" sz="2800" dirty="0"/>
              <a:t>	</a:t>
            </a:r>
            <a:r>
              <a:rPr lang="id-ID" sz="2800" dirty="0" smtClean="0"/>
              <a:t>b. Cari nilai t tabel dengan df = n-k-1</a:t>
            </a:r>
          </a:p>
          <a:p>
            <a:pPr marL="0" indent="0">
              <a:buNone/>
            </a:pPr>
            <a:r>
              <a:rPr lang="id-ID" sz="2800" dirty="0"/>
              <a:t>	</a:t>
            </a:r>
            <a:r>
              <a:rPr lang="id-ID" sz="2800" dirty="0" smtClean="0"/>
              <a:t>c. </a:t>
            </a:r>
            <a:r>
              <a:rPr lang="id-ID" sz="2800" dirty="0"/>
              <a:t>Bila </a:t>
            </a:r>
            <a:r>
              <a:rPr lang="id-ID" sz="2800" dirty="0" smtClean="0"/>
              <a:t>th </a:t>
            </a:r>
            <a:r>
              <a:rPr lang="id-ID" sz="2800" dirty="0"/>
              <a:t>&gt; </a:t>
            </a:r>
            <a:r>
              <a:rPr lang="id-ID" sz="2800" dirty="0" smtClean="0"/>
              <a:t>tt </a:t>
            </a:r>
            <a:r>
              <a:rPr lang="id-ID" sz="2800" dirty="0"/>
              <a:t>maka hipotesis </a:t>
            </a:r>
            <a:r>
              <a:rPr lang="id-ID" sz="2800" dirty="0" smtClean="0"/>
              <a:t>diterima</a:t>
            </a:r>
          </a:p>
          <a:p>
            <a:pPr marL="0" indent="0">
              <a:buNone/>
            </a:pPr>
            <a:r>
              <a:rPr lang="id-ID" sz="2800" dirty="0"/>
              <a:t>	</a:t>
            </a:r>
            <a:r>
              <a:rPr lang="id-ID" sz="2800" dirty="0" smtClean="0"/>
              <a:t>d. Gunakan kurva untuk memperjelas kesimpulan</a:t>
            </a:r>
          </a:p>
          <a:p>
            <a:endParaRPr lang="id-ID"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107272486"/>
              </p:ext>
            </p:extLst>
          </p:nvPr>
        </p:nvGraphicFramePr>
        <p:xfrm>
          <a:off x="4067944" y="4653136"/>
          <a:ext cx="1798637" cy="1038225"/>
        </p:xfrm>
        <a:graphic>
          <a:graphicData uri="http://schemas.openxmlformats.org/presentationml/2006/ole">
            <mc:AlternateContent xmlns:mc="http://schemas.openxmlformats.org/markup-compatibility/2006">
              <mc:Choice xmlns:v="urn:schemas-microsoft-com:vml" Requires="v">
                <p:oleObj spid="_x0000_s47132" name="Equation" r:id="rId3" imgW="812447" imgH="469696" progId="Equation.3">
                  <p:embed/>
                </p:oleObj>
              </mc:Choice>
              <mc:Fallback>
                <p:oleObj name="Equation" r:id="rId3" imgW="812447" imgH="46969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653136"/>
                        <a:ext cx="17986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74599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APLIKASI KOMPUTER</a:t>
            </a:r>
          </a:p>
        </p:txBody>
      </p:sp>
      <p:sp>
        <p:nvSpPr>
          <p:cNvPr id="23555" name="Content Placeholder 2"/>
          <p:cNvSpPr>
            <a:spLocks noGrp="1"/>
          </p:cNvSpPr>
          <p:nvPr>
            <p:ph idx="1"/>
          </p:nvPr>
        </p:nvSpPr>
        <p:spPr/>
        <p:txBody>
          <a:bodyPr/>
          <a:lstStyle/>
          <a:p>
            <a:r>
              <a:rPr lang="en-US" smtClean="0"/>
              <a:t>Regresi Linear Berganda</a:t>
            </a:r>
          </a:p>
        </p:txBody>
      </p:sp>
      <p:sp>
        <p:nvSpPr>
          <p:cNvPr id="4" name="Slide Number Placeholder 3"/>
          <p:cNvSpPr>
            <a:spLocks noGrp="1"/>
          </p:cNvSpPr>
          <p:nvPr>
            <p:ph type="sldNum" sz="quarter" idx="12"/>
          </p:nvPr>
        </p:nvSpPr>
        <p:spPr/>
        <p:txBody>
          <a:bodyPr/>
          <a:lstStyle/>
          <a:p>
            <a:pPr>
              <a:defRPr/>
            </a:pPr>
            <a:fld id="{4B847B86-A850-461B-8DEA-AC9A484E0514}" type="slidenum">
              <a:rPr lang="en-US" smtClean="0"/>
              <a:pPr>
                <a:defRPr/>
              </a:pPr>
              <a:t>95</a:t>
            </a:fld>
            <a:endParaRPr lang="en-US"/>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7442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9456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304800" y="2290763"/>
            <a:ext cx="85344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US" sz="7000" b="1">
                <a:latin typeface="Bernard MT Condensed" pitchFamily="18" charset="0"/>
              </a:rPr>
              <a:t>Model Regresi Berganda</a:t>
            </a:r>
          </a:p>
        </p:txBody>
      </p:sp>
    </p:spTree>
    <p:extLst>
      <p:ext uri="{BB962C8B-B14F-4D97-AF65-F5344CB8AC3E}">
        <p14:creationId xmlns:p14="http://schemas.microsoft.com/office/powerpoint/2010/main" val="4266563359"/>
      </p:ext>
    </p:extLst>
  </p:cSld>
  <p:clrMapOvr>
    <a:masterClrMapping/>
  </p:clrMapOvr>
  <p:transition spd="slow" advTm="1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0200" y="152400"/>
            <a:ext cx="6611938" cy="762000"/>
          </a:xfrm>
          <a:prstGeom prst="rect">
            <a:avLst/>
          </a:prstGeom>
          <a:noFill/>
          <a:ln w="9525">
            <a:noFill/>
            <a:miter lim="800000"/>
            <a:headEnd/>
            <a:tailEnd/>
          </a:ln>
        </p:spPr>
        <p:txBody>
          <a:bodyPr wrap="none" lIns="91430" tIns="45715" rIns="91430" bIns="45715" anchor="ctr"/>
          <a:lstStyle/>
          <a:p>
            <a:pPr algn="ctr"/>
            <a:r>
              <a:rPr lang="id-ID" sz="2800" b="1" dirty="0">
                <a:solidFill>
                  <a:srgbClr val="C00000"/>
                </a:solidFill>
                <a:effectLst>
                  <a:outerShdw blurRad="38100" dist="38100" dir="2700000" algn="tl">
                    <a:srgbClr val="000000">
                      <a:alpha val="43137"/>
                    </a:srgbClr>
                  </a:outerShdw>
                </a:effectLst>
                <a:latin typeface="Arial" charset="0"/>
              </a:rPr>
              <a:t>MODEL</a:t>
            </a:r>
          </a:p>
          <a:p>
            <a:pPr algn="ctr"/>
            <a:r>
              <a:rPr lang="id-ID" sz="2800" b="1" dirty="0">
                <a:solidFill>
                  <a:srgbClr val="C00000"/>
                </a:solidFill>
                <a:effectLst>
                  <a:outerShdw blurRad="38100" dist="38100" dir="2700000" algn="tl">
                    <a:srgbClr val="000000">
                      <a:alpha val="43137"/>
                    </a:srgbClr>
                  </a:outerShdw>
                </a:effectLst>
                <a:latin typeface="Arial" charset="0"/>
              </a:rPr>
              <a:t>REGRESSI LINIER BERGANDA</a:t>
            </a:r>
          </a:p>
        </p:txBody>
      </p:sp>
      <p:sp>
        <p:nvSpPr>
          <p:cNvPr id="4099" name="Rectangle 3"/>
          <p:cNvSpPr>
            <a:spLocks noChangeArrowheads="1"/>
          </p:cNvSpPr>
          <p:nvPr/>
        </p:nvSpPr>
        <p:spPr bwMode="auto">
          <a:xfrm>
            <a:off x="1547813" y="1676400"/>
            <a:ext cx="7315200" cy="1143000"/>
          </a:xfrm>
          <a:prstGeom prst="rect">
            <a:avLst/>
          </a:prstGeom>
          <a:noFill/>
          <a:ln w="9525">
            <a:noFill/>
            <a:miter lim="800000"/>
            <a:headEnd/>
            <a:tailEnd/>
          </a:ln>
        </p:spPr>
        <p:txBody>
          <a:bodyPr lIns="91430" tIns="45715" rIns="91430" bIns="45715"/>
          <a:lstStyle/>
          <a:p>
            <a:pPr algn="just">
              <a:lnSpc>
                <a:spcPct val="90000"/>
              </a:lnSpc>
            </a:pPr>
            <a:r>
              <a:rPr lang="id-ID" sz="2200">
                <a:latin typeface="Arial" charset="0"/>
              </a:rPr>
              <a:t>Model yg memperlihatkan hubungan antara satu variable terikat (dependent variable) dgn beberapa variabel bebas (independent variables).</a:t>
            </a:r>
          </a:p>
        </p:txBody>
      </p:sp>
      <p:sp>
        <p:nvSpPr>
          <p:cNvPr id="4100" name="Rectangle 4"/>
          <p:cNvSpPr>
            <a:spLocks noChangeArrowheads="1"/>
          </p:cNvSpPr>
          <p:nvPr/>
        </p:nvSpPr>
        <p:spPr bwMode="auto">
          <a:xfrm>
            <a:off x="1219200" y="2895600"/>
            <a:ext cx="6329363" cy="609600"/>
          </a:xfrm>
          <a:prstGeom prst="rect">
            <a:avLst/>
          </a:prstGeom>
          <a:noFill/>
          <a:ln w="9525">
            <a:noFill/>
            <a:miter lim="800000"/>
            <a:headEnd/>
            <a:tailEnd/>
          </a:ln>
        </p:spPr>
        <p:txBody>
          <a:bodyPr wrap="none" lIns="91430" tIns="45715" rIns="91430" bIns="45715" anchor="ctr"/>
          <a:lstStyle/>
          <a:p>
            <a:pPr algn="ctr"/>
            <a:r>
              <a:rPr lang="id-ID" sz="2600" b="1" dirty="0">
                <a:latin typeface="Arial" charset="0"/>
              </a:rPr>
              <a:t> </a:t>
            </a:r>
            <a:r>
              <a:rPr lang="id-ID" sz="2600" b="1" dirty="0" smtClean="0">
                <a:latin typeface="Arial" charset="0"/>
              </a:rPr>
              <a:t>(Populasi) Y</a:t>
            </a:r>
            <a:r>
              <a:rPr lang="id-ID" sz="2600" b="1" baseline="-25000" dirty="0" smtClean="0">
                <a:latin typeface="Arial" charset="0"/>
              </a:rPr>
              <a:t>i</a:t>
            </a:r>
            <a:r>
              <a:rPr lang="id-ID" sz="2600" b="1" dirty="0" smtClean="0">
                <a:latin typeface="Arial" charset="0"/>
              </a:rPr>
              <a:t>  </a:t>
            </a:r>
            <a:r>
              <a:rPr lang="id-ID" sz="2600" b="1" dirty="0">
                <a:latin typeface="Arial" charset="0"/>
              </a:rPr>
              <a:t>= </a:t>
            </a:r>
            <a:r>
              <a:rPr lang="id-ID" sz="2600" b="1" dirty="0">
                <a:latin typeface="Arial" charset="0"/>
                <a:sym typeface="Symbol" pitchFamily="18" charset="2"/>
              </a:rPr>
              <a:t></a:t>
            </a:r>
            <a:r>
              <a:rPr lang="id-ID" sz="2600" b="1" baseline="-25000" dirty="0">
                <a:latin typeface="Arial" charset="0"/>
              </a:rPr>
              <a:t>0</a:t>
            </a:r>
            <a:r>
              <a:rPr lang="id-ID" sz="2600" b="1" dirty="0">
                <a:latin typeface="Arial" charset="0"/>
              </a:rPr>
              <a:t> + </a:t>
            </a:r>
            <a:r>
              <a:rPr lang="id-ID" sz="2600" b="1" dirty="0">
                <a:latin typeface="Arial" charset="0"/>
                <a:sym typeface="Symbol" pitchFamily="18" charset="2"/>
              </a:rPr>
              <a:t></a:t>
            </a:r>
            <a:r>
              <a:rPr lang="id-ID" sz="2600" b="1" baseline="-25000" dirty="0">
                <a:latin typeface="Arial" charset="0"/>
              </a:rPr>
              <a:t>1</a:t>
            </a:r>
            <a:r>
              <a:rPr lang="id-ID" sz="2600" b="1" dirty="0">
                <a:latin typeface="Arial" charset="0"/>
              </a:rPr>
              <a:t> X</a:t>
            </a:r>
            <a:r>
              <a:rPr lang="id-ID" sz="2600" b="1" baseline="-25000" dirty="0">
                <a:latin typeface="Arial" charset="0"/>
              </a:rPr>
              <a:t>1i</a:t>
            </a:r>
            <a:r>
              <a:rPr lang="id-ID" sz="2600" b="1" dirty="0">
                <a:latin typeface="Arial" charset="0"/>
              </a:rPr>
              <a:t>  + </a:t>
            </a:r>
            <a:r>
              <a:rPr lang="id-ID" sz="2600" b="1" dirty="0">
                <a:latin typeface="Arial" charset="0"/>
                <a:sym typeface="Symbol" pitchFamily="18" charset="2"/>
              </a:rPr>
              <a:t></a:t>
            </a:r>
            <a:r>
              <a:rPr lang="id-ID" sz="2600" b="1" baseline="-25000" dirty="0">
                <a:latin typeface="Arial" charset="0"/>
              </a:rPr>
              <a:t>2</a:t>
            </a:r>
            <a:r>
              <a:rPr lang="id-ID" sz="2600" b="1" dirty="0">
                <a:latin typeface="Arial" charset="0"/>
              </a:rPr>
              <a:t> X</a:t>
            </a:r>
            <a:r>
              <a:rPr lang="id-ID" sz="2600" b="1" baseline="-25000" dirty="0">
                <a:latin typeface="Arial" charset="0"/>
              </a:rPr>
              <a:t>2i</a:t>
            </a:r>
            <a:r>
              <a:rPr lang="id-ID" sz="2600" b="1" dirty="0">
                <a:latin typeface="Arial" charset="0"/>
              </a:rPr>
              <a:t> + … +  </a:t>
            </a:r>
            <a:r>
              <a:rPr lang="id-ID" sz="2600" b="1" dirty="0">
                <a:latin typeface="Arial" charset="0"/>
                <a:sym typeface="Symbol" pitchFamily="18" charset="2"/>
              </a:rPr>
              <a:t></a:t>
            </a:r>
            <a:r>
              <a:rPr lang="id-ID" sz="2600" b="1" baseline="-25000" dirty="0">
                <a:latin typeface="Arial" charset="0"/>
              </a:rPr>
              <a:t>k</a:t>
            </a:r>
            <a:r>
              <a:rPr lang="id-ID" sz="2600" b="1" dirty="0">
                <a:latin typeface="Arial" charset="0"/>
              </a:rPr>
              <a:t> X</a:t>
            </a:r>
            <a:r>
              <a:rPr lang="id-ID" sz="2600" b="1" baseline="-25000" dirty="0">
                <a:latin typeface="Arial" charset="0"/>
              </a:rPr>
              <a:t>ki</a:t>
            </a:r>
            <a:r>
              <a:rPr lang="id-ID" sz="2600" b="1" dirty="0">
                <a:latin typeface="Arial" charset="0"/>
              </a:rPr>
              <a:t>  + </a:t>
            </a:r>
            <a:r>
              <a:rPr lang="id-ID" sz="2600" b="1" dirty="0">
                <a:latin typeface="Arial" charset="0"/>
                <a:sym typeface="Symbol" pitchFamily="18" charset="2"/>
              </a:rPr>
              <a:t></a:t>
            </a:r>
            <a:r>
              <a:rPr lang="id-ID" sz="2600" b="1" baseline="-25000" dirty="0">
                <a:latin typeface="Arial" charset="0"/>
                <a:sym typeface="Symbol" pitchFamily="18" charset="2"/>
              </a:rPr>
              <a:t>i </a:t>
            </a:r>
          </a:p>
        </p:txBody>
      </p:sp>
      <p:sp>
        <p:nvSpPr>
          <p:cNvPr id="4101" name="Rectangle 5"/>
          <p:cNvSpPr>
            <a:spLocks noChangeArrowheads="1"/>
          </p:cNvSpPr>
          <p:nvPr/>
        </p:nvSpPr>
        <p:spPr bwMode="auto">
          <a:xfrm>
            <a:off x="1617663" y="3733800"/>
            <a:ext cx="6964362" cy="1371600"/>
          </a:xfrm>
          <a:prstGeom prst="rect">
            <a:avLst/>
          </a:prstGeom>
          <a:noFill/>
          <a:ln w="9525">
            <a:noFill/>
            <a:miter lim="800000"/>
            <a:headEnd/>
            <a:tailEnd/>
          </a:ln>
        </p:spPr>
        <p:txBody>
          <a:bodyPr lIns="91430" tIns="45715" rIns="91430" bIns="45715"/>
          <a:lstStyle/>
          <a:p>
            <a:r>
              <a:rPr lang="id-ID" sz="2200">
                <a:latin typeface="Arial" charset="0"/>
              </a:rPr>
              <a:t>dimana:  i = 1, 2, 3, …. N (banyaknya pengamatan)</a:t>
            </a:r>
          </a:p>
          <a:p>
            <a:endParaRPr lang="id-ID" sz="2200" b="1">
              <a:latin typeface="Arial" charset="0"/>
              <a:sym typeface="Symbol" pitchFamily="18" charset="2"/>
            </a:endParaRPr>
          </a:p>
          <a:p>
            <a:r>
              <a:rPr lang="id-ID" sz="2200">
                <a:latin typeface="Arial" charset="0"/>
                <a:sym typeface="Symbol" pitchFamily="18" charset="2"/>
              </a:rPr>
              <a:t></a:t>
            </a:r>
            <a:r>
              <a:rPr lang="id-ID" sz="2200" baseline="-25000">
                <a:latin typeface="Arial" charset="0"/>
              </a:rPr>
              <a:t>0</a:t>
            </a:r>
            <a:r>
              <a:rPr lang="id-ID" sz="2200">
                <a:latin typeface="Arial" charset="0"/>
              </a:rPr>
              <a:t>,  </a:t>
            </a:r>
            <a:r>
              <a:rPr lang="id-ID" sz="2200">
                <a:latin typeface="Arial" charset="0"/>
                <a:sym typeface="Symbol" pitchFamily="18" charset="2"/>
              </a:rPr>
              <a:t></a:t>
            </a:r>
            <a:r>
              <a:rPr lang="id-ID" sz="2200" baseline="-25000">
                <a:latin typeface="Arial" charset="0"/>
              </a:rPr>
              <a:t>1</a:t>
            </a:r>
            <a:r>
              <a:rPr lang="id-ID" sz="2200">
                <a:latin typeface="Arial" charset="0"/>
              </a:rPr>
              <a:t>,  </a:t>
            </a:r>
            <a:r>
              <a:rPr lang="id-ID" sz="2200">
                <a:latin typeface="Arial" charset="0"/>
                <a:sym typeface="Symbol" pitchFamily="18" charset="2"/>
              </a:rPr>
              <a:t></a:t>
            </a:r>
            <a:r>
              <a:rPr lang="id-ID" sz="2200" baseline="-25000">
                <a:latin typeface="Arial" charset="0"/>
              </a:rPr>
              <a:t>2</a:t>
            </a:r>
            <a:r>
              <a:rPr lang="id-ID" sz="2200">
                <a:latin typeface="Arial" charset="0"/>
              </a:rPr>
              <a:t>, …, </a:t>
            </a:r>
            <a:r>
              <a:rPr lang="id-ID" sz="2200">
                <a:latin typeface="Arial" charset="0"/>
                <a:sym typeface="Symbol" pitchFamily="18" charset="2"/>
              </a:rPr>
              <a:t></a:t>
            </a:r>
            <a:r>
              <a:rPr lang="id-ID" sz="2200" baseline="-25000">
                <a:latin typeface="Arial" charset="0"/>
              </a:rPr>
              <a:t>k </a:t>
            </a:r>
            <a:r>
              <a:rPr lang="id-ID" sz="2200">
                <a:latin typeface="Arial" charset="0"/>
              </a:rPr>
              <a:t> adalah parameter yang nilainya diduga melalui model:</a:t>
            </a:r>
            <a:endParaRPr lang="id-ID" sz="2200" baseline="-25000">
              <a:latin typeface="Arial" charset="0"/>
            </a:endParaRPr>
          </a:p>
        </p:txBody>
      </p:sp>
      <p:sp>
        <p:nvSpPr>
          <p:cNvPr id="4102" name="Rectangle 6"/>
          <p:cNvSpPr>
            <a:spLocks noChangeArrowheads="1"/>
          </p:cNvSpPr>
          <p:nvPr/>
        </p:nvSpPr>
        <p:spPr bwMode="auto">
          <a:xfrm>
            <a:off x="1143000" y="5410200"/>
            <a:ext cx="6329363" cy="609600"/>
          </a:xfrm>
          <a:prstGeom prst="rect">
            <a:avLst/>
          </a:prstGeom>
          <a:noFill/>
          <a:ln w="9525">
            <a:noFill/>
            <a:miter lim="800000"/>
            <a:headEnd/>
            <a:tailEnd/>
          </a:ln>
        </p:spPr>
        <p:txBody>
          <a:bodyPr wrap="none" lIns="91430" tIns="45715" rIns="91430" bIns="45715" anchor="ctr"/>
          <a:lstStyle/>
          <a:p>
            <a:pPr algn="ctr"/>
            <a:r>
              <a:rPr lang="id-ID" sz="2600" b="1" dirty="0">
                <a:latin typeface="Arial" charset="0"/>
              </a:rPr>
              <a:t> </a:t>
            </a:r>
            <a:r>
              <a:rPr lang="id-ID" sz="2600" b="1" dirty="0" smtClean="0">
                <a:latin typeface="Arial" charset="0"/>
              </a:rPr>
              <a:t>(Sampel) Y</a:t>
            </a:r>
            <a:r>
              <a:rPr lang="id-ID" sz="2600" b="1" baseline="-25000" dirty="0" smtClean="0">
                <a:latin typeface="Arial" charset="0"/>
              </a:rPr>
              <a:t>i</a:t>
            </a:r>
            <a:r>
              <a:rPr lang="id-ID" sz="2600" b="1" dirty="0" smtClean="0">
                <a:latin typeface="Arial" charset="0"/>
              </a:rPr>
              <a:t>  </a:t>
            </a:r>
            <a:r>
              <a:rPr lang="id-ID" sz="2600" b="1" dirty="0">
                <a:latin typeface="Arial" charset="0"/>
              </a:rPr>
              <a:t>= b</a:t>
            </a:r>
            <a:r>
              <a:rPr lang="id-ID" sz="2600" b="1" baseline="-25000" dirty="0">
                <a:latin typeface="Arial" charset="0"/>
              </a:rPr>
              <a:t>0</a:t>
            </a:r>
            <a:r>
              <a:rPr lang="id-ID" sz="2600" b="1" dirty="0">
                <a:latin typeface="Arial" charset="0"/>
              </a:rPr>
              <a:t> + b</a:t>
            </a:r>
            <a:r>
              <a:rPr lang="id-ID" sz="2600" b="1" baseline="-25000" dirty="0">
                <a:latin typeface="Arial" charset="0"/>
              </a:rPr>
              <a:t>1</a:t>
            </a:r>
            <a:r>
              <a:rPr lang="id-ID" sz="2600" b="1" dirty="0">
                <a:latin typeface="Arial" charset="0"/>
              </a:rPr>
              <a:t> X</a:t>
            </a:r>
            <a:r>
              <a:rPr lang="id-ID" sz="2600" b="1" baseline="-25000" dirty="0">
                <a:latin typeface="Arial" charset="0"/>
              </a:rPr>
              <a:t>1i</a:t>
            </a:r>
            <a:r>
              <a:rPr lang="id-ID" sz="2600" b="1" dirty="0">
                <a:latin typeface="Arial" charset="0"/>
              </a:rPr>
              <a:t>  + b</a:t>
            </a:r>
            <a:r>
              <a:rPr lang="id-ID" sz="2600" b="1" baseline="-25000" dirty="0">
                <a:latin typeface="Arial" charset="0"/>
              </a:rPr>
              <a:t>2</a:t>
            </a:r>
            <a:r>
              <a:rPr lang="id-ID" sz="2600" b="1" dirty="0">
                <a:latin typeface="Arial" charset="0"/>
              </a:rPr>
              <a:t> X</a:t>
            </a:r>
            <a:r>
              <a:rPr lang="id-ID" sz="2600" b="1" baseline="-25000" dirty="0">
                <a:latin typeface="Arial" charset="0"/>
              </a:rPr>
              <a:t>2i</a:t>
            </a:r>
            <a:r>
              <a:rPr lang="id-ID" sz="2600" b="1" dirty="0">
                <a:latin typeface="Arial" charset="0"/>
              </a:rPr>
              <a:t> + … +  b</a:t>
            </a:r>
            <a:r>
              <a:rPr lang="id-ID" sz="2600" b="1" baseline="-25000" dirty="0">
                <a:latin typeface="Arial" charset="0"/>
              </a:rPr>
              <a:t>k</a:t>
            </a:r>
            <a:r>
              <a:rPr lang="id-ID" sz="2600" b="1" dirty="0">
                <a:latin typeface="Arial" charset="0"/>
              </a:rPr>
              <a:t> X</a:t>
            </a:r>
            <a:r>
              <a:rPr lang="id-ID" sz="2600" b="1" baseline="-25000" dirty="0">
                <a:latin typeface="Arial" charset="0"/>
              </a:rPr>
              <a:t>ki</a:t>
            </a:r>
            <a:r>
              <a:rPr lang="id-ID" sz="2600" b="1" baseline="-25000" dirty="0">
                <a:latin typeface="Arial" charset="0"/>
                <a:sym typeface="Symbol" pitchFamily="18" charset="2"/>
              </a:rPr>
              <a:t> </a:t>
            </a:r>
          </a:p>
        </p:txBody>
      </p:sp>
      <p:sp>
        <p:nvSpPr>
          <p:cNvPr id="7" name="Footer Placeholder 6"/>
          <p:cNvSpPr>
            <a:spLocks noGrp="1"/>
          </p:cNvSpPr>
          <p:nvPr>
            <p:ph type="ftr" sz="quarter" idx="10"/>
          </p:nvPr>
        </p:nvSpPr>
        <p:spPr/>
        <p:txBody>
          <a:bodyPr/>
          <a:lstStyle/>
          <a:p>
            <a:r>
              <a:rPr lang="en-US" smtClean="0"/>
              <a:t>http://rosihan.web.id</a:t>
            </a:r>
            <a:endParaRPr lang="en-US" dirty="0"/>
          </a:p>
        </p:txBody>
      </p:sp>
    </p:spTree>
    <p:extLst>
      <p:ext uri="{BB962C8B-B14F-4D97-AF65-F5344CB8AC3E}">
        <p14:creationId xmlns:p14="http://schemas.microsoft.com/office/powerpoint/2010/main" val="166670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828800" y="228600"/>
            <a:ext cx="6611938" cy="762000"/>
          </a:xfrm>
          <a:prstGeom prst="rect">
            <a:avLst/>
          </a:prstGeom>
          <a:noFill/>
          <a:ln w="9525">
            <a:noFill/>
            <a:miter lim="800000"/>
            <a:headEnd/>
            <a:tailEnd/>
          </a:ln>
        </p:spPr>
        <p:txBody>
          <a:bodyPr wrap="none" lIns="91430" tIns="45715" rIns="91430" bIns="45715" anchor="ctr"/>
          <a:lstStyle/>
          <a:p>
            <a:pPr algn="ctr">
              <a:lnSpc>
                <a:spcPct val="90000"/>
              </a:lnSpc>
            </a:pPr>
            <a:r>
              <a:rPr lang="id-ID" b="1" dirty="0">
                <a:solidFill>
                  <a:srgbClr val="C00000"/>
                </a:solidFill>
                <a:effectLst>
                  <a:outerShdw blurRad="38100" dist="38100" dir="2700000" algn="tl">
                    <a:srgbClr val="000000">
                      <a:alpha val="43137"/>
                    </a:srgbClr>
                  </a:outerShdw>
                </a:effectLst>
                <a:latin typeface="Arial" charset="0"/>
              </a:rPr>
              <a:t>ESTIMASI MODEL </a:t>
            </a:r>
          </a:p>
          <a:p>
            <a:pPr algn="ctr">
              <a:lnSpc>
                <a:spcPct val="90000"/>
              </a:lnSpc>
            </a:pPr>
            <a:r>
              <a:rPr lang="id-ID" b="1" dirty="0">
                <a:solidFill>
                  <a:srgbClr val="C00000"/>
                </a:solidFill>
                <a:effectLst>
                  <a:outerShdw blurRad="38100" dist="38100" dir="2700000" algn="tl">
                    <a:srgbClr val="000000">
                      <a:alpha val="43137"/>
                    </a:srgbClr>
                  </a:outerShdw>
                </a:effectLst>
                <a:latin typeface="Arial" charset="0"/>
              </a:rPr>
              <a:t>REGRESSI LINIER BERGANDA</a:t>
            </a:r>
          </a:p>
        </p:txBody>
      </p:sp>
      <p:sp>
        <p:nvSpPr>
          <p:cNvPr id="10243" name="Rectangle 3"/>
          <p:cNvSpPr>
            <a:spLocks noChangeArrowheads="1"/>
          </p:cNvSpPr>
          <p:nvPr/>
        </p:nvSpPr>
        <p:spPr bwMode="auto">
          <a:xfrm>
            <a:off x="1758950" y="1066800"/>
            <a:ext cx="6329363" cy="457200"/>
          </a:xfrm>
          <a:prstGeom prst="rect">
            <a:avLst/>
          </a:prstGeom>
          <a:noFill/>
          <a:ln w="9525">
            <a:noFill/>
            <a:miter lim="800000"/>
            <a:headEnd/>
            <a:tailEnd/>
          </a:ln>
        </p:spPr>
        <p:txBody>
          <a:bodyPr wrap="none" lIns="91430" tIns="45715" rIns="91430" bIns="45715" anchor="ctr"/>
          <a:lstStyle/>
          <a:p>
            <a:pPr algn="ctr">
              <a:lnSpc>
                <a:spcPct val="85000"/>
              </a:lnSpc>
            </a:pPr>
            <a:r>
              <a:rPr lang="id-ID" sz="2600" b="1">
                <a:latin typeface="Arial" charset="0"/>
              </a:rPr>
              <a:t>Model:        Y</a:t>
            </a:r>
            <a:r>
              <a:rPr lang="id-ID" sz="2600" b="1" baseline="-25000">
                <a:latin typeface="Arial" charset="0"/>
              </a:rPr>
              <a:t>i</a:t>
            </a:r>
            <a:r>
              <a:rPr lang="id-ID" sz="2600" b="1">
                <a:latin typeface="Arial" charset="0"/>
              </a:rPr>
              <a:t>  = </a:t>
            </a:r>
            <a:r>
              <a:rPr lang="id-ID" sz="2600" b="1">
                <a:latin typeface="Arial" charset="0"/>
                <a:sym typeface="Symbol" pitchFamily="18" charset="2"/>
              </a:rPr>
              <a:t></a:t>
            </a:r>
            <a:r>
              <a:rPr lang="id-ID" sz="2600" b="1" baseline="-25000">
                <a:latin typeface="Arial" charset="0"/>
              </a:rPr>
              <a:t>0</a:t>
            </a:r>
            <a:r>
              <a:rPr lang="id-ID" sz="2600" b="1">
                <a:latin typeface="Arial" charset="0"/>
              </a:rPr>
              <a:t> + </a:t>
            </a:r>
            <a:r>
              <a:rPr lang="id-ID" sz="2600" b="1">
                <a:latin typeface="Arial" charset="0"/>
                <a:sym typeface="Symbol" pitchFamily="18" charset="2"/>
              </a:rPr>
              <a:t></a:t>
            </a:r>
            <a:r>
              <a:rPr lang="id-ID" sz="2600" b="1" baseline="-25000">
                <a:latin typeface="Arial" charset="0"/>
              </a:rPr>
              <a:t>1</a:t>
            </a:r>
            <a:r>
              <a:rPr lang="id-ID" sz="2600" b="1">
                <a:latin typeface="Arial" charset="0"/>
              </a:rPr>
              <a:t> X</a:t>
            </a:r>
            <a:r>
              <a:rPr lang="id-ID" sz="2600" b="1" baseline="-25000">
                <a:latin typeface="Arial" charset="0"/>
              </a:rPr>
              <a:t>1i</a:t>
            </a:r>
            <a:r>
              <a:rPr lang="id-ID" sz="2600" b="1">
                <a:latin typeface="Arial" charset="0"/>
              </a:rPr>
              <a:t>  + </a:t>
            </a:r>
            <a:r>
              <a:rPr lang="id-ID" sz="2600" b="1">
                <a:latin typeface="Arial" charset="0"/>
                <a:sym typeface="Symbol" pitchFamily="18" charset="2"/>
              </a:rPr>
              <a:t></a:t>
            </a:r>
            <a:r>
              <a:rPr lang="id-ID" sz="2600" b="1" baseline="-25000">
                <a:latin typeface="Arial" charset="0"/>
              </a:rPr>
              <a:t>2</a:t>
            </a:r>
            <a:r>
              <a:rPr lang="id-ID" sz="2600" b="1">
                <a:latin typeface="Arial" charset="0"/>
              </a:rPr>
              <a:t> X</a:t>
            </a:r>
            <a:r>
              <a:rPr lang="id-ID" sz="2600" b="1" baseline="-25000">
                <a:latin typeface="Arial" charset="0"/>
              </a:rPr>
              <a:t>2i</a:t>
            </a:r>
            <a:r>
              <a:rPr lang="id-ID" sz="2600" b="1">
                <a:latin typeface="Arial" charset="0"/>
              </a:rPr>
              <a:t> + </a:t>
            </a:r>
            <a:r>
              <a:rPr lang="id-ID" sz="2600" b="1">
                <a:latin typeface="Arial" charset="0"/>
                <a:sym typeface="Symbol" pitchFamily="18" charset="2"/>
              </a:rPr>
              <a:t></a:t>
            </a:r>
            <a:r>
              <a:rPr lang="id-ID" sz="2600" b="1" baseline="-25000">
                <a:latin typeface="Arial" charset="0"/>
                <a:sym typeface="Symbol" pitchFamily="18" charset="2"/>
              </a:rPr>
              <a:t>i </a:t>
            </a:r>
          </a:p>
        </p:txBody>
      </p:sp>
      <p:sp>
        <p:nvSpPr>
          <p:cNvPr id="10248" name="Rectangle 8"/>
          <p:cNvSpPr>
            <a:spLocks noChangeArrowheads="1"/>
          </p:cNvSpPr>
          <p:nvPr/>
        </p:nvSpPr>
        <p:spPr bwMode="auto">
          <a:xfrm>
            <a:off x="2181225" y="1981200"/>
            <a:ext cx="5978525" cy="457200"/>
          </a:xfrm>
          <a:prstGeom prst="rect">
            <a:avLst/>
          </a:prstGeom>
          <a:noFill/>
          <a:ln w="12700" cap="sq">
            <a:noFill/>
            <a:miter lim="800000"/>
            <a:headEnd type="none" w="sm" len="sm"/>
            <a:tailEnd type="none" w="sm" len="sm"/>
          </a:ln>
        </p:spPr>
        <p:txBody>
          <a:bodyPr wrap="none" lIns="91430" tIns="45715" rIns="91430" bIns="45715" anchor="ctr"/>
          <a:lstStyle/>
          <a:p>
            <a:pPr eaLnBrk="1" hangingPunct="1"/>
            <a:r>
              <a:rPr lang="id-ID">
                <a:latin typeface="Arial" charset="0"/>
              </a:rPr>
              <a:t>b</a:t>
            </a:r>
            <a:r>
              <a:rPr lang="id-ID" baseline="-25000">
                <a:latin typeface="Arial" charset="0"/>
              </a:rPr>
              <a:t>0</a:t>
            </a:r>
            <a:r>
              <a:rPr lang="id-ID">
                <a:latin typeface="Arial" charset="0"/>
              </a:rPr>
              <a:t>,</a:t>
            </a:r>
            <a:r>
              <a:rPr lang="id-ID" baseline="-25000">
                <a:latin typeface="Arial" charset="0"/>
              </a:rPr>
              <a:t> </a:t>
            </a:r>
            <a:r>
              <a:rPr lang="id-ID">
                <a:latin typeface="Arial" charset="0"/>
              </a:rPr>
              <a:t>b</a:t>
            </a:r>
            <a:r>
              <a:rPr lang="id-ID" baseline="-25000">
                <a:latin typeface="Arial" charset="0"/>
              </a:rPr>
              <a:t>1 </a:t>
            </a:r>
            <a:r>
              <a:rPr lang="id-ID">
                <a:latin typeface="Arial" charset="0"/>
              </a:rPr>
              <a:t>dan b</a:t>
            </a:r>
            <a:r>
              <a:rPr lang="id-ID" baseline="-25000">
                <a:latin typeface="Arial" charset="0"/>
              </a:rPr>
              <a:t>2 </a:t>
            </a:r>
            <a:r>
              <a:rPr lang="id-ID">
                <a:latin typeface="Arial" charset="0"/>
              </a:rPr>
              <a:t>nilai penduga untuk </a:t>
            </a:r>
            <a:r>
              <a:rPr lang="id-ID">
                <a:latin typeface="Arial" charset="0"/>
                <a:sym typeface="Symbol" pitchFamily="18" charset="2"/>
              </a:rPr>
              <a:t></a:t>
            </a:r>
            <a:r>
              <a:rPr lang="id-ID" baseline="-25000">
                <a:latin typeface="Arial" charset="0"/>
              </a:rPr>
              <a:t>0</a:t>
            </a:r>
            <a:r>
              <a:rPr lang="id-ID">
                <a:latin typeface="Arial" charset="0"/>
              </a:rPr>
              <a:t>, </a:t>
            </a:r>
            <a:r>
              <a:rPr lang="id-ID">
                <a:latin typeface="Arial" charset="0"/>
                <a:sym typeface="Symbol" pitchFamily="18" charset="2"/>
              </a:rPr>
              <a:t></a:t>
            </a:r>
            <a:r>
              <a:rPr lang="id-ID" baseline="-25000">
                <a:latin typeface="Arial" charset="0"/>
              </a:rPr>
              <a:t>1</a:t>
            </a:r>
            <a:r>
              <a:rPr lang="id-ID">
                <a:latin typeface="Arial" charset="0"/>
              </a:rPr>
              <a:t> dan </a:t>
            </a:r>
            <a:r>
              <a:rPr lang="id-ID">
                <a:latin typeface="Arial" charset="0"/>
                <a:sym typeface="Symbol" pitchFamily="18" charset="2"/>
              </a:rPr>
              <a:t></a:t>
            </a:r>
            <a:r>
              <a:rPr lang="id-ID" baseline="-25000">
                <a:latin typeface="Arial" charset="0"/>
              </a:rPr>
              <a:t>2</a:t>
            </a:r>
            <a:r>
              <a:rPr lang="id-ID">
                <a:latin typeface="Arial" charset="0"/>
              </a:rPr>
              <a:t>.</a:t>
            </a:r>
          </a:p>
        </p:txBody>
      </p:sp>
      <p:sp>
        <p:nvSpPr>
          <p:cNvPr id="10249" name="Rectangle 9"/>
          <p:cNvSpPr>
            <a:spLocks noChangeArrowheads="1"/>
          </p:cNvSpPr>
          <p:nvPr/>
        </p:nvSpPr>
        <p:spPr bwMode="auto">
          <a:xfrm>
            <a:off x="2181225" y="1600200"/>
            <a:ext cx="5275263" cy="381000"/>
          </a:xfrm>
          <a:prstGeom prst="rect">
            <a:avLst/>
          </a:prstGeom>
          <a:noFill/>
          <a:ln w="12700" cap="sq">
            <a:noFill/>
            <a:miter lim="800000"/>
            <a:headEnd type="none" w="sm" len="sm"/>
            <a:tailEnd type="none" w="sm" len="sm"/>
          </a:ln>
        </p:spPr>
        <p:txBody>
          <a:bodyPr wrap="none" lIns="91430" tIns="45715" rIns="91430" bIns="45715" anchor="ctr"/>
          <a:lstStyle/>
          <a:p>
            <a:r>
              <a:rPr lang="id-ID">
                <a:latin typeface="Arial" charset="0"/>
              </a:rPr>
              <a:t>Model penduga:   Ŷ</a:t>
            </a:r>
            <a:r>
              <a:rPr lang="id-ID" baseline="-25000">
                <a:latin typeface="Arial" charset="0"/>
              </a:rPr>
              <a:t>i</a:t>
            </a:r>
            <a:r>
              <a:rPr lang="id-ID">
                <a:latin typeface="Arial" charset="0"/>
              </a:rPr>
              <a:t>  = b</a:t>
            </a:r>
            <a:r>
              <a:rPr lang="id-ID" baseline="-25000">
                <a:latin typeface="Arial" charset="0"/>
              </a:rPr>
              <a:t>0</a:t>
            </a:r>
            <a:r>
              <a:rPr lang="id-ID">
                <a:latin typeface="Arial" charset="0"/>
              </a:rPr>
              <a:t> + b</a:t>
            </a:r>
            <a:r>
              <a:rPr lang="id-ID" baseline="-25000">
                <a:latin typeface="Arial" charset="0"/>
              </a:rPr>
              <a:t>1</a:t>
            </a:r>
            <a:r>
              <a:rPr lang="id-ID">
                <a:latin typeface="Arial" charset="0"/>
              </a:rPr>
              <a:t> X</a:t>
            </a:r>
            <a:r>
              <a:rPr lang="id-ID" baseline="-25000">
                <a:latin typeface="Arial" charset="0"/>
              </a:rPr>
              <a:t>1i </a:t>
            </a:r>
            <a:r>
              <a:rPr lang="id-ID">
                <a:latin typeface="Arial" charset="0"/>
              </a:rPr>
              <a:t>+ b</a:t>
            </a:r>
            <a:r>
              <a:rPr lang="id-ID" baseline="-25000">
                <a:latin typeface="Arial" charset="0"/>
              </a:rPr>
              <a:t>2</a:t>
            </a:r>
            <a:r>
              <a:rPr lang="id-ID">
                <a:latin typeface="Arial" charset="0"/>
              </a:rPr>
              <a:t> X</a:t>
            </a:r>
            <a:r>
              <a:rPr lang="id-ID" baseline="-25000">
                <a:latin typeface="Arial" charset="0"/>
              </a:rPr>
              <a:t>2i</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36912"/>
            <a:ext cx="7776864"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558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81000"/>
            <a:ext cx="7467600" cy="762000"/>
          </a:xfrm>
        </p:spPr>
        <p:txBody>
          <a:bodyPr/>
          <a:lstStyle/>
          <a:p>
            <a:pPr eaLnBrk="1" hangingPunct="1"/>
            <a:r>
              <a:rPr lang="id-ID" dirty="0" smtClean="0"/>
              <a:t>Contoh</a:t>
            </a:r>
            <a:endParaRPr lang="en-US" dirty="0" smtClean="0"/>
          </a:p>
        </p:txBody>
      </p:sp>
      <p:sp>
        <p:nvSpPr>
          <p:cNvPr id="15363" name="Rectangle 3"/>
          <p:cNvSpPr>
            <a:spLocks noGrp="1" noChangeArrowheads="1"/>
          </p:cNvSpPr>
          <p:nvPr>
            <p:ph type="body" idx="4294967295"/>
          </p:nvPr>
        </p:nvSpPr>
        <p:spPr>
          <a:xfrm>
            <a:off x="0" y="1600200"/>
            <a:ext cx="8229600" cy="4525963"/>
          </a:xfrm>
        </p:spPr>
        <p:txBody>
          <a:bodyPr/>
          <a:lstStyle/>
          <a:p>
            <a:pPr marL="609600" indent="-38100" eaLnBrk="1" hangingPunct="1">
              <a:lnSpc>
                <a:spcPct val="80000"/>
              </a:lnSpc>
              <a:buFontTx/>
              <a:buAutoNum type="arabicPeriod"/>
            </a:pPr>
            <a:r>
              <a:rPr lang="en-US" sz="1800" smtClean="0"/>
              <a:t>Judul</a:t>
            </a:r>
          </a:p>
          <a:p>
            <a:pPr marL="1257300" lvl="1" indent="-533400" eaLnBrk="1" hangingPunct="1">
              <a:lnSpc>
                <a:spcPct val="80000"/>
              </a:lnSpc>
              <a:buFontTx/>
              <a:buNone/>
            </a:pPr>
            <a:r>
              <a:rPr lang="en-US" sz="1700" smtClean="0"/>
              <a:t>	Pengaruh pendapatan dan harga terhadap konsumsi buah Duren.</a:t>
            </a:r>
          </a:p>
          <a:p>
            <a:pPr marL="609600" indent="-38100" eaLnBrk="1" hangingPunct="1">
              <a:lnSpc>
                <a:spcPct val="80000"/>
              </a:lnSpc>
              <a:buFont typeface="Wingdings" pitchFamily="2" charset="2"/>
              <a:buNone/>
            </a:pPr>
            <a:r>
              <a:rPr lang="en-US" sz="1800" smtClean="0"/>
              <a:t>2. 	Pertanyaan Penelitian</a:t>
            </a:r>
          </a:p>
          <a:p>
            <a:pPr marL="1257300" lvl="1" indent="-533400" eaLnBrk="1" hangingPunct="1">
              <a:lnSpc>
                <a:spcPct val="80000"/>
              </a:lnSpc>
            </a:pPr>
            <a:r>
              <a:rPr lang="en-US" sz="1700" smtClean="0"/>
              <a:t>Apakah terdapat pengaruh negatif  harga  terhadap konsumsi buah Duren?</a:t>
            </a:r>
          </a:p>
          <a:p>
            <a:pPr marL="1257300" lvl="1" indent="-533400" eaLnBrk="1" hangingPunct="1">
              <a:lnSpc>
                <a:spcPct val="80000"/>
              </a:lnSpc>
            </a:pPr>
            <a:r>
              <a:rPr lang="en-US" sz="1700" smtClean="0"/>
              <a:t>Apakah terdapat pengaruh positif pendapatan terhadap konsumsi buah Duren?</a:t>
            </a:r>
          </a:p>
          <a:p>
            <a:pPr marL="1257300" lvl="1" indent="-533400" eaLnBrk="1" hangingPunct="1">
              <a:lnSpc>
                <a:spcPct val="80000"/>
              </a:lnSpc>
            </a:pPr>
            <a:r>
              <a:rPr lang="en-US" sz="1700" smtClean="0"/>
              <a:t>Diantara variabel pendapatan dan harga variabel manakah yang paling berpengaruh terhadap konsumsi buah Duren?</a:t>
            </a:r>
          </a:p>
          <a:p>
            <a:pPr marL="609600" indent="-38100" eaLnBrk="1" hangingPunct="1">
              <a:lnSpc>
                <a:spcPct val="80000"/>
              </a:lnSpc>
              <a:buFont typeface="Wingdings" pitchFamily="2" charset="2"/>
              <a:buAutoNum type="arabicPeriod" startAt="3"/>
            </a:pPr>
            <a:r>
              <a:rPr lang="en-US" sz="1800" smtClean="0"/>
              <a:t>Hipotesis</a:t>
            </a:r>
          </a:p>
          <a:p>
            <a:pPr marL="1257300" lvl="1" indent="-533400" eaLnBrk="1" hangingPunct="1">
              <a:lnSpc>
                <a:spcPct val="80000"/>
              </a:lnSpc>
            </a:pPr>
            <a:r>
              <a:rPr lang="en-US" sz="1700" smtClean="0"/>
              <a:t>Terdapat pengaruh negatif  harga  terhadap konsumsi buah Duren?</a:t>
            </a:r>
          </a:p>
          <a:p>
            <a:pPr marL="1257300" lvl="1" indent="-533400" eaLnBrk="1" hangingPunct="1">
              <a:lnSpc>
                <a:spcPct val="80000"/>
              </a:lnSpc>
            </a:pPr>
            <a:r>
              <a:rPr lang="en-US" sz="1700" smtClean="0"/>
              <a:t>Terdapat pengaruh positif pendapatan terhadap konsumsi buah Duren?</a:t>
            </a:r>
          </a:p>
          <a:p>
            <a:pPr marL="1257300" lvl="1" indent="-533400" eaLnBrk="1" hangingPunct="1">
              <a:lnSpc>
                <a:spcPct val="80000"/>
              </a:lnSpc>
            </a:pPr>
            <a:r>
              <a:rPr lang="en-US" sz="1700" smtClean="0"/>
              <a:t>Variabel pendapatan memiliki pengaruh yang paling besar  terhadap konsumsi buah Duren.</a:t>
            </a:r>
          </a:p>
          <a:p>
            <a:pPr marL="609600" indent="-38100" eaLnBrk="1" hangingPunct="1">
              <a:lnSpc>
                <a:spcPct val="80000"/>
              </a:lnSpc>
              <a:spcBef>
                <a:spcPct val="0"/>
              </a:spcBef>
              <a:buFontTx/>
              <a:buChar char="•"/>
            </a:pPr>
            <a:endParaRPr lang="en-US" sz="1700" smtClean="0"/>
          </a:p>
          <a:p>
            <a:pPr marL="609600" indent="-38100" eaLnBrk="1" hangingPunct="1">
              <a:lnSpc>
                <a:spcPct val="80000"/>
              </a:lnSpc>
              <a:buFont typeface="Wingdings" pitchFamily="2" charset="2"/>
              <a:buNone/>
            </a:pPr>
            <a:endParaRPr lang="en-US" sz="1800" smtClean="0"/>
          </a:p>
        </p:txBody>
      </p:sp>
    </p:spTree>
    <p:extLst>
      <p:ext uri="{BB962C8B-B14F-4D97-AF65-F5344CB8AC3E}">
        <p14:creationId xmlns:p14="http://schemas.microsoft.com/office/powerpoint/2010/main" val="2155271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randombar(horizontal)">
                                      <p:cBhvr>
                                        <p:cTn id="11" dur="500"/>
                                        <p:tgtEl>
                                          <p:spTgt spid="1536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randombar(horizontal)">
                                      <p:cBhvr>
                                        <p:cTn id="14" dur="500"/>
                                        <p:tgtEl>
                                          <p:spTgt spid="1536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9" dur="500"/>
                                        <p:tgtEl>
                                          <p:spTgt spid="15363">
                                            <p:txEl>
                                              <p:pRg st="2" end="2"/>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randombar(horizontal)">
                                      <p:cBhvr>
                                        <p:cTn id="22" dur="500"/>
                                        <p:tgtEl>
                                          <p:spTgt spid="15363">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Effect transition="in" filter="randombar(horizontal)">
                                      <p:cBhvr>
                                        <p:cTn id="25" dur="500"/>
                                        <p:tgtEl>
                                          <p:spTgt spid="15363">
                                            <p:txEl>
                                              <p:pRg st="4" end="4"/>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randombar(horizontal)">
                                      <p:cBhvr>
                                        <p:cTn id="28" dur="500"/>
                                        <p:tgtEl>
                                          <p:spTgt spid="1536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363">
                                            <p:txEl>
                                              <p:pRg st="6" end="6"/>
                                            </p:txEl>
                                          </p:spTgt>
                                        </p:tgtEl>
                                        <p:attrNameLst>
                                          <p:attrName>style.visibility</p:attrName>
                                        </p:attrNameLst>
                                      </p:cBhvr>
                                      <p:to>
                                        <p:strVal val="visible"/>
                                      </p:to>
                                    </p:set>
                                    <p:animEffect transition="in" filter="randombar(horizontal)">
                                      <p:cBhvr>
                                        <p:cTn id="33" dur="500"/>
                                        <p:tgtEl>
                                          <p:spTgt spid="15363">
                                            <p:txEl>
                                              <p:pRg st="6" end="6"/>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5363">
                                            <p:txEl>
                                              <p:pRg st="7" end="7"/>
                                            </p:txEl>
                                          </p:spTgt>
                                        </p:tgtEl>
                                        <p:attrNameLst>
                                          <p:attrName>style.visibility</p:attrName>
                                        </p:attrNameLst>
                                      </p:cBhvr>
                                      <p:to>
                                        <p:strVal val="visible"/>
                                      </p:to>
                                    </p:set>
                                    <p:animEffect transition="in" filter="randombar(horizontal)">
                                      <p:cBhvr>
                                        <p:cTn id="36" dur="500"/>
                                        <p:tgtEl>
                                          <p:spTgt spid="15363">
                                            <p:txEl>
                                              <p:pRg st="7" end="7"/>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animEffect transition="in" filter="randombar(horizontal)">
                                      <p:cBhvr>
                                        <p:cTn id="39" dur="500"/>
                                        <p:tgtEl>
                                          <p:spTgt spid="15363">
                                            <p:txEl>
                                              <p:pRg st="8" end="8"/>
                                            </p:tx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5363">
                                            <p:txEl>
                                              <p:pRg st="9" end="9"/>
                                            </p:txEl>
                                          </p:spTgt>
                                        </p:tgtEl>
                                        <p:attrNameLst>
                                          <p:attrName>style.visibility</p:attrName>
                                        </p:attrNameLst>
                                      </p:cBhvr>
                                      <p:to>
                                        <p:strVal val="visible"/>
                                      </p:to>
                                    </p:set>
                                    <p:animEffect transition="in" filter="randombar(horizontal)">
                                      <p:cBhvr>
                                        <p:cTn id="42"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3566</TotalTime>
  <Words>6346</Words>
  <Application>Microsoft Office PowerPoint</Application>
  <PresentationFormat>On-screen Show (4:3)</PresentationFormat>
  <Paragraphs>1662</Paragraphs>
  <Slides>142</Slides>
  <Notes>49</Notes>
  <HiddenSlides>1</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142</vt:i4>
      </vt:variant>
    </vt:vector>
  </HeadingPairs>
  <TitlesOfParts>
    <vt:vector size="147" baseType="lpstr">
      <vt:lpstr>Office Theme</vt:lpstr>
      <vt:lpstr>Equation</vt:lpstr>
      <vt:lpstr>Chart</vt:lpstr>
      <vt:lpstr>Worksheet</vt:lpstr>
      <vt:lpstr>Microsoft Equation 3.0</vt:lpstr>
      <vt:lpstr>PowerPoint Presentation</vt:lpstr>
      <vt:lpstr>BEST RESEARCH  CONSIDERATIONS</vt:lpstr>
      <vt:lpstr>Quali and Quanti</vt:lpstr>
      <vt:lpstr>PROSES PENELITIAN KUALITATIF</vt:lpstr>
      <vt:lpstr>PROSES PENELITIAN KUANTITATIF</vt:lpstr>
      <vt:lpstr>Analysis and Presentation of Data </vt:lpstr>
      <vt:lpstr>Analysis and Presentation of Data :  Data Preparation and Description </vt:lpstr>
      <vt:lpstr>1. Editing</vt:lpstr>
      <vt:lpstr>Editing</vt:lpstr>
      <vt:lpstr>Menangani Kuisioner yang “Bermasalah”</vt:lpstr>
      <vt:lpstr>2. Coding</vt:lpstr>
      <vt:lpstr>3. Data Entry</vt:lpstr>
      <vt:lpstr>Data Analysis</vt:lpstr>
      <vt:lpstr>Analisa data:</vt:lpstr>
      <vt:lpstr>PROSEDUR DAN TEKNIK ANALISIS DATA</vt:lpstr>
      <vt:lpstr>PowerPoint Presentation</vt:lpstr>
      <vt:lpstr>PowerPoint Presentation</vt:lpstr>
      <vt:lpstr>STATISTIK DESKRIPTIF</vt:lpstr>
      <vt:lpstr>PowerPoint Presentation</vt:lpstr>
      <vt:lpstr>Tabel Distribusi Frekuensi Mengenai  “Tingkat Pengenalan terhadap Internet”</vt:lpstr>
      <vt:lpstr>Tabulasi Silang : “Tingkat Pengenalan dan Jenis Kelamin Responden”</vt:lpstr>
      <vt:lpstr>Statistik Deskriptif  “Tingkat Pengenalan terhadap Internet”</vt:lpstr>
      <vt:lpstr>PowerPoint Presentation</vt:lpstr>
      <vt:lpstr>Bar Chart :  “Tingkat Pengenalan terhadap Internet”</vt:lpstr>
      <vt:lpstr>Histogram:  “Tingkat Pengenalan terhadap Internet”</vt:lpstr>
      <vt:lpstr>PowerPoint Presentation</vt:lpstr>
      <vt:lpstr>PowerPoint Presentation</vt:lpstr>
      <vt:lpstr>PowerPoint Presentation</vt:lpstr>
      <vt:lpstr>Mind Map</vt:lpstr>
      <vt:lpstr>Arah Uji</vt:lpstr>
      <vt:lpstr>DALAM SEBUAH PENELITIAN HIPOTESIS DAPAT DINYATAKAN DALAM BEBERAPA BENTUK</vt:lpstr>
      <vt:lpstr>PowerPoint Presentation</vt:lpstr>
      <vt:lpstr>PowerPoint Presentation</vt:lpstr>
      <vt:lpstr>UJI HIPOTESIS</vt:lpstr>
      <vt:lpstr>PowerPoint Presentation</vt:lpstr>
      <vt:lpstr>PowerPoint Presentation</vt:lpstr>
      <vt:lpstr>Uji hipotesis Parametric dan         Non-parametric </vt:lpstr>
      <vt:lpstr>Uji hipotesis Parametric dan         Non-parametric </vt:lpstr>
      <vt:lpstr>A Classification of Univariate Techniques</vt:lpstr>
      <vt:lpstr>A Classification of Bivariate Techniques</vt:lpstr>
      <vt:lpstr>A Classification of Multivariate Techniques</vt:lpstr>
      <vt:lpstr>KATEGORI VARIABEL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KURVE UJI</vt:lpstr>
      <vt:lpstr>Uji t sampel independen lain</vt:lpstr>
      <vt:lpstr>PowerPoint Presentation</vt:lpstr>
      <vt:lpstr>PowerPoint Presentation</vt:lpstr>
      <vt:lpstr>Pengujian hipotesis</vt:lpstr>
      <vt:lpstr>Uji t sampel berkorelasi lain</vt:lpstr>
      <vt:lpstr>KORELASI DAN REGRESI</vt:lpstr>
      <vt:lpstr>PowerPoint Presentation</vt:lpstr>
      <vt:lpstr>Pengertian</vt:lpstr>
      <vt:lpstr>PowerPoint Presentation</vt:lpstr>
      <vt:lpstr>PowerPoint Presentation</vt:lpstr>
      <vt:lpstr>PowerPoint Presentation</vt:lpstr>
      <vt:lpstr>PowerPoint Presentation</vt:lpstr>
      <vt:lpstr>PowerPoint Presentation</vt:lpstr>
      <vt:lpstr>             = 0,962</vt:lpstr>
      <vt:lpstr>Analisis korelasi</vt:lpstr>
      <vt:lpstr>Uji Hipotesis</vt:lpstr>
      <vt:lpstr>Uji hip. dengan r</vt:lpstr>
      <vt:lpstr>Uji hip dengan t</vt:lpstr>
      <vt:lpstr>Pengujian hipotesis</vt:lpstr>
      <vt:lpstr>BEST RESEARCH  CONSIDERATIONS</vt:lpstr>
      <vt:lpstr>Korelasi Ganda</vt:lpstr>
      <vt:lpstr>Pengantar</vt:lpstr>
      <vt:lpstr>Rumus</vt:lpstr>
      <vt:lpstr>KOEFISIEN PENENTU BERGANDA  (KPB/ Koefisien Determinasi Berganda)</vt:lpstr>
      <vt:lpstr>Contoh Soal</vt:lpstr>
      <vt:lpstr>Penyelesaian</vt:lpstr>
      <vt:lpstr>Hasil Korelasi Individual  Sumbangan X-Y</vt:lpstr>
      <vt:lpstr>PowerPoint Presentation</vt:lpstr>
      <vt:lpstr>Uji F</vt:lpstr>
      <vt:lpstr>PowerPoint Presentation</vt:lpstr>
      <vt:lpstr>PowerPoint Presentation</vt:lpstr>
      <vt:lpstr>Regresi</vt:lpstr>
      <vt:lpstr>Regresi Linier Sederhana</vt:lpstr>
      <vt:lpstr>Parameter Estimation Example</vt:lpstr>
      <vt:lpstr>Scatterplot   Birthweight vs. Estrogen level</vt:lpstr>
      <vt:lpstr>Parameter Estimation Solution Table</vt:lpstr>
      <vt:lpstr>Parameter Estimation Solution</vt:lpstr>
      <vt:lpstr>Output spss</vt:lpstr>
      <vt:lpstr>APLIKASI KOMPUTER</vt:lpstr>
      <vt:lpstr>Uji t</vt:lpstr>
      <vt:lpstr>Uji Hipotesis</vt:lpstr>
      <vt:lpstr>APLIKASI KOMPUTER</vt:lpstr>
      <vt:lpstr>PowerPoint Presentation</vt:lpstr>
      <vt:lpstr>PowerPoint Presentation</vt:lpstr>
      <vt:lpstr>PowerPoint Presentation</vt:lpstr>
      <vt:lpstr>Contoh</vt:lpstr>
      <vt:lpstr>4. Kriteria Penerimaan  Hipotesis 1</vt:lpstr>
      <vt:lpstr>4. Kriteria Penerimaan Hipotesis 2</vt:lpstr>
      <vt:lpstr>4. Kriteria Penerimaan Hipotesis 3</vt:lpstr>
      <vt:lpstr>PowerPoint Presentation</vt:lpstr>
      <vt:lpstr>PowerPoint Presentation</vt:lpstr>
      <vt:lpstr>Persamaan Regresi</vt:lpstr>
      <vt:lpstr>PowerPoint Presentation</vt:lpstr>
      <vt:lpstr>Makna Persamaan Regresi Yang Terbentuk</vt:lpstr>
      <vt:lpstr>PowerPoint Presentation</vt:lpstr>
      <vt:lpstr>Koefesien Determinasi</vt:lpstr>
      <vt:lpstr>Uji t</vt:lpstr>
      <vt:lpstr>Uji 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Kesalahan Baku Estimasi</vt:lpstr>
      <vt:lpstr>Standar Error Koefesien Regresi</vt:lpstr>
      <vt:lpstr>PowerPoint Presentation</vt:lpstr>
      <vt:lpstr>PowerPoint Presentation</vt:lpstr>
      <vt:lpstr>PowerPoint Presentation</vt:lpstr>
      <vt:lpstr>PowerPoint Presentation</vt:lpstr>
      <vt:lpstr>Koefisien Determinasi yang Disesuaikan</vt:lpstr>
      <vt:lpstr>Kegunaan Adjusted R²</vt:lpstr>
      <vt:lpstr>Interpretasi Koef. Determinasi (R²) misal R2 = 89,06</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Sukirno</dc:creator>
  <cp:lastModifiedBy>Sukirno</cp:lastModifiedBy>
  <cp:revision>125</cp:revision>
  <dcterms:created xsi:type="dcterms:W3CDTF">2014-03-24T16:04:24Z</dcterms:created>
  <dcterms:modified xsi:type="dcterms:W3CDTF">2015-04-09T07:30:01Z</dcterms:modified>
</cp:coreProperties>
</file>