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5" r:id="rId3"/>
    <p:sldId id="266" r:id="rId4"/>
    <p:sldId id="267" r:id="rId5"/>
    <p:sldId id="268" r:id="rId6"/>
    <p:sldId id="302" r:id="rId7"/>
    <p:sldId id="303" r:id="rId8"/>
    <p:sldId id="304" r:id="rId9"/>
    <p:sldId id="297" r:id="rId10"/>
    <p:sldId id="298" r:id="rId11"/>
    <p:sldId id="299" r:id="rId12"/>
    <p:sldId id="300" r:id="rId13"/>
    <p:sldId id="301" r:id="rId14"/>
    <p:sldId id="28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296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4889-32D7-4718-8085-977867CD761B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28661-28A4-457B-A1AB-83976CD2F2B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82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AE462B-A2BE-4F90-B575-5BA345FAA390}" type="slidenum">
              <a:rPr lang="id-ID" sz="1200" smtClean="0">
                <a:latin typeface="Times New Roman" pitchFamily="18" charset="0"/>
              </a:rPr>
              <a:pPr eaLnBrk="1" hangingPunct="1"/>
              <a:t>10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5E8A04-5B81-4C3B-A33F-2F1AB1B9ED2E}" type="slidenum">
              <a:rPr lang="id-ID" sz="1200" smtClean="0">
                <a:latin typeface="Times New Roman" pitchFamily="18" charset="0"/>
              </a:rPr>
              <a:pPr eaLnBrk="1" hangingPunct="1"/>
              <a:t>20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65D171-6972-41B1-A400-DD702671AB41}" type="slidenum">
              <a:rPr lang="id-ID" sz="1200" smtClean="0">
                <a:latin typeface="Times New Roman" pitchFamily="18" charset="0"/>
              </a:rPr>
              <a:pPr eaLnBrk="1" hangingPunct="1"/>
              <a:t>21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F6B493-7FFA-4F82-9F2E-7B549B3B09DF}" type="slidenum">
              <a:rPr lang="id-ID" sz="1200" smtClean="0">
                <a:latin typeface="Times New Roman" pitchFamily="18" charset="0"/>
              </a:rPr>
              <a:pPr eaLnBrk="1" hangingPunct="1"/>
              <a:t>22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FB401D-7780-48B9-9686-00AA808AF8BD}" type="slidenum">
              <a:rPr lang="id-ID" sz="1200" smtClean="0">
                <a:latin typeface="Times New Roman" pitchFamily="18" charset="0"/>
              </a:rPr>
              <a:pPr eaLnBrk="1" hangingPunct="1"/>
              <a:t>23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310AD62-5F20-43CC-ACF9-DF8588137EBD}" type="slidenum">
              <a:rPr lang="id-ID" sz="1200" smtClean="0">
                <a:latin typeface="Times New Roman" pitchFamily="18" charset="0"/>
              </a:rPr>
              <a:pPr eaLnBrk="1" hangingPunct="1"/>
              <a:t>24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FEB7A5-0F0B-4B35-B82A-0BE3E5EA5AD5}" type="slidenum">
              <a:rPr lang="id-ID" sz="1200" smtClean="0">
                <a:latin typeface="Times New Roman" pitchFamily="18" charset="0"/>
              </a:rPr>
              <a:pPr eaLnBrk="1" hangingPunct="1"/>
              <a:t>11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57649D-CFFE-4BFD-B399-DB4AABD00C4E}" type="slidenum">
              <a:rPr lang="id-ID" sz="1200" smtClean="0">
                <a:latin typeface="Times New Roman" pitchFamily="18" charset="0"/>
              </a:rPr>
              <a:pPr eaLnBrk="1" hangingPunct="1"/>
              <a:t>12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592126-8014-4E34-BC5A-FD14115D0EBB}" type="slidenum">
              <a:rPr lang="id-ID" sz="1200" smtClean="0">
                <a:latin typeface="Times New Roman" pitchFamily="18" charset="0"/>
              </a:rPr>
              <a:pPr eaLnBrk="1" hangingPunct="1"/>
              <a:t>14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80B437A-861D-4893-8E99-A983F14AFDBF}" type="slidenum">
              <a:rPr lang="id-ID" sz="1200" smtClean="0">
                <a:latin typeface="Times New Roman" pitchFamily="18" charset="0"/>
              </a:rPr>
              <a:pPr eaLnBrk="1" hangingPunct="1"/>
              <a:t>15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723F86D-9260-4FD4-8C60-402135D4B407}" type="slidenum">
              <a:rPr lang="id-ID" sz="1200" smtClean="0">
                <a:latin typeface="Times New Roman" pitchFamily="18" charset="0"/>
              </a:rPr>
              <a:pPr eaLnBrk="1" hangingPunct="1"/>
              <a:t>16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945649-6058-4C0A-83E5-D6DF6E4F1325}" type="slidenum">
              <a:rPr lang="id-ID" sz="1200" smtClean="0">
                <a:latin typeface="Times New Roman" pitchFamily="18" charset="0"/>
              </a:rPr>
              <a:pPr eaLnBrk="1" hangingPunct="1"/>
              <a:t>17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2D6282-0E22-4E1A-8316-647EB3518719}" type="slidenum">
              <a:rPr lang="id-ID" sz="1200" smtClean="0">
                <a:latin typeface="Times New Roman" pitchFamily="18" charset="0"/>
              </a:rPr>
              <a:pPr eaLnBrk="1" hangingPunct="1"/>
              <a:t>18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2856224-219D-4181-A496-AFB22BC6DD34}" type="slidenum">
              <a:rPr lang="id-ID" sz="1200" smtClean="0">
                <a:latin typeface="Times New Roman" pitchFamily="18" charset="0"/>
              </a:rPr>
              <a:pPr eaLnBrk="1" hangingPunct="1"/>
              <a:t>19</a:t>
            </a:fld>
            <a:endParaRPr lang="id-ID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59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85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362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E475-EB08-4C92-9D8D-BF1A568F8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76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38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36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9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3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172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9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4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0B7F-BB60-4391-9FEA-69FC5CBC90E3}" type="datetimeFigureOut">
              <a:rPr lang="id-ID" smtClean="0"/>
              <a:t>27/03/2014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21CF-A192-4E65-8BA3-78DC8374FB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21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" y="82870"/>
            <a:ext cx="9036496" cy="671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3"/>
          <p:cNvSpPr>
            <a:spLocks noChangeShapeType="1"/>
          </p:cNvSpPr>
          <p:nvPr/>
        </p:nvSpPr>
        <p:spPr bwMode="auto">
          <a:xfrm>
            <a:off x="42672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95800" y="166688"/>
            <a:ext cx="4433888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19. Normalitas, Hipotesis, Pengujian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09600" y="933450"/>
            <a:ext cx="7772400" cy="5905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Distribusi Normal</a:t>
            </a:r>
            <a:r>
              <a:rPr lang="en-US">
                <a:solidFill>
                  <a:srgbClr val="990000"/>
                </a:solidFill>
              </a:rPr>
              <a:t> : kurva berbentuk bel, simetris, simetris terhadap sumbu yang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              melalui nilai rata-rata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819400" y="3429000"/>
            <a:ext cx="3810000" cy="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4724400" y="1905000"/>
            <a:ext cx="0" cy="15240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 flipV="1">
            <a:off x="3810000" y="2743200"/>
            <a:ext cx="0" cy="6858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 flipV="1">
            <a:off x="3352800" y="3200400"/>
            <a:ext cx="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 flipV="1">
            <a:off x="4267200" y="2209800"/>
            <a:ext cx="0" cy="12192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 flipV="1">
            <a:off x="6096000" y="3200400"/>
            <a:ext cx="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3" name="Line 19"/>
          <p:cNvSpPr>
            <a:spLocks noChangeShapeType="1"/>
          </p:cNvSpPr>
          <p:nvPr/>
        </p:nvSpPr>
        <p:spPr bwMode="auto">
          <a:xfrm flipV="1">
            <a:off x="5181600" y="2209800"/>
            <a:ext cx="0" cy="12192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4" name="Line 20"/>
          <p:cNvSpPr>
            <a:spLocks noChangeShapeType="1"/>
          </p:cNvSpPr>
          <p:nvPr/>
        </p:nvSpPr>
        <p:spPr bwMode="auto">
          <a:xfrm flipV="1">
            <a:off x="5638800" y="2743200"/>
            <a:ext cx="0" cy="6858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5" name="Freeform 23"/>
          <p:cNvSpPr>
            <a:spLocks/>
          </p:cNvSpPr>
          <p:nvPr/>
        </p:nvSpPr>
        <p:spPr bwMode="auto">
          <a:xfrm>
            <a:off x="2895600" y="1905000"/>
            <a:ext cx="3581400" cy="1447800"/>
          </a:xfrm>
          <a:custGeom>
            <a:avLst/>
            <a:gdLst>
              <a:gd name="T0" fmla="*/ 0 w 2256"/>
              <a:gd name="T1" fmla="*/ 2147483647 h 912"/>
              <a:gd name="T2" fmla="*/ 2147483647 w 2256"/>
              <a:gd name="T3" fmla="*/ 2147483647 h 912"/>
              <a:gd name="T4" fmla="*/ 2147483647 w 2256"/>
              <a:gd name="T5" fmla="*/ 2147483647 h 912"/>
              <a:gd name="T6" fmla="*/ 2147483647 w 2256"/>
              <a:gd name="T7" fmla="*/ 2147483647 h 912"/>
              <a:gd name="T8" fmla="*/ 2147483647 w 2256"/>
              <a:gd name="T9" fmla="*/ 0 h 912"/>
              <a:gd name="T10" fmla="*/ 2147483647 w 2256"/>
              <a:gd name="T11" fmla="*/ 2147483647 h 912"/>
              <a:gd name="T12" fmla="*/ 2147483647 w 2256"/>
              <a:gd name="T13" fmla="*/ 2147483647 h 912"/>
              <a:gd name="T14" fmla="*/ 2147483647 w 2256"/>
              <a:gd name="T15" fmla="*/ 2147483647 h 912"/>
              <a:gd name="T16" fmla="*/ 2147483647 w 2256"/>
              <a:gd name="T17" fmla="*/ 2147483647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6"/>
              <a:gd name="T28" fmla="*/ 0 h 912"/>
              <a:gd name="T29" fmla="*/ 2256 w 2256"/>
              <a:gd name="T30" fmla="*/ 912 h 9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6" h="912">
                <a:moveTo>
                  <a:pt x="0" y="912"/>
                </a:moveTo>
                <a:cubicBezTo>
                  <a:pt x="96" y="896"/>
                  <a:pt x="192" y="880"/>
                  <a:pt x="288" y="816"/>
                </a:cubicBezTo>
                <a:cubicBezTo>
                  <a:pt x="384" y="752"/>
                  <a:pt x="480" y="632"/>
                  <a:pt x="576" y="528"/>
                </a:cubicBezTo>
                <a:cubicBezTo>
                  <a:pt x="672" y="424"/>
                  <a:pt x="768" y="280"/>
                  <a:pt x="864" y="192"/>
                </a:cubicBezTo>
                <a:cubicBezTo>
                  <a:pt x="960" y="104"/>
                  <a:pt x="1056" y="0"/>
                  <a:pt x="1152" y="0"/>
                </a:cubicBezTo>
                <a:cubicBezTo>
                  <a:pt x="1248" y="0"/>
                  <a:pt x="1344" y="104"/>
                  <a:pt x="1440" y="192"/>
                </a:cubicBezTo>
                <a:cubicBezTo>
                  <a:pt x="1536" y="280"/>
                  <a:pt x="1632" y="424"/>
                  <a:pt x="1728" y="528"/>
                </a:cubicBezTo>
                <a:cubicBezTo>
                  <a:pt x="1824" y="632"/>
                  <a:pt x="1928" y="752"/>
                  <a:pt x="2016" y="816"/>
                </a:cubicBezTo>
                <a:cubicBezTo>
                  <a:pt x="2104" y="880"/>
                  <a:pt x="2180" y="896"/>
                  <a:pt x="2256" y="912"/>
                </a:cubicBezTo>
              </a:path>
            </a:pathLst>
          </a:cu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6" name="Text Box 24"/>
          <p:cNvSpPr txBox="1">
            <a:spLocks noChangeArrowheads="1"/>
          </p:cNvSpPr>
          <p:nvPr/>
        </p:nvSpPr>
        <p:spPr bwMode="auto">
          <a:xfrm>
            <a:off x="4572000" y="3384550"/>
            <a:ext cx="24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</a:t>
            </a:r>
          </a:p>
        </p:txBody>
      </p: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4953000" y="3382963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+s</a:t>
            </a:r>
          </a:p>
        </p:txBody>
      </p:sp>
      <p:sp>
        <p:nvSpPr>
          <p:cNvPr id="18448" name="Text Box 27"/>
          <p:cNvSpPr txBox="1">
            <a:spLocks noChangeArrowheads="1"/>
          </p:cNvSpPr>
          <p:nvPr/>
        </p:nvSpPr>
        <p:spPr bwMode="auto">
          <a:xfrm>
            <a:off x="5411788" y="33829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+2s</a:t>
            </a:r>
          </a:p>
        </p:txBody>
      </p:sp>
      <p:sp>
        <p:nvSpPr>
          <p:cNvPr id="18449" name="Text Box 28"/>
          <p:cNvSpPr txBox="1">
            <a:spLocks noChangeArrowheads="1"/>
          </p:cNvSpPr>
          <p:nvPr/>
        </p:nvSpPr>
        <p:spPr bwMode="auto">
          <a:xfrm>
            <a:off x="5868988" y="33829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+3s</a:t>
            </a:r>
          </a:p>
        </p:txBody>
      </p:sp>
      <p:sp>
        <p:nvSpPr>
          <p:cNvPr id="18450" name="Text Box 29"/>
          <p:cNvSpPr txBox="1">
            <a:spLocks noChangeArrowheads="1"/>
          </p:cNvSpPr>
          <p:nvPr/>
        </p:nvSpPr>
        <p:spPr bwMode="auto">
          <a:xfrm>
            <a:off x="4095750" y="3382963"/>
            <a:ext cx="439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-s</a:t>
            </a:r>
          </a:p>
        </p:txBody>
      </p:sp>
      <p:sp>
        <p:nvSpPr>
          <p:cNvPr id="18451" name="Text Box 30"/>
          <p:cNvSpPr txBox="1">
            <a:spLocks noChangeArrowheads="1"/>
          </p:cNvSpPr>
          <p:nvPr/>
        </p:nvSpPr>
        <p:spPr bwMode="auto">
          <a:xfrm>
            <a:off x="3581400" y="33829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 +2s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3119438" y="3382963"/>
            <a:ext cx="53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ym typeface="Symbol" pitchFamily="18" charset="2"/>
              </a:rPr>
              <a:t></a:t>
            </a:r>
            <a:r>
              <a:rPr lang="en-US" sz="1200">
                <a:sym typeface="WP MathB" pitchFamily="2" charset="2"/>
              </a:rPr>
              <a:t>+3s</a:t>
            </a:r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4267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181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3810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6" name="Line 36"/>
          <p:cNvSpPr>
            <a:spLocks noChangeShapeType="1"/>
          </p:cNvSpPr>
          <p:nvPr/>
        </p:nvSpPr>
        <p:spPr bwMode="auto">
          <a:xfrm>
            <a:off x="56388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7" name="Line 37"/>
          <p:cNvSpPr>
            <a:spLocks noChangeShapeType="1"/>
          </p:cNvSpPr>
          <p:nvPr/>
        </p:nvSpPr>
        <p:spPr bwMode="auto">
          <a:xfrm>
            <a:off x="33528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8" name="Line 38"/>
          <p:cNvSpPr>
            <a:spLocks noChangeShapeType="1"/>
          </p:cNvSpPr>
          <p:nvPr/>
        </p:nvSpPr>
        <p:spPr bwMode="auto">
          <a:xfrm>
            <a:off x="60960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9" name="Line 39"/>
          <p:cNvSpPr>
            <a:spLocks noChangeShapeType="1"/>
          </p:cNvSpPr>
          <p:nvPr/>
        </p:nvSpPr>
        <p:spPr bwMode="auto">
          <a:xfrm>
            <a:off x="3810000" y="4038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0" name="Line 40"/>
          <p:cNvSpPr>
            <a:spLocks noChangeShapeType="1"/>
          </p:cNvSpPr>
          <p:nvPr/>
        </p:nvSpPr>
        <p:spPr bwMode="auto">
          <a:xfrm>
            <a:off x="3352800" y="4267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1" name="Text Box 41"/>
          <p:cNvSpPr txBox="1">
            <a:spLocks noChangeArrowheads="1"/>
          </p:cNvSpPr>
          <p:nvPr/>
        </p:nvSpPr>
        <p:spPr bwMode="auto">
          <a:xfrm>
            <a:off x="4478338" y="3657600"/>
            <a:ext cx="550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68%</a:t>
            </a:r>
          </a:p>
        </p:txBody>
      </p:sp>
      <p:sp>
        <p:nvSpPr>
          <p:cNvPr id="18462" name="Text Box 42"/>
          <p:cNvSpPr txBox="1">
            <a:spLocks noChangeArrowheads="1"/>
          </p:cNvSpPr>
          <p:nvPr/>
        </p:nvSpPr>
        <p:spPr bwMode="auto">
          <a:xfrm>
            <a:off x="4478338" y="3886200"/>
            <a:ext cx="550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95%</a:t>
            </a:r>
          </a:p>
        </p:txBody>
      </p:sp>
      <p:sp>
        <p:nvSpPr>
          <p:cNvPr id="18463" name="Text Box 43"/>
          <p:cNvSpPr txBox="1">
            <a:spLocks noChangeArrowheads="1"/>
          </p:cNvSpPr>
          <p:nvPr/>
        </p:nvSpPr>
        <p:spPr bwMode="auto">
          <a:xfrm>
            <a:off x="4478338" y="4114800"/>
            <a:ext cx="550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99%</a:t>
            </a:r>
          </a:p>
        </p:txBody>
      </p:sp>
      <p:sp>
        <p:nvSpPr>
          <p:cNvPr id="18464" name="Text Box 45"/>
          <p:cNvSpPr txBox="1">
            <a:spLocks noChangeArrowheads="1"/>
          </p:cNvSpPr>
          <p:nvPr/>
        </p:nvSpPr>
        <p:spPr bwMode="auto">
          <a:xfrm>
            <a:off x="762000" y="4648200"/>
            <a:ext cx="7543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</a:rPr>
              <a:t> Lakukan uji normalitas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</a:rPr>
              <a:t> Rasio Skewness &amp; Kurtosis berada –2 sampai +2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           Rasio = </a:t>
            </a:r>
          </a:p>
          <a:p>
            <a:pPr eaLnBrk="1" hangingPunct="1"/>
            <a:endParaRPr lang="en-US">
              <a:solidFill>
                <a:srgbClr val="0066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</a:rPr>
              <a:t> Jika tidak berdistribusi normal, lakukan uji melalui non parametrik (Wilcoxon, 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   Mann-White, Tau Kendall)</a:t>
            </a:r>
          </a:p>
        </p:txBody>
      </p:sp>
      <p:sp>
        <p:nvSpPr>
          <p:cNvPr id="18465" name="Text Box 50"/>
          <p:cNvSpPr txBox="1">
            <a:spLocks noChangeArrowheads="1"/>
          </p:cNvSpPr>
          <p:nvPr/>
        </p:nvSpPr>
        <p:spPr bwMode="auto">
          <a:xfrm>
            <a:off x="6096000" y="2362200"/>
            <a:ext cx="2319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Skewness = kemiringan</a:t>
            </a:r>
          </a:p>
        </p:txBody>
      </p:sp>
      <p:sp>
        <p:nvSpPr>
          <p:cNvPr id="18466" name="Text Box 51"/>
          <p:cNvSpPr txBox="1">
            <a:spLocks noChangeArrowheads="1"/>
          </p:cNvSpPr>
          <p:nvPr/>
        </p:nvSpPr>
        <p:spPr bwMode="auto">
          <a:xfrm>
            <a:off x="1447800" y="1752600"/>
            <a:ext cx="226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Kurtosis = keruncingan</a:t>
            </a:r>
          </a:p>
        </p:txBody>
      </p:sp>
      <p:sp>
        <p:nvSpPr>
          <p:cNvPr id="18467" name="Line 52"/>
          <p:cNvSpPr>
            <a:spLocks noChangeShapeType="1"/>
          </p:cNvSpPr>
          <p:nvPr/>
        </p:nvSpPr>
        <p:spPr bwMode="auto">
          <a:xfrm>
            <a:off x="3810000" y="19050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8" name="Line 53"/>
          <p:cNvSpPr>
            <a:spLocks noChangeShapeType="1"/>
          </p:cNvSpPr>
          <p:nvPr/>
        </p:nvSpPr>
        <p:spPr bwMode="auto">
          <a:xfrm flipH="1">
            <a:off x="55626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9" name="Text Box 56"/>
          <p:cNvSpPr txBox="1">
            <a:spLocks noChangeArrowheads="1"/>
          </p:cNvSpPr>
          <p:nvPr/>
        </p:nvSpPr>
        <p:spPr bwMode="auto">
          <a:xfrm>
            <a:off x="2362200" y="5073650"/>
            <a:ext cx="54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nilai</a:t>
            </a:r>
          </a:p>
        </p:txBody>
      </p:sp>
      <p:sp>
        <p:nvSpPr>
          <p:cNvPr id="18470" name="Text Box 57"/>
          <p:cNvSpPr txBox="1">
            <a:spLocks noChangeArrowheads="1"/>
          </p:cNvSpPr>
          <p:nvPr/>
        </p:nvSpPr>
        <p:spPr bwMode="auto">
          <a:xfrm>
            <a:off x="2209800" y="5410200"/>
            <a:ext cx="148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Standard error</a:t>
            </a:r>
          </a:p>
        </p:txBody>
      </p:sp>
      <p:sp>
        <p:nvSpPr>
          <p:cNvPr id="18471" name="Line 58"/>
          <p:cNvSpPr>
            <a:spLocks noChangeShapeType="1"/>
          </p:cNvSpPr>
          <p:nvPr/>
        </p:nvSpPr>
        <p:spPr bwMode="auto">
          <a:xfrm>
            <a:off x="22860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2" name="Line 59"/>
          <p:cNvSpPr>
            <a:spLocks noChangeShapeType="1"/>
          </p:cNvSpPr>
          <p:nvPr/>
        </p:nvSpPr>
        <p:spPr bwMode="auto">
          <a:xfrm>
            <a:off x="3200400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3" name="Line 60"/>
          <p:cNvSpPr>
            <a:spLocks noChangeShapeType="1"/>
          </p:cNvSpPr>
          <p:nvPr/>
        </p:nvSpPr>
        <p:spPr bwMode="auto">
          <a:xfrm>
            <a:off x="3667125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4" name="Line 61"/>
          <p:cNvSpPr>
            <a:spLocks noChangeShapeType="1"/>
          </p:cNvSpPr>
          <p:nvPr/>
        </p:nvSpPr>
        <p:spPr bwMode="auto">
          <a:xfrm>
            <a:off x="4181475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5" name="Line 62"/>
          <p:cNvSpPr>
            <a:spLocks noChangeShapeType="1"/>
          </p:cNvSpPr>
          <p:nvPr/>
        </p:nvSpPr>
        <p:spPr bwMode="auto">
          <a:xfrm>
            <a:off x="4667250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6" name="Line 63"/>
          <p:cNvSpPr>
            <a:spLocks noChangeShapeType="1"/>
          </p:cNvSpPr>
          <p:nvPr/>
        </p:nvSpPr>
        <p:spPr bwMode="auto">
          <a:xfrm>
            <a:off x="5038725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7" name="Line 64"/>
          <p:cNvSpPr>
            <a:spLocks noChangeShapeType="1"/>
          </p:cNvSpPr>
          <p:nvPr/>
        </p:nvSpPr>
        <p:spPr bwMode="auto">
          <a:xfrm>
            <a:off x="5505450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8" name="Line 65"/>
          <p:cNvSpPr>
            <a:spLocks noChangeShapeType="1"/>
          </p:cNvSpPr>
          <p:nvPr/>
        </p:nvSpPr>
        <p:spPr bwMode="auto">
          <a:xfrm>
            <a:off x="5962650" y="3486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8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6705600" cy="5905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Pengujian </a:t>
            </a:r>
            <a:r>
              <a:rPr lang="en-US">
                <a:solidFill>
                  <a:srgbClr val="990000"/>
                </a:solidFill>
              </a:rPr>
              <a:t>: bila Ho terarah, maka pengujian signifikansi satu pihak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bila Ho tidak terarah, maka pengujian signifikansi dua pihak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495800" y="166688"/>
            <a:ext cx="4433888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21. Normalitas, Hipotesis, Pengujian </a:t>
            </a:r>
          </a:p>
        </p:txBody>
      </p:sp>
      <p:sp>
        <p:nvSpPr>
          <p:cNvPr id="21508" name="Freeform 6"/>
          <p:cNvSpPr>
            <a:spLocks/>
          </p:cNvSpPr>
          <p:nvPr/>
        </p:nvSpPr>
        <p:spPr bwMode="auto">
          <a:xfrm>
            <a:off x="533400" y="2819400"/>
            <a:ext cx="3581400" cy="1447800"/>
          </a:xfrm>
          <a:custGeom>
            <a:avLst/>
            <a:gdLst>
              <a:gd name="T0" fmla="*/ 0 w 2256"/>
              <a:gd name="T1" fmla="*/ 2147483647 h 912"/>
              <a:gd name="T2" fmla="*/ 2147483647 w 2256"/>
              <a:gd name="T3" fmla="*/ 2147483647 h 912"/>
              <a:gd name="T4" fmla="*/ 2147483647 w 2256"/>
              <a:gd name="T5" fmla="*/ 2147483647 h 912"/>
              <a:gd name="T6" fmla="*/ 2147483647 w 2256"/>
              <a:gd name="T7" fmla="*/ 2147483647 h 912"/>
              <a:gd name="T8" fmla="*/ 2147483647 w 2256"/>
              <a:gd name="T9" fmla="*/ 0 h 912"/>
              <a:gd name="T10" fmla="*/ 2147483647 w 2256"/>
              <a:gd name="T11" fmla="*/ 2147483647 h 912"/>
              <a:gd name="T12" fmla="*/ 2147483647 w 2256"/>
              <a:gd name="T13" fmla="*/ 2147483647 h 912"/>
              <a:gd name="T14" fmla="*/ 2147483647 w 2256"/>
              <a:gd name="T15" fmla="*/ 2147483647 h 912"/>
              <a:gd name="T16" fmla="*/ 2147483647 w 2256"/>
              <a:gd name="T17" fmla="*/ 2147483647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6"/>
              <a:gd name="T28" fmla="*/ 0 h 912"/>
              <a:gd name="T29" fmla="*/ 2256 w 2256"/>
              <a:gd name="T30" fmla="*/ 912 h 9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6" h="912">
                <a:moveTo>
                  <a:pt x="0" y="912"/>
                </a:moveTo>
                <a:cubicBezTo>
                  <a:pt x="96" y="896"/>
                  <a:pt x="192" y="880"/>
                  <a:pt x="288" y="816"/>
                </a:cubicBezTo>
                <a:cubicBezTo>
                  <a:pt x="384" y="752"/>
                  <a:pt x="480" y="632"/>
                  <a:pt x="576" y="528"/>
                </a:cubicBezTo>
                <a:cubicBezTo>
                  <a:pt x="672" y="424"/>
                  <a:pt x="768" y="280"/>
                  <a:pt x="864" y="192"/>
                </a:cubicBezTo>
                <a:cubicBezTo>
                  <a:pt x="960" y="104"/>
                  <a:pt x="1056" y="0"/>
                  <a:pt x="1152" y="0"/>
                </a:cubicBezTo>
                <a:cubicBezTo>
                  <a:pt x="1248" y="0"/>
                  <a:pt x="1344" y="104"/>
                  <a:pt x="1440" y="192"/>
                </a:cubicBezTo>
                <a:cubicBezTo>
                  <a:pt x="1536" y="280"/>
                  <a:pt x="1632" y="424"/>
                  <a:pt x="1728" y="528"/>
                </a:cubicBezTo>
                <a:cubicBezTo>
                  <a:pt x="1824" y="632"/>
                  <a:pt x="1928" y="752"/>
                  <a:pt x="2016" y="816"/>
                </a:cubicBezTo>
                <a:cubicBezTo>
                  <a:pt x="2104" y="880"/>
                  <a:pt x="2180" y="896"/>
                  <a:pt x="2256" y="912"/>
                </a:cubicBezTo>
              </a:path>
            </a:pathLst>
          </a:cu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44525" y="1597025"/>
            <a:ext cx="72469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66"/>
                </a:solidFill>
              </a:rPr>
              <a:t>Pengujian signifikansi satu arah</a:t>
            </a:r>
            <a:r>
              <a:rPr lang="en-US">
                <a:solidFill>
                  <a:srgbClr val="FF0066"/>
                </a:solidFill>
              </a:rPr>
              <a:t> (hipotesis terarah):</a:t>
            </a:r>
          </a:p>
          <a:p>
            <a:pPr eaLnBrk="1" hangingPunct="1"/>
            <a:r>
              <a:rPr lang="en-US">
                <a:solidFill>
                  <a:srgbClr val="FF0066"/>
                </a:solidFill>
              </a:rPr>
              <a:t>Siswa yang belajar bahasa tidak menunjukkan kelebihan keseriusan daripada</a:t>
            </a:r>
          </a:p>
          <a:p>
            <a:pPr eaLnBrk="1" hangingPunct="1"/>
            <a:r>
              <a:rPr lang="en-US">
                <a:solidFill>
                  <a:srgbClr val="FF0066"/>
                </a:solidFill>
              </a:rPr>
              <a:t>yang belajar IPS </a:t>
            </a:r>
            <a:r>
              <a:rPr lang="en-US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FF0066"/>
                </a:solidFill>
              </a:rPr>
              <a:t>  </a:t>
            </a:r>
            <a:r>
              <a:rPr lang="en-US" b="1">
                <a:solidFill>
                  <a:srgbClr val="FF0066"/>
                </a:solidFill>
              </a:rPr>
              <a:t>Ho : b &lt; i</a:t>
            </a:r>
          </a:p>
          <a:p>
            <a:pPr eaLnBrk="1" hangingPunct="1"/>
            <a:r>
              <a:rPr lang="en-US">
                <a:solidFill>
                  <a:srgbClr val="FF0066"/>
                </a:solidFill>
              </a:rPr>
              <a:t>Jika Ho ditolak, maka Ha diterima ; daerah penolakan berada di sebelah kanan</a:t>
            </a: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533400" y="4343400"/>
            <a:ext cx="3581400" cy="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1143000" y="4343400"/>
            <a:ext cx="2149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Daerah penerimaan hipotesis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3546475" y="4343400"/>
            <a:ext cx="920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0066"/>
                </a:solidFill>
              </a:rPr>
              <a:t>Daerah </a:t>
            </a:r>
          </a:p>
          <a:p>
            <a:pPr algn="ctr" eaLnBrk="1" hangingPunct="1"/>
            <a:r>
              <a:rPr lang="en-US" sz="1200">
                <a:solidFill>
                  <a:srgbClr val="FF0066"/>
                </a:solidFill>
              </a:rPr>
              <a:t>penolakan </a:t>
            </a:r>
          </a:p>
          <a:p>
            <a:pPr algn="ctr" eaLnBrk="1" hangingPunct="1"/>
            <a:r>
              <a:rPr lang="en-US" sz="1200">
                <a:solidFill>
                  <a:srgbClr val="FF0066"/>
                </a:solidFill>
              </a:rPr>
              <a:t>hipotesis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3733800" y="3962400"/>
            <a:ext cx="46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0066"/>
                </a:solidFill>
              </a:rPr>
              <a:t>5%</a:t>
            </a:r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457200" y="5178425"/>
            <a:ext cx="84534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CC"/>
                </a:solidFill>
              </a:rPr>
              <a:t>Pengujian signifikansi dua arah</a:t>
            </a:r>
            <a:r>
              <a:rPr lang="en-US">
                <a:solidFill>
                  <a:srgbClr val="6600CC"/>
                </a:solidFill>
              </a:rPr>
              <a:t> (hipotesis tidak terarah):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</a:rPr>
              <a:t>Tidak terdapat perbedaan keseriusan belajar siswa antara bahasa dan IPS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6600CC"/>
                </a:solidFill>
              </a:rPr>
              <a:t>  </a:t>
            </a:r>
            <a:r>
              <a:rPr lang="en-US" b="1">
                <a:solidFill>
                  <a:srgbClr val="6600CC"/>
                </a:solidFill>
              </a:rPr>
              <a:t>Ho : b = i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</a:rPr>
              <a:t>Jika Ho ditolak, maka Ha diterima ; daerah penolakan bisa berada di sebelah kiri atau kanan</a:t>
            </a:r>
          </a:p>
        </p:txBody>
      </p:sp>
      <p:sp>
        <p:nvSpPr>
          <p:cNvPr id="21516" name="Freeform 20"/>
          <p:cNvSpPr>
            <a:spLocks/>
          </p:cNvSpPr>
          <p:nvPr/>
        </p:nvSpPr>
        <p:spPr bwMode="auto">
          <a:xfrm>
            <a:off x="4724400" y="2819400"/>
            <a:ext cx="3581400" cy="1447800"/>
          </a:xfrm>
          <a:custGeom>
            <a:avLst/>
            <a:gdLst>
              <a:gd name="T0" fmla="*/ 0 w 2256"/>
              <a:gd name="T1" fmla="*/ 2147483647 h 912"/>
              <a:gd name="T2" fmla="*/ 2147483647 w 2256"/>
              <a:gd name="T3" fmla="*/ 2147483647 h 912"/>
              <a:gd name="T4" fmla="*/ 2147483647 w 2256"/>
              <a:gd name="T5" fmla="*/ 2147483647 h 912"/>
              <a:gd name="T6" fmla="*/ 2147483647 w 2256"/>
              <a:gd name="T7" fmla="*/ 2147483647 h 912"/>
              <a:gd name="T8" fmla="*/ 2147483647 w 2256"/>
              <a:gd name="T9" fmla="*/ 0 h 912"/>
              <a:gd name="T10" fmla="*/ 2147483647 w 2256"/>
              <a:gd name="T11" fmla="*/ 2147483647 h 912"/>
              <a:gd name="T12" fmla="*/ 2147483647 w 2256"/>
              <a:gd name="T13" fmla="*/ 2147483647 h 912"/>
              <a:gd name="T14" fmla="*/ 2147483647 w 2256"/>
              <a:gd name="T15" fmla="*/ 2147483647 h 912"/>
              <a:gd name="T16" fmla="*/ 2147483647 w 2256"/>
              <a:gd name="T17" fmla="*/ 2147483647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6"/>
              <a:gd name="T28" fmla="*/ 0 h 912"/>
              <a:gd name="T29" fmla="*/ 2256 w 2256"/>
              <a:gd name="T30" fmla="*/ 912 h 9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6" h="912">
                <a:moveTo>
                  <a:pt x="0" y="912"/>
                </a:moveTo>
                <a:cubicBezTo>
                  <a:pt x="96" y="896"/>
                  <a:pt x="192" y="880"/>
                  <a:pt x="288" y="816"/>
                </a:cubicBezTo>
                <a:cubicBezTo>
                  <a:pt x="384" y="752"/>
                  <a:pt x="480" y="632"/>
                  <a:pt x="576" y="528"/>
                </a:cubicBezTo>
                <a:cubicBezTo>
                  <a:pt x="672" y="424"/>
                  <a:pt x="768" y="280"/>
                  <a:pt x="864" y="192"/>
                </a:cubicBezTo>
                <a:cubicBezTo>
                  <a:pt x="960" y="104"/>
                  <a:pt x="1056" y="0"/>
                  <a:pt x="1152" y="0"/>
                </a:cubicBezTo>
                <a:cubicBezTo>
                  <a:pt x="1248" y="0"/>
                  <a:pt x="1344" y="104"/>
                  <a:pt x="1440" y="192"/>
                </a:cubicBezTo>
                <a:cubicBezTo>
                  <a:pt x="1536" y="280"/>
                  <a:pt x="1632" y="424"/>
                  <a:pt x="1728" y="528"/>
                </a:cubicBezTo>
                <a:cubicBezTo>
                  <a:pt x="1824" y="632"/>
                  <a:pt x="1928" y="752"/>
                  <a:pt x="2016" y="816"/>
                </a:cubicBezTo>
                <a:cubicBezTo>
                  <a:pt x="2104" y="880"/>
                  <a:pt x="2180" y="896"/>
                  <a:pt x="2256" y="912"/>
                </a:cubicBezTo>
              </a:path>
            </a:pathLst>
          </a:cu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7" name="Line 21"/>
          <p:cNvSpPr>
            <a:spLocks noChangeShapeType="1"/>
          </p:cNvSpPr>
          <p:nvPr/>
        </p:nvSpPr>
        <p:spPr bwMode="auto">
          <a:xfrm>
            <a:off x="4724400" y="4343400"/>
            <a:ext cx="3581400" cy="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 flipV="1">
            <a:off x="5181600" y="4114800"/>
            <a:ext cx="0" cy="228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9" name="Line 23"/>
          <p:cNvSpPr>
            <a:spLocks noChangeShapeType="1"/>
          </p:cNvSpPr>
          <p:nvPr/>
        </p:nvSpPr>
        <p:spPr bwMode="auto">
          <a:xfrm flipV="1">
            <a:off x="7924800" y="4114800"/>
            <a:ext cx="0" cy="228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5546725" y="4343400"/>
            <a:ext cx="2149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Daerah penerimaan hipotesis</a:t>
            </a:r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4419600" y="4343400"/>
            <a:ext cx="920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Daerah </a:t>
            </a:r>
          </a:p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penolakan </a:t>
            </a:r>
          </a:p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hipotesis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7766050" y="4343400"/>
            <a:ext cx="920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Daerah </a:t>
            </a:r>
          </a:p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penolakan </a:t>
            </a:r>
          </a:p>
          <a:p>
            <a:pPr algn="ctr" eaLnBrk="1" hangingPunct="1"/>
            <a:r>
              <a:rPr lang="en-US" sz="1200">
                <a:solidFill>
                  <a:srgbClr val="800080"/>
                </a:solidFill>
              </a:rPr>
              <a:t>hipotesis</a:t>
            </a:r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4648200" y="3962400"/>
            <a:ext cx="608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800080"/>
                </a:solidFill>
              </a:rPr>
              <a:t>2.5%</a:t>
            </a:r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7926388" y="3962400"/>
            <a:ext cx="608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800080"/>
                </a:solidFill>
              </a:rPr>
              <a:t>2.5%</a:t>
            </a:r>
          </a:p>
        </p:txBody>
      </p:sp>
    </p:spTree>
    <p:extLst>
      <p:ext uri="{BB962C8B-B14F-4D97-AF65-F5344CB8AC3E}">
        <p14:creationId xmlns:p14="http://schemas.microsoft.com/office/powerpoint/2010/main" val="42857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7600950" y="166688"/>
            <a:ext cx="11620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22. Uji t 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93725" y="685800"/>
            <a:ext cx="8083550" cy="5905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Uji t</a:t>
            </a:r>
            <a:r>
              <a:rPr lang="en-US">
                <a:solidFill>
                  <a:srgbClr val="660066"/>
                </a:solidFill>
              </a:rPr>
              <a:t> : menguji apakah rata-rata suatu populasi sama dengan suatu harga tertentu atau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apakah rata-rata dua populasi sama/berbeda secara signifikan.</a:t>
            </a: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7981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1. Uji t satu sampel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Menguji apakah satu sampel sama/berbeda dengan 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rata-rata populasinya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660066"/>
                </a:solidFill>
              </a:rPr>
              <a:t> hitung rata-rata</a:t>
            </a:r>
            <a:r>
              <a:rPr lang="en-US">
                <a:solidFill>
                  <a:srgbClr val="660066"/>
                </a:solidFill>
                <a:sym typeface="WP MathB" pitchFamily="2" charset="2"/>
              </a:rPr>
              <a:t> dan std. dev (s) 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660066"/>
                </a:solidFill>
                <a:sym typeface="WP MathB" pitchFamily="2" charset="2"/>
              </a:rPr>
              <a:t> df = n – 1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660066"/>
                </a:solidFill>
                <a:sym typeface="WP MathB" pitchFamily="2" charset="2"/>
              </a:rPr>
              <a:t> tingkat signifikansi (    = 0.05)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660066"/>
                </a:solidFill>
                <a:sym typeface="WP MathB" pitchFamily="2" charset="2"/>
              </a:rPr>
              <a:t> pengujian apakah menggunakan 1 ekor atau 2 ekor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660066"/>
                </a:solidFill>
                <a:sym typeface="WP MathB" pitchFamily="2" charset="2"/>
              </a:rPr>
              <a:t> diperoleh t hitung ; lalu bandingkan dengan t tabel : jika t hitung &gt; t tabel Ho ditolak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361113" y="1960563"/>
            <a:ext cx="52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  =</a:t>
            </a:r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6834188" y="1803400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(</a:t>
            </a:r>
            <a:r>
              <a:rPr lang="en-US" sz="1200">
                <a:solidFill>
                  <a:srgbClr val="FF0000"/>
                </a:solidFill>
                <a:sym typeface="Symbol" pitchFamily="18" charset="2"/>
              </a:rPr>
              <a:t></a:t>
            </a:r>
            <a:r>
              <a:rPr lang="en-US" sz="1200">
                <a:solidFill>
                  <a:srgbClr val="FF0000"/>
                </a:solidFill>
                <a:sym typeface="WP MathB" pitchFamily="2" charset="2"/>
              </a:rPr>
              <a:t> - </a:t>
            </a:r>
            <a:r>
              <a:rPr lang="en-US" sz="120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1200">
                <a:solidFill>
                  <a:srgbClr val="FF0000"/>
                </a:solidFill>
                <a:sym typeface="WP MathA" pitchFamily="2" charset="2"/>
              </a:rPr>
              <a:t>)</a:t>
            </a: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6910388" y="2133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6910388" y="224472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s / √</a:t>
            </a:r>
            <a:r>
              <a:rPr lang="en-US" dirty="0">
                <a:solidFill>
                  <a:srgbClr val="FF0000"/>
                </a:solidFill>
                <a:sym typeface="WP MathExtendedA" pitchFamily="2" charset="2"/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6248400" y="1676400"/>
            <a:ext cx="1661886" cy="11974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6"/>
          <p:cNvSpPr txBox="1">
            <a:spLocks noChangeArrowheads="1"/>
          </p:cNvSpPr>
          <p:nvPr/>
        </p:nvSpPr>
        <p:spPr bwMode="auto">
          <a:xfrm>
            <a:off x="1431925" y="407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1028" name="Object 18"/>
          <p:cNvGraphicFramePr>
            <a:graphicFrameLocks noChangeAspect="1"/>
          </p:cNvGraphicFramePr>
          <p:nvPr/>
        </p:nvGraphicFramePr>
        <p:xfrm>
          <a:off x="2667000" y="2667000"/>
          <a:ext cx="276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2762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630237" y="3495675"/>
            <a:ext cx="80930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CC"/>
                </a:solidFill>
              </a:rPr>
              <a:t>Contoh</a:t>
            </a:r>
            <a:r>
              <a:rPr lang="en-US" dirty="0">
                <a:solidFill>
                  <a:srgbClr val="0000CC"/>
                </a:solidFill>
              </a:rPr>
              <a:t> :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Rumusan masalah: 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Berapakah rerata kepuasan siswa terhadap guru sebelum dan setelah tersertifikasi ?</a:t>
            </a:r>
          </a:p>
          <a:p>
            <a:pPr eaLnBrk="1" hangingPunct="1"/>
            <a:endParaRPr lang="id-ID" dirty="0" smtClean="0">
              <a:solidFill>
                <a:srgbClr val="0000CC"/>
              </a:solidFill>
              <a:sym typeface="WP MathB" pitchFamily="2" charset="2"/>
            </a:endParaRP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Hipotesis: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1. Rerata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kepuasan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pegawai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terhadap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Kepala Sekolah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= 50 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2. Rerata </a:t>
            </a:r>
            <a:r>
              <a:rPr lang="id-ID" dirty="0">
                <a:solidFill>
                  <a:srgbClr val="0000CC"/>
                </a:solidFill>
                <a:sym typeface="WP MathB" pitchFamily="2" charset="2"/>
              </a:rPr>
              <a:t>kepuasan pegawai terhadap Kepala Sekolah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=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70</a:t>
            </a:r>
          </a:p>
          <a:p>
            <a:pPr eaLnBrk="1" hangingPunct="1"/>
            <a:endParaRPr lang="id-ID" dirty="0">
              <a:solidFill>
                <a:srgbClr val="0000CC"/>
              </a:solidFill>
              <a:sym typeface="WP MathB" pitchFamily="2" charset="2"/>
            </a:endParaRP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Data: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Kepuasan sebelum sertifikasi</a:t>
            </a:r>
          </a:p>
          <a:p>
            <a:pPr eaLnBrk="1" hangingPunct="1"/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70, 50, 60, 70, 65, 70, 80, </a:t>
            </a:r>
            <a:r>
              <a:rPr lang="id-ID" dirty="0" smtClean="0">
                <a:solidFill>
                  <a:srgbClr val="0000CC"/>
                </a:solidFill>
                <a:sym typeface="WP MathB" pitchFamily="2" charset="2"/>
              </a:rPr>
              <a:t>60</a:t>
            </a:r>
            <a:endParaRPr lang="id-ID" dirty="0">
              <a:solidFill>
                <a:srgbClr val="0000CC"/>
              </a:solidFill>
              <a:sym typeface="WP MathB" pitchFamily="2" charset="2"/>
            </a:endParaRPr>
          </a:p>
        </p:txBody>
      </p:sp>
      <p:graphicFrame>
        <p:nvGraphicFramePr>
          <p:cNvPr id="1030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76828335"/>
              </p:ext>
            </p:extLst>
          </p:nvPr>
        </p:nvGraphicFramePr>
        <p:xfrm>
          <a:off x="3059832" y="1447800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47800"/>
                        <a:ext cx="2151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Line 26"/>
          <p:cNvSpPr>
            <a:spLocks noChangeShapeType="1"/>
          </p:cNvSpPr>
          <p:nvPr/>
        </p:nvSpPr>
        <p:spPr bwMode="auto">
          <a:xfrm>
            <a:off x="6991350" y="1905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95536" y="980728"/>
            <a:ext cx="8173277" cy="3754874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990000"/>
                </a:solidFill>
              </a:rPr>
              <a:t>Contoh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smtClean="0">
                <a:solidFill>
                  <a:srgbClr val="990000"/>
                </a:solidFill>
              </a:rPr>
              <a:t>:</a:t>
            </a:r>
            <a:endParaRPr lang="id-ID" sz="1800" b="1" dirty="0" smtClean="0">
              <a:solidFill>
                <a:srgbClr val="990000"/>
              </a:solidFill>
            </a:endParaRPr>
          </a:p>
          <a:p>
            <a:pPr eaLnBrk="1" hangingPunct="1"/>
            <a:endParaRPr lang="en-US" sz="1800" b="1" dirty="0">
              <a:solidFill>
                <a:srgbClr val="990000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990000"/>
                </a:solidFill>
              </a:rPr>
              <a:t>10 orang </a:t>
            </a:r>
            <a:r>
              <a:rPr lang="en-US" sz="1800" b="1" dirty="0" err="1">
                <a:solidFill>
                  <a:srgbClr val="990000"/>
                </a:solidFill>
              </a:rPr>
              <a:t>siswa</a:t>
            </a:r>
            <a:r>
              <a:rPr lang="en-US" sz="1800" b="1" dirty="0">
                <a:solidFill>
                  <a:srgbClr val="990000"/>
                </a:solidFill>
              </a:rPr>
              <a:t> yang </a:t>
            </a:r>
            <a:r>
              <a:rPr lang="en-US" sz="1800" b="1" dirty="0" err="1">
                <a:solidFill>
                  <a:srgbClr val="990000"/>
                </a:solidFill>
              </a:rPr>
              <a:t>memiliki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perilaku</a:t>
            </a:r>
            <a:r>
              <a:rPr lang="en-US" sz="1800" b="1" dirty="0">
                <a:solidFill>
                  <a:srgbClr val="990000"/>
                </a:solidFill>
              </a:rPr>
              <a:t> (</a:t>
            </a:r>
            <a:r>
              <a:rPr lang="en-US" sz="1800" b="1" dirty="0" err="1">
                <a:solidFill>
                  <a:srgbClr val="990000"/>
                </a:solidFill>
              </a:rPr>
              <a:t>sangat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baik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baik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cukup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kurang</a:t>
            </a:r>
            <a:r>
              <a:rPr lang="en-US" sz="1800" b="1" dirty="0">
                <a:solidFill>
                  <a:srgbClr val="990000"/>
                </a:solidFill>
              </a:rPr>
              <a:t>) </a:t>
            </a:r>
            <a:r>
              <a:rPr lang="en-US" sz="1800" b="1" dirty="0" err="1">
                <a:solidFill>
                  <a:srgbClr val="990000"/>
                </a:solidFill>
              </a:rPr>
              <a:t>dibandingkan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b="1" dirty="0" err="1">
                <a:solidFill>
                  <a:srgbClr val="990000"/>
                </a:solidFill>
              </a:rPr>
              <a:t>dengan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tingkat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kerajinannya</a:t>
            </a:r>
            <a:r>
              <a:rPr lang="en-US" sz="1800" b="1" dirty="0">
                <a:solidFill>
                  <a:srgbClr val="990000"/>
                </a:solidFill>
              </a:rPr>
              <a:t> (</a:t>
            </a:r>
            <a:r>
              <a:rPr lang="en-US" sz="1800" b="1" dirty="0" err="1">
                <a:solidFill>
                  <a:srgbClr val="990000"/>
                </a:solidFill>
              </a:rPr>
              <a:t>sangat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rajin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rajin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biasa</a:t>
            </a:r>
            <a:r>
              <a:rPr lang="en-US" sz="1800" b="1" dirty="0">
                <a:solidFill>
                  <a:srgbClr val="990000"/>
                </a:solidFill>
              </a:rPr>
              <a:t>, </a:t>
            </a:r>
            <a:r>
              <a:rPr lang="en-US" sz="1800" b="1" dirty="0" err="1">
                <a:solidFill>
                  <a:srgbClr val="990000"/>
                </a:solidFill>
              </a:rPr>
              <a:t>malas</a:t>
            </a:r>
            <a:r>
              <a:rPr lang="en-US" sz="1800" b="1" dirty="0" smtClean="0">
                <a:solidFill>
                  <a:srgbClr val="990000"/>
                </a:solidFill>
              </a:rPr>
              <a:t>)</a:t>
            </a:r>
            <a:endParaRPr lang="id-ID" b="1" dirty="0" smtClean="0">
              <a:solidFill>
                <a:srgbClr val="990000"/>
              </a:solidFill>
            </a:endParaRPr>
          </a:p>
          <a:p>
            <a:pPr eaLnBrk="1" hangingPunct="1"/>
            <a:endParaRPr lang="en-US" dirty="0">
              <a:solidFill>
                <a:srgbClr val="990000"/>
              </a:solidFill>
            </a:endParaRPr>
          </a:p>
          <a:p>
            <a:pPr eaLnBrk="1" hangingPunct="1"/>
            <a:r>
              <a:rPr lang="id-ID" sz="1800" dirty="0" smtClean="0">
                <a:solidFill>
                  <a:srgbClr val="990000"/>
                </a:solidFill>
              </a:rPr>
              <a:t>Responden</a:t>
            </a:r>
            <a:r>
              <a:rPr lang="en-US" sz="1800" dirty="0" smtClean="0">
                <a:solidFill>
                  <a:srgbClr val="990000"/>
                </a:solidFill>
              </a:rPr>
              <a:t>    </a:t>
            </a:r>
            <a:r>
              <a:rPr lang="id-ID" sz="1800" dirty="0" smtClean="0">
                <a:solidFill>
                  <a:srgbClr val="990000"/>
                </a:solidFill>
              </a:rPr>
              <a:t>           </a:t>
            </a:r>
            <a:r>
              <a:rPr lang="en-US" sz="1800" dirty="0" smtClean="0">
                <a:solidFill>
                  <a:srgbClr val="990000"/>
                </a:solidFill>
              </a:rPr>
              <a:t>:  </a:t>
            </a:r>
            <a:r>
              <a:rPr lang="id-ID" sz="1800" dirty="0" smtClean="0">
                <a:solidFill>
                  <a:srgbClr val="990000"/>
                </a:solidFill>
              </a:rPr>
              <a:t> </a:t>
            </a:r>
            <a:r>
              <a:rPr lang="en-US" sz="1800" dirty="0" smtClean="0">
                <a:solidFill>
                  <a:srgbClr val="990000"/>
                </a:solidFill>
              </a:rPr>
              <a:t>  </a:t>
            </a:r>
            <a:r>
              <a:rPr lang="en-US" sz="1800" dirty="0">
                <a:solidFill>
                  <a:srgbClr val="990000"/>
                </a:solidFill>
              </a:rPr>
              <a:t>A     B     C     D     E     F     G     H     I     J</a:t>
            </a:r>
          </a:p>
          <a:p>
            <a:pPr eaLnBrk="1" hangingPunct="1"/>
            <a:r>
              <a:rPr lang="en-US" sz="1800" dirty="0" err="1">
                <a:solidFill>
                  <a:srgbClr val="990000"/>
                </a:solidFill>
              </a:rPr>
              <a:t>Perilaku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id-ID" sz="1800" dirty="0" smtClean="0">
                <a:solidFill>
                  <a:srgbClr val="990000"/>
                </a:solidFill>
              </a:rPr>
              <a:t>Etis</a:t>
            </a:r>
            <a:r>
              <a:rPr lang="en-US" sz="1800" dirty="0" smtClean="0">
                <a:solidFill>
                  <a:srgbClr val="990000"/>
                </a:solidFill>
              </a:rPr>
              <a:t>  </a:t>
            </a:r>
            <a:r>
              <a:rPr lang="id-ID" sz="1800" dirty="0" smtClean="0">
                <a:solidFill>
                  <a:srgbClr val="990000"/>
                </a:solidFill>
              </a:rPr>
              <a:t>           </a:t>
            </a:r>
            <a:r>
              <a:rPr lang="en-US" sz="1800" dirty="0" smtClean="0">
                <a:solidFill>
                  <a:srgbClr val="990000"/>
                </a:solidFill>
              </a:rPr>
              <a:t>: </a:t>
            </a:r>
            <a:r>
              <a:rPr lang="id-ID" sz="1800" dirty="0" smtClean="0">
                <a:solidFill>
                  <a:srgbClr val="990000"/>
                </a:solidFill>
              </a:rPr>
              <a:t> </a:t>
            </a:r>
            <a:r>
              <a:rPr lang="en-US" sz="1800" dirty="0" smtClean="0">
                <a:solidFill>
                  <a:srgbClr val="990000"/>
                </a:solidFill>
              </a:rPr>
              <a:t>    </a:t>
            </a:r>
            <a:r>
              <a:rPr lang="en-US" sz="1800" dirty="0">
                <a:solidFill>
                  <a:srgbClr val="990000"/>
                </a:solidFill>
              </a:rPr>
              <a:t>2     4     1     3      4     2     3     1     3     2</a:t>
            </a:r>
          </a:p>
          <a:p>
            <a:pPr eaLnBrk="1" hangingPunct="1"/>
            <a:r>
              <a:rPr lang="id-ID" sz="1800" dirty="0" smtClean="0">
                <a:solidFill>
                  <a:srgbClr val="990000"/>
                </a:solidFill>
              </a:rPr>
              <a:t>Eskalasi Keputusan</a:t>
            </a:r>
            <a:r>
              <a:rPr lang="en-US" sz="1800" dirty="0" smtClean="0">
                <a:solidFill>
                  <a:srgbClr val="990000"/>
                </a:solidFill>
              </a:rPr>
              <a:t>   </a:t>
            </a:r>
            <a:r>
              <a:rPr lang="id-ID" sz="1800" dirty="0" smtClean="0">
                <a:solidFill>
                  <a:srgbClr val="990000"/>
                </a:solidFill>
              </a:rPr>
              <a:t> </a:t>
            </a:r>
            <a:r>
              <a:rPr lang="en-US" sz="1800" dirty="0" smtClean="0">
                <a:solidFill>
                  <a:srgbClr val="990000"/>
                </a:solidFill>
              </a:rPr>
              <a:t>:     </a:t>
            </a:r>
            <a:r>
              <a:rPr lang="en-US" sz="1800" dirty="0">
                <a:solidFill>
                  <a:srgbClr val="990000"/>
                </a:solidFill>
              </a:rPr>
              <a:t>3     2     1     4      4     3     2     1     2     3</a:t>
            </a:r>
            <a:endParaRPr lang="en-US" dirty="0">
              <a:solidFill>
                <a:srgbClr val="990000"/>
              </a:solidFill>
            </a:endParaRPr>
          </a:p>
          <a:p>
            <a:pPr eaLnBrk="1" hangingPunct="1"/>
            <a:endParaRPr lang="id-ID" dirty="0" smtClean="0">
              <a:solidFill>
                <a:srgbClr val="990000"/>
              </a:solidFill>
            </a:endParaRPr>
          </a:p>
          <a:p>
            <a:pPr eaLnBrk="1" hangingPunct="1"/>
            <a:endParaRPr lang="id-ID" dirty="0">
              <a:solidFill>
                <a:srgbClr val="990000"/>
              </a:solidFill>
            </a:endParaRPr>
          </a:p>
          <a:p>
            <a:pPr eaLnBrk="1" hangingPunct="1"/>
            <a:r>
              <a:rPr lang="id-ID" sz="2400" b="1" dirty="0" smtClean="0">
                <a:solidFill>
                  <a:srgbClr val="990000"/>
                </a:solidFill>
              </a:rPr>
              <a:t>Apakah rerata perikalu etis </a:t>
            </a:r>
            <a:r>
              <a:rPr lang="id-ID" sz="2400" b="1" dirty="0" smtClean="0">
                <a:solidFill>
                  <a:srgbClr val="990000"/>
                </a:solidFill>
              </a:rPr>
              <a:t>&gt; 4 </a:t>
            </a:r>
            <a:r>
              <a:rPr lang="en-US" sz="2400" b="1" dirty="0" smtClean="0">
                <a:solidFill>
                  <a:srgbClr val="990000"/>
                </a:solidFill>
              </a:rPr>
              <a:t>?</a:t>
            </a:r>
            <a:endParaRPr lang="id-ID" sz="2400" b="1" dirty="0" smtClean="0">
              <a:solidFill>
                <a:srgbClr val="990000"/>
              </a:solidFill>
            </a:endParaRPr>
          </a:p>
          <a:p>
            <a:pPr eaLnBrk="1" hangingPunct="1"/>
            <a:r>
              <a:rPr lang="id-ID" sz="2400" b="1" dirty="0" smtClean="0">
                <a:solidFill>
                  <a:srgbClr val="990000"/>
                </a:solidFill>
              </a:rPr>
              <a:t>Apakah eskalasi keputusan </a:t>
            </a:r>
            <a:r>
              <a:rPr lang="id-ID" sz="2400" b="1" dirty="0" smtClean="0">
                <a:solidFill>
                  <a:srgbClr val="990000"/>
                </a:solidFill>
              </a:rPr>
              <a:t>&lt; </a:t>
            </a:r>
            <a:r>
              <a:rPr lang="id-ID" sz="2400" b="1" dirty="0" smtClean="0">
                <a:solidFill>
                  <a:srgbClr val="990000"/>
                </a:solidFill>
              </a:rPr>
              <a:t>2 ?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4495800" y="166688"/>
            <a:ext cx="4433888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20. Normalitas, Hipotesis, Pengujian </a:t>
            </a:r>
          </a:p>
        </p:txBody>
      </p:sp>
      <p:graphicFrame>
        <p:nvGraphicFramePr>
          <p:cNvPr id="3283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26108"/>
              </p:ext>
            </p:extLst>
          </p:nvPr>
        </p:nvGraphicFramePr>
        <p:xfrm>
          <a:off x="381000" y="2917825"/>
          <a:ext cx="8305800" cy="3162749"/>
        </p:xfrm>
        <a:graphic>
          <a:graphicData uri="http://schemas.openxmlformats.org/drawingml/2006/table">
            <a:tbl>
              <a:tblPr/>
              <a:tblGrid>
                <a:gridCol w="1600200"/>
                <a:gridCol w="3244850"/>
                <a:gridCol w="3460750"/>
              </a:tblGrid>
              <a:tr h="33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charset="0"/>
                        </a:rPr>
                        <a:t>HIPOTESIS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TERARAH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 (direksional)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1 pihak (kanan / kiri)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TIDAK TERARAH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 (undireksonal)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2 pihak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ahoma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charset="0"/>
                        </a:rPr>
                        <a:t>Hipotesis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charset="0"/>
                        </a:rPr>
                        <a:t>Penelitian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Siswa yang belajar bahasa lebih serius daripada siswa yang belajar IPS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Ada perbedaan keseriusan siswa antara yang belajar bahasa dengan yang belajar IPS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1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charset="0"/>
                        </a:rPr>
                        <a:t>Hipotesis Nol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charset="0"/>
                        </a:rPr>
                        <a:t>(Yang diuji)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Siswa yang belajar bahasa tidak menunjukkan kelebihan keseriusan daripada yang belajar IPS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Ho : b &lt;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</a:rPr>
                        <a:t>Ha : b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cs typeface="Times New Roman" charset="0"/>
                          <a:sym typeface="WP MathA" pitchFamily="2" charset="2"/>
                        </a:rPr>
                        <a:t>&gt;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charset="0"/>
                          <a:sym typeface="WP MathA" pitchFamily="2" charset="2"/>
                        </a:rPr>
                        <a:t> 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Tidak terdapat perbedaan keseriusan belajar siswa antara bahasa dan IPS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Ho : b =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ahoma" charset="0"/>
                        </a:rPr>
                        <a:t>Ha : b ≠ 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7" name="Text Box 68"/>
          <p:cNvSpPr txBox="1">
            <a:spLocks noChangeArrowheads="1"/>
          </p:cNvSpPr>
          <p:nvPr/>
        </p:nvSpPr>
        <p:spPr bwMode="auto">
          <a:xfrm>
            <a:off x="762000" y="962025"/>
            <a:ext cx="7494588" cy="13239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Hipotesis</a:t>
            </a:r>
            <a:r>
              <a:rPr lang="en-US">
                <a:solidFill>
                  <a:srgbClr val="990000"/>
                </a:solidFill>
              </a:rPr>
              <a:t> : uji signifikansi (keberartian) terhadap hipotesis yang dibuat ;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 berbentuk hipotesis penelitian dan hipotesis statistik (H0) ;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 hipotesis bisa terarah, bisa juga tidak terarah ;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 akibat dari adanya Ho, maka akan ada Ha (hipotesis alternatif) yakni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                  hipotesis yang akan diterima seandainya Ho ditolak</a:t>
            </a:r>
          </a:p>
        </p:txBody>
      </p:sp>
    </p:spTree>
    <p:extLst>
      <p:ext uri="{BB962C8B-B14F-4D97-AF65-F5344CB8AC3E}">
        <p14:creationId xmlns:p14="http://schemas.microsoft.com/office/powerpoint/2010/main" val="35345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747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2. Uji t dua sampel bebas (independent samples)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Menguji apakah rata-rata dua kelompok yang tidak berhubungan sama/berbeda</a:t>
            </a:r>
            <a:r>
              <a:rPr lang="en-US" b="1">
                <a:solidFill>
                  <a:srgbClr val="660066"/>
                </a:solidFill>
              </a:rPr>
              <a:t> </a:t>
            </a:r>
            <a:endParaRPr lang="en-US">
              <a:solidFill>
                <a:srgbClr val="660066"/>
              </a:solidFill>
              <a:sym typeface="WP MathB" pitchFamily="2" charset="2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00950" y="166688"/>
            <a:ext cx="11620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23. Uji t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57250" y="1644650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 =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355725" y="1492250"/>
            <a:ext cx="81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(X – Y)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447800" y="1797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Sx-y </a:t>
            </a:r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>
            <a:off x="1371600" y="18288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>
            <a:off x="1676400" y="1905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8" name="Line 14"/>
          <p:cNvSpPr>
            <a:spLocks noChangeShapeType="1"/>
          </p:cNvSpPr>
          <p:nvPr/>
        </p:nvSpPr>
        <p:spPr bwMode="auto">
          <a:xfrm>
            <a:off x="1828800" y="1905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>
            <a:off x="1524000" y="1524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>
            <a:off x="1905000" y="1524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438400" y="16764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Di mana</a:t>
            </a:r>
          </a:p>
        </p:txBody>
      </p:sp>
      <p:sp>
        <p:nvSpPr>
          <p:cNvPr id="2062" name="Text Box 19"/>
          <p:cNvSpPr txBox="1">
            <a:spLocks noChangeArrowheads="1"/>
          </p:cNvSpPr>
          <p:nvPr/>
        </p:nvSpPr>
        <p:spPr bwMode="auto">
          <a:xfrm>
            <a:off x="3505200" y="1676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Sx-y = </a:t>
            </a: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4556125" y="1447800"/>
            <a:ext cx="248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(Σ</a:t>
            </a:r>
            <a:r>
              <a:rPr lang="en-US">
                <a:solidFill>
                  <a:srgbClr val="FF0000"/>
                </a:solidFill>
                <a:sym typeface="WP MathA" pitchFamily="2" charset="2"/>
              </a:rPr>
              <a:t>x</a:t>
            </a:r>
            <a:r>
              <a:rPr lang="en-US" b="1" baseline="30000">
                <a:solidFill>
                  <a:srgbClr val="FF0000"/>
                </a:solidFill>
                <a:sym typeface="WP MathA" pitchFamily="2" charset="2"/>
              </a:rPr>
              <a:t>2</a:t>
            </a:r>
            <a:r>
              <a:rPr lang="en-US">
                <a:solidFill>
                  <a:srgbClr val="FF0000"/>
                </a:solidFill>
                <a:sym typeface="WP MathA" pitchFamily="2" charset="2"/>
              </a:rPr>
              <a:t> + 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Σy</a:t>
            </a:r>
            <a:r>
              <a:rPr lang="en-US" b="1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) (1/n</a:t>
            </a:r>
            <a:r>
              <a:rPr lang="en-US" b="1" baseline="-25000">
                <a:solidFill>
                  <a:srgbClr val="FF0000"/>
                </a:solidFill>
                <a:sym typeface="WP MathExtendedA" pitchFamily="2" charset="2"/>
              </a:rPr>
              <a:t>x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+ 1/n</a:t>
            </a:r>
            <a:r>
              <a:rPr lang="en-US" b="1" baseline="-25000">
                <a:solidFill>
                  <a:srgbClr val="FF0000"/>
                </a:solidFill>
                <a:sym typeface="WP MathExtendedA" pitchFamily="2" charset="2"/>
              </a:rPr>
              <a:t>y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)</a:t>
            </a:r>
          </a:p>
        </p:txBody>
      </p:sp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4114800" y="1447800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Arial" charset="0"/>
                <a:sym typeface="WP MathExtendedA" pitchFamily="2" charset="2"/>
              </a:rPr>
              <a:t>√</a:t>
            </a:r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5126038" y="1828800"/>
            <a:ext cx="1350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(n</a:t>
            </a:r>
            <a:r>
              <a:rPr lang="en-US" b="1" baseline="-25000">
                <a:solidFill>
                  <a:srgbClr val="FF0000"/>
                </a:solidFill>
              </a:rPr>
              <a:t>x</a:t>
            </a:r>
            <a:r>
              <a:rPr lang="en-US">
                <a:solidFill>
                  <a:srgbClr val="FF0000"/>
                </a:solidFill>
              </a:rPr>
              <a:t> + n</a:t>
            </a:r>
            <a:r>
              <a:rPr lang="en-US" b="1" baseline="-25000">
                <a:solidFill>
                  <a:srgbClr val="FF0000"/>
                </a:solidFill>
              </a:rPr>
              <a:t>y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– 2)</a:t>
            </a:r>
          </a:p>
        </p:txBody>
      </p:sp>
      <p:sp>
        <p:nvSpPr>
          <p:cNvPr id="2066" name="Line 23"/>
          <p:cNvSpPr>
            <a:spLocks noChangeShapeType="1"/>
          </p:cNvSpPr>
          <p:nvPr/>
        </p:nvSpPr>
        <p:spPr bwMode="auto">
          <a:xfrm>
            <a:off x="4648200" y="18288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67" name="Line 25"/>
          <p:cNvSpPr>
            <a:spLocks noChangeShapeType="1"/>
          </p:cNvSpPr>
          <p:nvPr/>
        </p:nvSpPr>
        <p:spPr bwMode="auto">
          <a:xfrm>
            <a:off x="3733800" y="1752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68" name="Line 26"/>
          <p:cNvSpPr>
            <a:spLocks noChangeShapeType="1"/>
          </p:cNvSpPr>
          <p:nvPr/>
        </p:nvSpPr>
        <p:spPr bwMode="auto">
          <a:xfrm>
            <a:off x="3886200" y="1752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69" name="Rectangle 27"/>
          <p:cNvSpPr>
            <a:spLocks noChangeArrowheads="1"/>
          </p:cNvSpPr>
          <p:nvPr/>
        </p:nvSpPr>
        <p:spPr bwMode="auto">
          <a:xfrm>
            <a:off x="762000" y="1371600"/>
            <a:ext cx="16002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70" name="Rectangle 29"/>
          <p:cNvSpPr>
            <a:spLocks noChangeArrowheads="1"/>
          </p:cNvSpPr>
          <p:nvPr/>
        </p:nvSpPr>
        <p:spPr bwMode="auto">
          <a:xfrm>
            <a:off x="3505200" y="1295400"/>
            <a:ext cx="36576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344129" y="2492896"/>
            <a:ext cx="8245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CC"/>
                </a:solidFill>
              </a:rPr>
              <a:t>Contoh</a:t>
            </a:r>
            <a:r>
              <a:rPr lang="en-US" dirty="0">
                <a:solidFill>
                  <a:srgbClr val="0000CC"/>
                </a:solidFill>
              </a:rPr>
              <a:t> :</a:t>
            </a: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H</a:t>
            </a:r>
            <a:r>
              <a:rPr lang="id-ID" dirty="0" smtClean="0">
                <a:solidFill>
                  <a:srgbClr val="0000CC"/>
                </a:solidFill>
              </a:rPr>
              <a:t>1: Tingkat inflasi th 2012 sama dengan tingkat inflasi tahun 2013</a:t>
            </a:r>
          </a:p>
          <a:p>
            <a:pPr eaLnBrk="1" hangingPunct="1"/>
            <a:endParaRPr lang="id-ID" dirty="0">
              <a:solidFill>
                <a:srgbClr val="0000CC"/>
              </a:solidFill>
              <a:sym typeface="WP MathB" pitchFamily="2" charset="2"/>
            </a:endParaRPr>
          </a:p>
          <a:p>
            <a:pPr eaLnBrk="1" hangingPunct="1"/>
            <a:endParaRPr lang="en-US" dirty="0">
              <a:solidFill>
                <a:srgbClr val="0000CC"/>
              </a:solidFill>
              <a:sym typeface="WP MathB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67860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df = n1+n2 - 2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52932"/>
              </p:ext>
            </p:extLst>
          </p:nvPr>
        </p:nvGraphicFramePr>
        <p:xfrm>
          <a:off x="642640" y="3400772"/>
          <a:ext cx="4534044" cy="2632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135"/>
                <a:gridCol w="226990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Partisipasi Kelas A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>
                          <a:effectLst/>
                        </a:rPr>
                        <a:t>Partisipasi Kelas B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24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>
                          <a:effectLst/>
                        </a:rPr>
                        <a:t>42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43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43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58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55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71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26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43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62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0" u="none" strike="noStrike" dirty="0">
                          <a:effectLst/>
                        </a:rPr>
                        <a:t>37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3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00950" y="166688"/>
            <a:ext cx="11620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24. Uji t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22325" y="741363"/>
            <a:ext cx="6732588" cy="5905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3. Uji t dua sampel berpasangan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Menguji apakah rata-rata dua sampel yang berpasangan sama/berbeda 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74725" y="1676400"/>
            <a:ext cx="52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 = 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431925" y="1524000"/>
            <a:ext cx="32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371600" y="17526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="1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1371600" y="1828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504950" y="158115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1571625" y="1905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2133600" y="1644650"/>
            <a:ext cx="684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Di mana   D = rata-rata selisih skor pasangan (nilai sebenarnya – atau +)</a:t>
            </a: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181350" y="16954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40" name="Text Box 17"/>
          <p:cNvSpPr txBox="1">
            <a:spLocks noChangeArrowheads="1"/>
          </p:cNvSpPr>
          <p:nvPr/>
        </p:nvSpPr>
        <p:spPr bwMode="auto">
          <a:xfrm>
            <a:off x="2743200" y="2254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="1" baseline="-25000">
                <a:solidFill>
                  <a:srgbClr val="FF0000"/>
                </a:solidFill>
              </a:rPr>
              <a:t>D </a:t>
            </a:r>
            <a:r>
              <a:rPr lang="en-US">
                <a:solidFill>
                  <a:srgbClr val="FF0000"/>
                </a:solidFill>
              </a:rPr>
              <a:t> = 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32607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 sz="2400">
              <a:latin typeface="Times New Roman" pitchFamily="18" charset="0"/>
            </a:endParaRPr>
          </a:p>
        </p:txBody>
      </p:sp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3565525" y="2341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3606800" y="22098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 d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565525" y="2482850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N(N-1)</a:t>
            </a:r>
          </a:p>
        </p:txBody>
      </p:sp>
      <p:sp>
        <p:nvSpPr>
          <p:cNvPr id="22545" name="Line 24"/>
          <p:cNvSpPr>
            <a:spLocks noChangeShapeType="1"/>
          </p:cNvSpPr>
          <p:nvPr/>
        </p:nvSpPr>
        <p:spPr bwMode="auto">
          <a:xfrm>
            <a:off x="3581400" y="2514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5334000" y="2286000"/>
            <a:ext cx="74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 d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 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=</a:t>
            </a:r>
            <a:endParaRPr lang="en-US" baseline="30000">
              <a:solidFill>
                <a:srgbClr val="FF0000"/>
              </a:solidFill>
              <a:sym typeface="WP MathExtendedA" pitchFamily="2" charset="2"/>
            </a:endParaRPr>
          </a:p>
        </p:txBody>
      </p:sp>
      <p:sp>
        <p:nvSpPr>
          <p:cNvPr id="22547" name="Line 28"/>
          <p:cNvSpPr>
            <a:spLocks noChangeShapeType="1"/>
          </p:cNvSpPr>
          <p:nvPr/>
        </p:nvSpPr>
        <p:spPr bwMode="auto">
          <a:xfrm>
            <a:off x="6172200" y="2438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48" name="Text Box 29"/>
          <p:cNvSpPr txBox="1">
            <a:spLocks noChangeArrowheads="1"/>
          </p:cNvSpPr>
          <p:nvPr/>
        </p:nvSpPr>
        <p:spPr bwMode="auto">
          <a:xfrm>
            <a:off x="6400800" y="24384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2549" name="Text Box 30"/>
          <p:cNvSpPr txBox="1">
            <a:spLocks noChangeArrowheads="1"/>
          </p:cNvSpPr>
          <p:nvPr/>
        </p:nvSpPr>
        <p:spPr bwMode="auto">
          <a:xfrm>
            <a:off x="6019800" y="2101850"/>
            <a:ext cx="121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ΣD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 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– (ΣD)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</a:p>
        </p:txBody>
      </p:sp>
      <p:sp>
        <p:nvSpPr>
          <p:cNvPr id="22550" name="Rectangle 32"/>
          <p:cNvSpPr>
            <a:spLocks noChangeArrowheads="1"/>
          </p:cNvSpPr>
          <p:nvPr/>
        </p:nvSpPr>
        <p:spPr bwMode="auto">
          <a:xfrm>
            <a:off x="914400" y="1447800"/>
            <a:ext cx="10668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2551" name="Text Box 33"/>
          <p:cNvSpPr txBox="1">
            <a:spLocks noChangeArrowheads="1"/>
          </p:cNvSpPr>
          <p:nvPr/>
        </p:nvSpPr>
        <p:spPr bwMode="auto">
          <a:xfrm>
            <a:off x="669925" y="3165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 sz="2400">
              <a:latin typeface="Times New Roman" pitchFamily="18" charset="0"/>
            </a:endParaRPr>
          </a:p>
        </p:txBody>
      </p:sp>
      <p:sp>
        <p:nvSpPr>
          <p:cNvPr id="22552" name="Text Box 34"/>
          <p:cNvSpPr txBox="1">
            <a:spLocks noChangeArrowheads="1"/>
          </p:cNvSpPr>
          <p:nvPr/>
        </p:nvSpPr>
        <p:spPr bwMode="auto">
          <a:xfrm>
            <a:off x="517525" y="2843213"/>
            <a:ext cx="824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sym typeface="WP MathB" pitchFamily="2" charset="2"/>
              </a:rPr>
              <a:t>df</a:t>
            </a:r>
            <a:r>
              <a:rPr lang="en-US" b="1" dirty="0" smtClean="0">
                <a:solidFill>
                  <a:srgbClr val="FF0000"/>
                </a:solidFill>
                <a:sym typeface="WP MathB" pitchFamily="2" charset="2"/>
              </a:rPr>
              <a:t> </a:t>
            </a:r>
            <a:r>
              <a:rPr lang="id-ID" b="1" dirty="0" smtClean="0">
                <a:solidFill>
                  <a:srgbClr val="FF0000"/>
                </a:solidFill>
                <a:sym typeface="WP MathB" pitchFamily="2" charset="2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sym typeface="WP MathB" pitchFamily="2" charset="2"/>
              </a:rPr>
              <a:t>(</a:t>
            </a:r>
            <a:r>
              <a:rPr lang="en-US" b="1" dirty="0">
                <a:solidFill>
                  <a:srgbClr val="FF0000"/>
                </a:solidFill>
                <a:sym typeface="WP MathB" pitchFamily="2" charset="2"/>
              </a:rPr>
              <a:t>N-1</a:t>
            </a:r>
            <a:r>
              <a:rPr lang="en-US" b="1" dirty="0" smtClean="0">
                <a:solidFill>
                  <a:srgbClr val="FF0000"/>
                </a:solidFill>
                <a:sym typeface="WP MathB" pitchFamily="2" charset="2"/>
              </a:rPr>
              <a:t>)</a:t>
            </a:r>
            <a:r>
              <a:rPr lang="id-ID" b="1" dirty="0" smtClean="0">
                <a:solidFill>
                  <a:srgbClr val="FF0000"/>
                </a:solidFill>
                <a:sym typeface="WP MathB" pitchFamily="2" charset="2"/>
              </a:rPr>
              <a:t>. N adalah jumlah sampel pada satu kelompok saja.</a:t>
            </a:r>
            <a:endParaRPr lang="en-US" b="1" dirty="0">
              <a:solidFill>
                <a:srgbClr val="FF0000"/>
              </a:solidFill>
              <a:sym typeface="WP MathB" pitchFamily="2" charset="2"/>
            </a:endParaRPr>
          </a:p>
        </p:txBody>
      </p:sp>
      <p:sp>
        <p:nvSpPr>
          <p:cNvPr id="22553" name="Text Box 38"/>
          <p:cNvSpPr txBox="1">
            <a:spLocks noChangeArrowheads="1"/>
          </p:cNvSpPr>
          <p:nvPr/>
        </p:nvSpPr>
        <p:spPr bwMode="auto">
          <a:xfrm>
            <a:off x="3200400" y="2133600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Arial" charset="0"/>
                <a:sym typeface="WP MathExtendedA" pitchFamily="2" charset="2"/>
              </a:rPr>
              <a:t>√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0464"/>
              </p:ext>
            </p:extLst>
          </p:nvPr>
        </p:nvGraphicFramePr>
        <p:xfrm>
          <a:off x="683568" y="3470126"/>
          <a:ext cx="7272808" cy="2839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465"/>
                <a:gridCol w="1671353"/>
                <a:gridCol w="1865134"/>
                <a:gridCol w="1943856"/>
              </a:tblGrid>
              <a:tr h="7360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n-NO" sz="2400" b="1" u="none" strike="noStrike" dirty="0">
                          <a:effectLst/>
                        </a:rPr>
                        <a:t>Data tingkat Inflasi 2012 - 2013</a:t>
                      </a:r>
                      <a:endParaRPr lang="nn-N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0518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u="none" strike="noStrike">
                          <a:effectLst/>
                        </a:rPr>
                        <a:t>Des-13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>
                          <a:effectLst/>
                        </a:rPr>
                        <a:t>8,38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 dirty="0">
                          <a:effectLst/>
                        </a:rPr>
                        <a:t>Des-12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4,3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Nop-13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8,37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 dirty="0">
                          <a:effectLst/>
                        </a:rPr>
                        <a:t>Nop-12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4,32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Okt-13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8,32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 dirty="0">
                          <a:effectLst/>
                        </a:rPr>
                        <a:t>Okt-12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4,61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Sep-13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8,4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Sep-12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4,31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Agust-13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8,79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Agust-12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4,58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Jul-13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8,61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Jul-12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4,56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6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502400" y="152400"/>
            <a:ext cx="24130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25. Uji Keterkaitan 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263650" y="857250"/>
            <a:ext cx="597535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Korelasi</a:t>
            </a:r>
            <a:r>
              <a:rPr lang="en-US">
                <a:solidFill>
                  <a:srgbClr val="0000FF"/>
                </a:solidFill>
              </a:rPr>
              <a:t> : hubungan keterkaitan antara dua atau lebih variabel.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                 Angka koefisien korelasi ( r ) bergerak  -1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P MathA" pitchFamily="2" charset="2"/>
              </a:rPr>
              <a:t>≤</a:t>
            </a:r>
            <a:r>
              <a:rPr lang="en-US">
                <a:solidFill>
                  <a:srgbClr val="0000FF"/>
                </a:solidFill>
                <a:sym typeface="WP MathA" pitchFamily="2" charset="2"/>
              </a:rPr>
              <a:t> r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P MathA" pitchFamily="2" charset="2"/>
              </a:rPr>
              <a:t>≤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sym typeface="WP MathA" pitchFamily="2" charset="2"/>
              </a:rPr>
              <a:t>+1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447800" y="4740275"/>
            <a:ext cx="5486400" cy="1568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sym typeface="Arial Alternative" pitchFamily="49" charset="2"/>
              </a:rPr>
              <a:t>NOL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sym typeface="Arial Alternative" pitchFamily="49" charset="2"/>
              </a:rPr>
              <a:t>tidak ada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 atau tidak menentunya hubungan dua variabel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contoh : pandai matematika dan jago olah raga ; pandai matematika dan tidak bisa olah raga ; tidak pandai matematika dan tidak bisa olah raga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 </a:t>
            </a:r>
            <a:r>
              <a:rPr lang="en-US" b="1">
                <a:solidFill>
                  <a:srgbClr val="0000FF"/>
                </a:solidFill>
                <a:sym typeface="Arial Alternative" pitchFamily="49" charset="2"/>
              </a:rPr>
              <a:t>korelasi nol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 antara matematika dengan olah raga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746125" y="1974850"/>
            <a:ext cx="2876550" cy="2301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POSITIF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makin besar</a:t>
            </a:r>
            <a:r>
              <a:rPr lang="en-US">
                <a:solidFill>
                  <a:srgbClr val="0000FF"/>
                </a:solidFill>
              </a:rPr>
              <a:t> nilai variabel 1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menyebabkan </a:t>
            </a:r>
            <a:r>
              <a:rPr lang="en-US" b="1">
                <a:solidFill>
                  <a:srgbClr val="0000FF"/>
                </a:solidFill>
              </a:rPr>
              <a:t>makin besar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pula nilai variabel 2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Contoh : makin banyak waktu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belajar, makin tinggi skor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ulangan 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 </a:t>
            </a:r>
            <a:r>
              <a:rPr lang="en-US" b="1">
                <a:solidFill>
                  <a:srgbClr val="0000FF"/>
                </a:solidFill>
                <a:sym typeface="Arial Alternative" pitchFamily="49" charset="2"/>
              </a:rPr>
              <a:t>korelasi positif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 </a:t>
            </a:r>
          </a:p>
          <a:p>
            <a:pPr eaLnBrk="1" hangingPunct="1">
              <a:buFont typeface="Arial Alternative" pitchFamily="49" charset="2"/>
              <a:buNone/>
            </a:pP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antara waktu belajar </a:t>
            </a:r>
          </a:p>
          <a:p>
            <a:pPr eaLnBrk="1" hangingPunct="1">
              <a:buFont typeface="Arial Alternative" pitchFamily="49" charset="2"/>
              <a:buNone/>
            </a:pP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dengan nilai ulangan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105400" y="1958975"/>
            <a:ext cx="2911475" cy="2301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NEGATIF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makin besar</a:t>
            </a:r>
            <a:r>
              <a:rPr lang="en-US">
                <a:solidFill>
                  <a:srgbClr val="0000FF"/>
                </a:solidFill>
              </a:rPr>
              <a:t> nilai variabel 1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menyebabkan </a:t>
            </a:r>
            <a:r>
              <a:rPr lang="en-US" b="1">
                <a:solidFill>
                  <a:srgbClr val="0000FF"/>
                </a:solidFill>
              </a:rPr>
              <a:t>makin kecil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nilai variabel 2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contoh : makin banyak waktu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bermain, makin kecil skor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ulangan 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 </a:t>
            </a:r>
            <a:r>
              <a:rPr lang="en-US" b="1">
                <a:solidFill>
                  <a:srgbClr val="0000FF"/>
                </a:solidFill>
                <a:sym typeface="Arial Alternative" pitchFamily="49" charset="2"/>
              </a:rPr>
              <a:t>korelasi negatif</a:t>
            </a:r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antara waktu bermain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sym typeface="Arial Alternative" pitchFamily="49" charset="2"/>
              </a:rPr>
              <a:t>dengan nilai ulangan</a:t>
            </a:r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>
            <a:off x="2133600" y="1752600"/>
            <a:ext cx="419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4191000" y="14478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2133600" y="1752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6324600" y="1752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4191000" y="1752600"/>
            <a:ext cx="0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40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58800" y="673100"/>
            <a:ext cx="8128000" cy="10795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1. KORELASI PEARSON</a:t>
            </a:r>
            <a:r>
              <a:rPr lang="en-US">
                <a:solidFill>
                  <a:srgbClr val="990000"/>
                </a:solidFill>
              </a:rPr>
              <a:t> :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apakah di antara kedua variabel terdapat hubungan, dan jika ada hubungan bagaimana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arah hubungan dan berapa besar hubungan tersebut.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Digunakan jika data variabel </a:t>
            </a:r>
            <a:r>
              <a:rPr lang="en-US" b="1">
                <a:solidFill>
                  <a:srgbClr val="990000"/>
                </a:solidFill>
              </a:rPr>
              <a:t>kontinyu</a:t>
            </a:r>
            <a:r>
              <a:rPr lang="en-US">
                <a:solidFill>
                  <a:srgbClr val="990000"/>
                </a:solidFill>
              </a:rPr>
              <a:t> dan</a:t>
            </a:r>
            <a:r>
              <a:rPr lang="en-US" b="1">
                <a:solidFill>
                  <a:srgbClr val="990000"/>
                </a:solidFill>
              </a:rPr>
              <a:t> kuantitatif</a:t>
            </a:r>
            <a:r>
              <a:rPr lang="en-US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502400" y="152400"/>
            <a:ext cx="24130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26. Uji Keterkaitan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404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r=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917700" y="2025650"/>
            <a:ext cx="173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</a:t>
            </a:r>
            <a:r>
              <a:rPr lang="en-US">
                <a:solidFill>
                  <a:srgbClr val="FF0000"/>
                </a:solidFill>
                <a:sym typeface="WP MathA" pitchFamily="2" charset="2"/>
              </a:rPr>
              <a:t>XY – (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ΣX) (ΣY)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584325" y="2406650"/>
            <a:ext cx="148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ΣX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– (ΣX)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x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3124200" y="2406650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NΣY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– (ΣY)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  <a:endParaRPr lang="en-US" baseline="30000">
              <a:solidFill>
                <a:srgbClr val="FF0000"/>
              </a:solidFill>
            </a:endParaRPr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1447800" y="2362200"/>
            <a:ext cx="2895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1600200" y="2438400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3200400" y="24384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587" name="Rectangle 21"/>
          <p:cNvSpPr>
            <a:spLocks noChangeArrowheads="1"/>
          </p:cNvSpPr>
          <p:nvPr/>
        </p:nvSpPr>
        <p:spPr bwMode="auto">
          <a:xfrm>
            <a:off x="1066800" y="1981200"/>
            <a:ext cx="3429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1143000" y="3124200"/>
            <a:ext cx="6815138" cy="15684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</a:rPr>
              <a:t>Contoh :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10 orang siswa yang memiliki waktu belajar berbeda dites dengan tes IPS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Siswa        :     A     B     C     D     E     F     G     H     I     J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Waktu (X) :      2     2     1     3      4     3     4     1     1     2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Tes     (Y)  :     6     6     4     8      8     7     9     5     4     6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Apakah ada korelasi antara waktu belajar dengan hasil tes ?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5641975" y="1981200"/>
            <a:ext cx="30448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</a:t>
            </a:r>
            <a:r>
              <a:rPr lang="en-US">
                <a:solidFill>
                  <a:srgbClr val="FF0000"/>
                </a:solidFill>
                <a:sym typeface="WP MathA" pitchFamily="2" charset="2"/>
              </a:rPr>
              <a:t>XY = jumlah perkalian X dan 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ΣX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 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= jumlah kuadrat X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ΣY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 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 = jumlah kuadrat 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N = banyak pasangan nilai</a:t>
            </a:r>
          </a:p>
        </p:txBody>
      </p:sp>
      <p:sp>
        <p:nvSpPr>
          <p:cNvPr id="24590" name="Text Box 27"/>
          <p:cNvSpPr txBox="1">
            <a:spLocks noChangeArrowheads="1"/>
          </p:cNvSpPr>
          <p:nvPr/>
        </p:nvSpPr>
        <p:spPr bwMode="auto">
          <a:xfrm>
            <a:off x="4651375" y="19812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 mana :</a:t>
            </a:r>
          </a:p>
        </p:txBody>
      </p:sp>
      <p:graphicFrame>
        <p:nvGraphicFramePr>
          <p:cNvPr id="41038" name="Group 78"/>
          <p:cNvGraphicFramePr>
            <a:graphicFrameLocks noGrp="1"/>
          </p:cNvGraphicFramePr>
          <p:nvPr/>
        </p:nvGraphicFramePr>
        <p:xfrm>
          <a:off x="1524000" y="5029200"/>
          <a:ext cx="6096000" cy="125111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04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Siswa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XY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ΣX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ΣY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A" pitchFamily="2" charset="2"/>
                        </a:rPr>
                        <a:t>XY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8" name="Text Box 79"/>
          <p:cNvSpPr txBox="1">
            <a:spLocks noChangeArrowheads="1"/>
          </p:cNvSpPr>
          <p:nvPr/>
        </p:nvSpPr>
        <p:spPr bwMode="auto">
          <a:xfrm>
            <a:off x="1343025" y="237966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" charset="0"/>
                <a:sym typeface="WP MathExtendedA" pitchFamily="2" charset="2"/>
              </a:rPr>
              <a:t>√</a:t>
            </a:r>
          </a:p>
        </p:txBody>
      </p:sp>
      <p:sp>
        <p:nvSpPr>
          <p:cNvPr id="24629" name="Text Box 80"/>
          <p:cNvSpPr txBox="1">
            <a:spLocks noChangeArrowheads="1"/>
          </p:cNvSpPr>
          <p:nvPr/>
        </p:nvSpPr>
        <p:spPr bwMode="auto">
          <a:xfrm>
            <a:off x="2943225" y="236220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" charset="0"/>
                <a:sym typeface="WP MathExtendedA" pitchFamily="2" charset="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914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116888" cy="8350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2. KORELASI SPEARMAN (rho) dan Kendall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n-US" b="1">
                <a:solidFill>
                  <a:srgbClr val="990000"/>
                </a:solidFill>
              </a:rPr>
              <a:t>(tau)</a:t>
            </a:r>
            <a:r>
              <a:rPr lang="en-US">
                <a:solidFill>
                  <a:srgbClr val="990000"/>
                </a:solidFill>
              </a:rPr>
              <a:t> :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Digunakan jika data variabel </a:t>
            </a:r>
            <a:r>
              <a:rPr lang="en-US" b="1">
                <a:solidFill>
                  <a:srgbClr val="990000"/>
                </a:solidFill>
              </a:rPr>
              <a:t>ordinal</a:t>
            </a:r>
            <a:r>
              <a:rPr lang="en-US">
                <a:solidFill>
                  <a:srgbClr val="990000"/>
                </a:solidFill>
              </a:rPr>
              <a:t> (berjenjang atau peringkat). Disebut juga korelasi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non parametrik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502400" y="152400"/>
            <a:ext cx="24130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27. Uji Keterkaitan 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355725" y="19812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 baseline="-25000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889125" y="19812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1 -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2603500" y="1828800"/>
            <a:ext cx="59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6</a:t>
            </a:r>
            <a:r>
              <a:rPr lang="en-US">
                <a:solidFill>
                  <a:srgbClr val="FF0000"/>
                </a:solidFill>
                <a:sym typeface="WP MathExtendedA" pitchFamily="2" charset="2"/>
              </a:rPr>
              <a:t>Σd</a:t>
            </a:r>
            <a:r>
              <a:rPr lang="en-US" baseline="30000">
                <a:solidFill>
                  <a:srgbClr val="FF0000"/>
                </a:solidFill>
                <a:sym typeface="WP MathExtendedA" pitchFamily="2" charset="2"/>
              </a:rPr>
              <a:t>2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2346325" y="2133600"/>
            <a:ext cx="103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N(N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– 1)</a:t>
            </a:r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>
            <a:off x="2362200" y="2133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1295400" y="1752600"/>
            <a:ext cx="2209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5165725" y="1884363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 = banyak pasangan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d = selisih peringkat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4041775" y="187325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 mana :</a:t>
            </a:r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533400" y="2743200"/>
            <a:ext cx="8070850" cy="18129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</a:rPr>
              <a:t>Contoh :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10 orang siswa yang memiliki perilaku (sangat baik, baik, cukup, kurang) dibandingkan 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dengan tingkat kerajinannya (sangat rajin, rajin, biasa, malas)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Siswa        :     A     B     C     D     E     F     G     H     I     J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Perilaku    :      2     4     1     3      4     2     3     1     3     2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Kerajinan   :     3     2     1     4      4     3     2     1     2     3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</a:rPr>
              <a:t>Apakah ada korelasi antara perilaku siswa dengan kerajinannya ?</a:t>
            </a:r>
          </a:p>
        </p:txBody>
      </p:sp>
      <p:graphicFrame>
        <p:nvGraphicFramePr>
          <p:cNvPr id="42060" name="Group 76"/>
          <p:cNvGraphicFramePr>
            <a:graphicFrameLocks noGrp="1"/>
          </p:cNvGraphicFramePr>
          <p:nvPr/>
        </p:nvGraphicFramePr>
        <p:xfrm>
          <a:off x="1524000" y="4800600"/>
          <a:ext cx="6096000" cy="160513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5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Siswa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Perilaku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Kerajinan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Σd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sym typeface="WP MathExtendedA" pitchFamily="2" charset="2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d-ID" sz="3600" dirty="0" smtClean="0"/>
              <a:t>BEST RESEARCH </a:t>
            </a:r>
            <a:br>
              <a:rPr lang="id-ID" sz="3600" dirty="0" smtClean="0"/>
            </a:br>
            <a:r>
              <a:rPr lang="id-ID" sz="3600" dirty="0" smtClean="0"/>
              <a:t>CONSIDERATIONS</a:t>
            </a:r>
            <a:endParaRPr lang="id-ID" sz="3600" dirty="0"/>
          </a:p>
        </p:txBody>
      </p:sp>
      <p:pic>
        <p:nvPicPr>
          <p:cNvPr id="5122" name="Picture 2" descr="GRIT50word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72608" cy="49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943600" y="152400"/>
            <a:ext cx="2865438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28. Uji Chi-Square (X</a:t>
            </a:r>
            <a:r>
              <a:rPr lang="en-US" sz="1800" b="1" baseline="30000"/>
              <a:t>2</a:t>
            </a:r>
            <a:r>
              <a:rPr lang="en-US" sz="1800" b="1"/>
              <a:t>)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57213" y="762000"/>
            <a:ext cx="8129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</a:rPr>
              <a:t>Chi-Square (tes independensi)</a:t>
            </a:r>
            <a:r>
              <a:rPr lang="en-US">
                <a:solidFill>
                  <a:srgbClr val="006600"/>
                </a:solidFill>
              </a:rPr>
              <a:t> : menguji apakah ada hubungan antara baris dengan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kolom pada sebuah tabel kontingensi. Data yang digunakan adalah </a:t>
            </a:r>
            <a:r>
              <a:rPr lang="en-US" b="1">
                <a:solidFill>
                  <a:srgbClr val="006600"/>
                </a:solidFill>
              </a:rPr>
              <a:t>data kualitatif</a:t>
            </a:r>
            <a:r>
              <a:rPr lang="en-US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050925" y="179705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906588" y="1568450"/>
            <a:ext cx="912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(O – E)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216150" y="202565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508125" y="16303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Σ</a:t>
            </a: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1905000" y="1981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3352800" y="1808163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 mana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4419600" y="1704975"/>
            <a:ext cx="3525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O = skor yang diobservasi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E = skor yang diharapkan (expected)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441325" y="2514600"/>
            <a:ext cx="81597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Contoh :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Terdapat 20 siswa perempuan dan 10 siswa laki-laki yang fasih berbahasa Inggris, serta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10 siswa perempuan dan 30 siswa laki-laki yang tidak fasih berbahasa Inggris.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Apakah ada hubungan antara jenis kelamin dengan kefasihan berbahasa Inggris ?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Ho = tidak ada hubungan antara baris dengan kolom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H1 = ada hubungan antara baris dengan kolom</a:t>
            </a:r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>
            <a:off x="1676400" y="40274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533400" y="440848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38" name="Line 21"/>
          <p:cNvSpPr>
            <a:spLocks noChangeShapeType="1"/>
          </p:cNvSpPr>
          <p:nvPr/>
        </p:nvSpPr>
        <p:spPr bwMode="auto">
          <a:xfrm>
            <a:off x="2362200" y="40274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39" name="Line 22"/>
          <p:cNvSpPr>
            <a:spLocks noChangeShapeType="1"/>
          </p:cNvSpPr>
          <p:nvPr/>
        </p:nvSpPr>
        <p:spPr bwMode="auto">
          <a:xfrm>
            <a:off x="3124200" y="40274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>
            <a:off x="533400" y="486568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>
            <a:off x="533400" y="532288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>
            <a:off x="2676525" y="39957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1905000" y="40068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sp>
        <p:nvSpPr>
          <p:cNvPr id="26644" name="Text Box 27"/>
          <p:cNvSpPr txBox="1">
            <a:spLocks noChangeArrowheads="1"/>
          </p:cNvSpPr>
          <p:nvPr/>
        </p:nvSpPr>
        <p:spPr bwMode="auto">
          <a:xfrm>
            <a:off x="1030288" y="4464050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Fasih</a:t>
            </a:r>
          </a:p>
        </p:txBody>
      </p:sp>
      <p:sp>
        <p:nvSpPr>
          <p:cNvPr id="26645" name="Text Box 28"/>
          <p:cNvSpPr txBox="1">
            <a:spLocks noChangeArrowheads="1"/>
          </p:cNvSpPr>
          <p:nvPr/>
        </p:nvSpPr>
        <p:spPr bwMode="auto">
          <a:xfrm>
            <a:off x="533400" y="492125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Tidak fasih</a:t>
            </a:r>
          </a:p>
        </p:txBody>
      </p:sp>
      <p:sp>
        <p:nvSpPr>
          <p:cNvPr id="26646" name="Text Box 30"/>
          <p:cNvSpPr txBox="1">
            <a:spLocks noChangeArrowheads="1"/>
          </p:cNvSpPr>
          <p:nvPr/>
        </p:nvSpPr>
        <p:spPr bwMode="auto">
          <a:xfrm>
            <a:off x="3208338" y="39957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Σ</a:t>
            </a:r>
          </a:p>
        </p:txBody>
      </p:sp>
      <p:sp>
        <p:nvSpPr>
          <p:cNvPr id="26647" name="Text Box 37"/>
          <p:cNvSpPr txBox="1">
            <a:spLocks noChangeArrowheads="1"/>
          </p:cNvSpPr>
          <p:nvPr/>
        </p:nvSpPr>
        <p:spPr bwMode="auto">
          <a:xfrm>
            <a:off x="1379538" y="53673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Σ</a:t>
            </a:r>
          </a:p>
        </p:txBody>
      </p:sp>
      <p:sp>
        <p:nvSpPr>
          <p:cNvPr id="26648" name="Text Box 41"/>
          <p:cNvSpPr txBox="1">
            <a:spLocks noChangeArrowheads="1"/>
          </p:cNvSpPr>
          <p:nvPr/>
        </p:nvSpPr>
        <p:spPr bwMode="auto">
          <a:xfrm>
            <a:off x="1676400" y="4332288"/>
            <a:ext cx="29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2346325" y="43322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50" name="Text Box 43"/>
          <p:cNvSpPr txBox="1">
            <a:spLocks noChangeArrowheads="1"/>
          </p:cNvSpPr>
          <p:nvPr/>
        </p:nvSpPr>
        <p:spPr bwMode="auto">
          <a:xfrm>
            <a:off x="1676400" y="4789488"/>
            <a:ext cx="27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651" name="Text Box 44"/>
          <p:cNvSpPr txBox="1">
            <a:spLocks noChangeArrowheads="1"/>
          </p:cNvSpPr>
          <p:nvPr/>
        </p:nvSpPr>
        <p:spPr bwMode="auto">
          <a:xfrm>
            <a:off x="2346325" y="47894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652" name="Rectangle 45"/>
          <p:cNvSpPr>
            <a:spLocks noChangeArrowheads="1"/>
          </p:cNvSpPr>
          <p:nvPr/>
        </p:nvSpPr>
        <p:spPr bwMode="auto">
          <a:xfrm>
            <a:off x="914400" y="1447800"/>
            <a:ext cx="20574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5190" name="Group 134"/>
          <p:cNvGraphicFramePr>
            <a:graphicFrameLocks noGrp="1"/>
          </p:cNvGraphicFramePr>
          <p:nvPr/>
        </p:nvGraphicFramePr>
        <p:xfrm>
          <a:off x="4038600" y="4114800"/>
          <a:ext cx="4800600" cy="1524000"/>
        </p:xfrm>
        <a:graphic>
          <a:graphicData uri="http://schemas.openxmlformats.org/drawingml/2006/table">
            <a:tbl>
              <a:tblPr/>
              <a:tblGrid>
                <a:gridCol w="381000"/>
                <a:gridCol w="457200"/>
                <a:gridCol w="1371600"/>
                <a:gridCol w="762000"/>
                <a:gridCol w="838200"/>
                <a:gridCol w="99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(O-E)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(O-E)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(O-E)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/E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(a+b)(a+c)/N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(a+b)(b+d)/N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(c+d)(a+c)/N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(c+d)(b+d)/N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7" name="Text Box 127"/>
          <p:cNvSpPr txBox="1">
            <a:spLocks noChangeArrowheads="1"/>
          </p:cNvSpPr>
          <p:nvPr/>
        </p:nvSpPr>
        <p:spPr bwMode="auto">
          <a:xfrm>
            <a:off x="4064000" y="5803900"/>
            <a:ext cx="4276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df = (kolom – 1)(baris – 1)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Jika 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hitung </a:t>
            </a:r>
            <a:r>
              <a:rPr lang="en-US" b="1">
                <a:solidFill>
                  <a:srgbClr val="FF0000"/>
                </a:solidFill>
              </a:rPr>
              <a:t>&lt;</a:t>
            </a:r>
            <a:r>
              <a:rPr lang="en-US">
                <a:solidFill>
                  <a:srgbClr val="FF0000"/>
                </a:solidFill>
              </a:rPr>
              <a:t> 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tabel, maka </a:t>
            </a:r>
            <a:r>
              <a:rPr lang="en-US" b="1">
                <a:solidFill>
                  <a:srgbClr val="FF0000"/>
                </a:solidFill>
              </a:rPr>
              <a:t>Ho diterima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Jika 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hitung </a:t>
            </a:r>
            <a:r>
              <a:rPr lang="en-US" b="1">
                <a:solidFill>
                  <a:srgbClr val="FF0000"/>
                </a:solidFill>
              </a:rPr>
              <a:t>&gt;</a:t>
            </a:r>
            <a:r>
              <a:rPr lang="en-US">
                <a:solidFill>
                  <a:srgbClr val="FF0000"/>
                </a:solidFill>
              </a:rPr>
              <a:t> 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tabel, maka </a:t>
            </a:r>
            <a:r>
              <a:rPr lang="en-US" b="1">
                <a:solidFill>
                  <a:srgbClr val="FF0000"/>
                </a:solidFill>
              </a:rPr>
              <a:t>Ho ditolak</a:t>
            </a:r>
          </a:p>
        </p:txBody>
      </p:sp>
    </p:spTree>
    <p:extLst>
      <p:ext uri="{BB962C8B-B14F-4D97-AF65-F5344CB8AC3E}">
        <p14:creationId xmlns:p14="http://schemas.microsoft.com/office/powerpoint/2010/main" val="33651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7650"/>
            <a:ext cx="41290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943600" y="152400"/>
            <a:ext cx="2865438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29. Uji Chi-Square (X</a:t>
            </a:r>
            <a:r>
              <a:rPr lang="en-US" sz="1800" b="1" baseline="30000"/>
              <a:t>2</a:t>
            </a:r>
            <a:r>
              <a:rPr lang="en-US" sz="1800" b="1"/>
              <a:t>) 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8404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</a:rPr>
              <a:t>Chi-Square dengan menggunakan SPSS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KASUS : apakah ada perbedaan pendidikan berdasarkan status marital responden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Ho = tidak ada hubungan antara baris dengan kolom atau tidak ada perbedaan pendidikan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        berdasarkan status marital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H1 = ada perbedaan pendidikan berdasarkan status marital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200150" y="1905000"/>
            <a:ext cx="73866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Dasar pengambilan keputusan :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6600"/>
                </a:solidFill>
              </a:rPr>
              <a:t>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hitung </a:t>
            </a:r>
            <a:r>
              <a:rPr lang="en-US" b="1">
                <a:solidFill>
                  <a:srgbClr val="006600"/>
                </a:solidFill>
              </a:rPr>
              <a:t>&lt;</a:t>
            </a:r>
            <a:r>
              <a:rPr lang="en-US">
                <a:solidFill>
                  <a:srgbClr val="006600"/>
                </a:solidFill>
              </a:rPr>
              <a:t>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tabel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en-US">
                <a:solidFill>
                  <a:srgbClr val="006600"/>
                </a:solidFill>
              </a:rPr>
              <a:t> </a:t>
            </a:r>
            <a:r>
              <a:rPr lang="en-US" b="1">
                <a:solidFill>
                  <a:srgbClr val="006600"/>
                </a:solidFill>
              </a:rPr>
              <a:t>Ho diterima</a:t>
            </a:r>
            <a:r>
              <a:rPr lang="en-US">
                <a:solidFill>
                  <a:srgbClr val="006600"/>
                </a:solidFill>
              </a:rPr>
              <a:t> ;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hitung </a:t>
            </a:r>
            <a:r>
              <a:rPr lang="en-US" b="1">
                <a:solidFill>
                  <a:srgbClr val="006600"/>
                </a:solidFill>
              </a:rPr>
              <a:t>&gt;</a:t>
            </a:r>
            <a:r>
              <a:rPr lang="en-US">
                <a:solidFill>
                  <a:srgbClr val="006600"/>
                </a:solidFill>
              </a:rPr>
              <a:t> X</a:t>
            </a:r>
            <a:r>
              <a:rPr lang="en-US" baseline="30000">
                <a:solidFill>
                  <a:srgbClr val="006600"/>
                </a:solidFill>
              </a:rPr>
              <a:t>2 </a:t>
            </a:r>
            <a:r>
              <a:rPr lang="en-US">
                <a:solidFill>
                  <a:srgbClr val="006600"/>
                </a:solidFill>
              </a:rPr>
              <a:t>tabel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en-US">
                <a:solidFill>
                  <a:srgbClr val="006600"/>
                </a:solidFill>
              </a:rPr>
              <a:t> </a:t>
            </a:r>
            <a:r>
              <a:rPr lang="en-US" b="1">
                <a:solidFill>
                  <a:srgbClr val="006600"/>
                </a:solidFill>
              </a:rPr>
              <a:t>Ho ditolak</a:t>
            </a:r>
          </a:p>
          <a:p>
            <a:pPr eaLnBrk="1" hangingPunct="1">
              <a:buFontTx/>
              <a:buAutoNum type="arabicPeriod" startAt="2"/>
            </a:pPr>
            <a:r>
              <a:rPr lang="en-US">
                <a:solidFill>
                  <a:srgbClr val="006600"/>
                </a:solidFill>
              </a:rPr>
              <a:t>probabilitas </a:t>
            </a:r>
            <a:r>
              <a:rPr lang="en-US" b="1">
                <a:solidFill>
                  <a:srgbClr val="006600"/>
                </a:solidFill>
              </a:rPr>
              <a:t>&gt;</a:t>
            </a:r>
            <a:r>
              <a:rPr lang="en-US">
                <a:solidFill>
                  <a:srgbClr val="006600"/>
                </a:solidFill>
              </a:rPr>
              <a:t> 0.05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en-US">
                <a:solidFill>
                  <a:srgbClr val="006600"/>
                </a:solidFill>
              </a:rPr>
              <a:t> </a:t>
            </a:r>
            <a:r>
              <a:rPr lang="en-US" b="1">
                <a:solidFill>
                  <a:srgbClr val="006600"/>
                </a:solidFill>
              </a:rPr>
              <a:t>Ho diterima</a:t>
            </a:r>
            <a:r>
              <a:rPr lang="en-US">
                <a:solidFill>
                  <a:srgbClr val="006600"/>
                </a:solidFill>
              </a:rPr>
              <a:t> ; probabilitas </a:t>
            </a:r>
            <a:r>
              <a:rPr lang="en-US" b="1">
                <a:solidFill>
                  <a:srgbClr val="006600"/>
                </a:solidFill>
              </a:rPr>
              <a:t>&lt;</a:t>
            </a:r>
            <a:r>
              <a:rPr lang="en-US">
                <a:solidFill>
                  <a:srgbClr val="006600"/>
                </a:solidFill>
              </a:rPr>
              <a:t> 0.05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en-US">
                <a:solidFill>
                  <a:srgbClr val="006600"/>
                </a:solidFill>
              </a:rPr>
              <a:t> </a:t>
            </a:r>
            <a:r>
              <a:rPr lang="en-US" b="1">
                <a:solidFill>
                  <a:srgbClr val="006600"/>
                </a:solidFill>
              </a:rPr>
              <a:t>Ho ditolak</a:t>
            </a:r>
            <a:r>
              <a:rPr lang="en-US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457200" y="5070475"/>
            <a:ext cx="7645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Hasil : tingkat signifikansi = 5% ; df = 9 ;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tabel = 16.919 ;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hitung = 30.605 ;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          asymp. sig = 0.000 ; contingency coeff. = 0.526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Karena :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hitung &gt; X</a:t>
            </a:r>
            <a:r>
              <a:rPr lang="en-US" baseline="30000">
                <a:solidFill>
                  <a:srgbClr val="006600"/>
                </a:solidFill>
              </a:rPr>
              <a:t>2</a:t>
            </a:r>
            <a:r>
              <a:rPr lang="en-US">
                <a:solidFill>
                  <a:srgbClr val="006600"/>
                </a:solidFill>
              </a:rPr>
              <a:t> tabel maka Ho ditolak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             asymp. Sig &lt; 0.05 maka Ho ditolak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Artinya ada perbedaan tingkat pendidikan berdasarkan status maritalnya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dan hal ini diperkuat dengan kuatnya hubungan yang 52.6%</a:t>
            </a:r>
          </a:p>
        </p:txBody>
      </p:sp>
      <p:pic>
        <p:nvPicPr>
          <p:cNvPr id="2765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71763"/>
            <a:ext cx="44005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1613"/>
            <a:ext cx="3352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983413" y="152400"/>
            <a:ext cx="1779587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30. Uji Anova 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81000" y="704850"/>
            <a:ext cx="80645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Anova</a:t>
            </a:r>
            <a:r>
              <a:rPr lang="en-US">
                <a:solidFill>
                  <a:srgbClr val="3333FF"/>
                </a:solidFill>
              </a:rPr>
              <a:t> : menguji rata-rata satu kelompok / lebih melalui satu variabel dependen / lebih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            berbeda secara signifikan atau tidak.  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920750" y="1524000"/>
            <a:ext cx="761365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ONE WAY ANOVA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Satu variabel dependen (kuantitatif) dan satu kelompok (kualitatif)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Contoh : apakah pandangan siswa tentang IPS (kuantitatif) berbeda berdasarkan jenjang pendidikannya (kualitatif : SD, SLTP, SMU)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62000" y="4343400"/>
            <a:ext cx="26670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MULTIVARIAT ANOVA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3886200" y="2895600"/>
            <a:ext cx="49530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Variabel dependen lebih dari satu tetapi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kelompok sama</a:t>
            </a:r>
          </a:p>
          <a:p>
            <a:pPr eaLnBrk="1" hangingPunct="1"/>
            <a:r>
              <a:rPr lang="en-US">
                <a:solidFill>
                  <a:srgbClr val="003366"/>
                </a:solidFill>
              </a:rPr>
              <a:t>Contoh : apakah rata-rata ulangan dan pandangan siswa terhadap IPS berbeda untuk tiap daerah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3886200" y="4114800"/>
            <a:ext cx="49530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Satu variabel dependen tetapi kelompok berbeda </a:t>
            </a:r>
          </a:p>
          <a:p>
            <a:pPr eaLnBrk="1" hangingPunct="1"/>
            <a:r>
              <a:rPr lang="en-US">
                <a:solidFill>
                  <a:srgbClr val="003366"/>
                </a:solidFill>
              </a:rPr>
              <a:t>Contoh : apakah rata-rata ulangan berbeda berdasar </a:t>
            </a:r>
          </a:p>
          <a:p>
            <a:pPr eaLnBrk="1" hangingPunct="1"/>
            <a:r>
              <a:rPr lang="en-US">
                <a:solidFill>
                  <a:srgbClr val="003366"/>
                </a:solidFill>
              </a:rPr>
              <a:t>kan klasifikasi sekolah dan kelompok penelitian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886200" y="5105400"/>
            <a:ext cx="4953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Variabel dependen lebih dari satu dan kelompok berbeda</a:t>
            </a:r>
          </a:p>
          <a:p>
            <a:pPr eaLnBrk="1" hangingPunct="1"/>
            <a:r>
              <a:rPr lang="en-US">
                <a:solidFill>
                  <a:srgbClr val="003366"/>
                </a:solidFill>
              </a:rPr>
              <a:t>Contoh : apakah rata-rata ulangan dan pandangan siswa terhadap IPS berbeda berdasarkan klasifikasi</a:t>
            </a:r>
          </a:p>
          <a:p>
            <a:pPr eaLnBrk="1" hangingPunct="1"/>
            <a:r>
              <a:rPr lang="en-US">
                <a:solidFill>
                  <a:srgbClr val="003366"/>
                </a:solidFill>
              </a:rPr>
              <a:t>Sekolah dan kelompok penelitian</a:t>
            </a:r>
          </a:p>
        </p:txBody>
      </p:sp>
      <p:sp>
        <p:nvSpPr>
          <p:cNvPr id="28681" name="Line 16"/>
          <p:cNvSpPr>
            <a:spLocks noChangeShapeType="1"/>
          </p:cNvSpPr>
          <p:nvPr/>
        </p:nvSpPr>
        <p:spPr bwMode="auto">
          <a:xfrm>
            <a:off x="3657600" y="3352800"/>
            <a:ext cx="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3657600" y="3352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auto">
          <a:xfrm>
            <a:off x="3429000" y="44958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4" name="Line 19"/>
          <p:cNvSpPr>
            <a:spLocks noChangeShapeType="1"/>
          </p:cNvSpPr>
          <p:nvPr/>
        </p:nvSpPr>
        <p:spPr bwMode="auto">
          <a:xfrm>
            <a:off x="3657600" y="6019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auto">
          <a:xfrm>
            <a:off x="609600" y="12954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>
            <a:off x="609600" y="2133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87" name="Line 22"/>
          <p:cNvSpPr>
            <a:spLocks noChangeShapeType="1"/>
          </p:cNvSpPr>
          <p:nvPr/>
        </p:nvSpPr>
        <p:spPr bwMode="auto">
          <a:xfrm>
            <a:off x="609600" y="4495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1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8"/>
          <p:cNvSpPr txBox="1">
            <a:spLocks noChangeArrowheads="1"/>
          </p:cNvSpPr>
          <p:nvPr/>
        </p:nvSpPr>
        <p:spPr bwMode="auto">
          <a:xfrm>
            <a:off x="6983413" y="152400"/>
            <a:ext cx="1779587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31. Uji Anova </a:t>
            </a:r>
          </a:p>
        </p:txBody>
      </p:sp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590550" y="609600"/>
            <a:ext cx="1960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ONE WAY ANOVA</a:t>
            </a: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609600" y="1339850"/>
            <a:ext cx="501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 =</a:t>
            </a: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1212850" y="1143000"/>
            <a:ext cx="585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RJK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2" name="Text Box 1032"/>
          <p:cNvSpPr txBox="1">
            <a:spLocks noChangeArrowheads="1"/>
          </p:cNvSpPr>
          <p:nvPr/>
        </p:nvSpPr>
        <p:spPr bwMode="auto">
          <a:xfrm>
            <a:off x="1212850" y="1492250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RJK</a:t>
            </a:r>
            <a:r>
              <a:rPr lang="en-US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9703" name="Line 1033"/>
          <p:cNvSpPr>
            <a:spLocks noChangeShapeType="1"/>
          </p:cNvSpPr>
          <p:nvPr/>
        </p:nvSpPr>
        <p:spPr bwMode="auto">
          <a:xfrm>
            <a:off x="1212850" y="15240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9704" name="Text Box 1034"/>
          <p:cNvSpPr txBox="1">
            <a:spLocks noChangeArrowheads="1"/>
          </p:cNvSpPr>
          <p:nvPr/>
        </p:nvSpPr>
        <p:spPr bwMode="auto">
          <a:xfrm>
            <a:off x="2416175" y="1198563"/>
            <a:ext cx="67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JK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29705" name="Text Box 1035"/>
          <p:cNvSpPr txBox="1">
            <a:spLocks noChangeArrowheads="1"/>
          </p:cNvSpPr>
          <p:nvPr/>
        </p:nvSpPr>
        <p:spPr bwMode="auto">
          <a:xfrm>
            <a:off x="3025775" y="1233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Σ</a:t>
            </a:r>
          </a:p>
        </p:txBody>
      </p:sp>
      <p:sp>
        <p:nvSpPr>
          <p:cNvPr id="29706" name="Text Box 1036"/>
          <p:cNvSpPr txBox="1">
            <a:spLocks noChangeArrowheads="1"/>
          </p:cNvSpPr>
          <p:nvPr/>
        </p:nvSpPr>
        <p:spPr bwMode="auto">
          <a:xfrm>
            <a:off x="3041650" y="10668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707" name="Text Box 1037"/>
          <p:cNvSpPr txBox="1">
            <a:spLocks noChangeArrowheads="1"/>
          </p:cNvSpPr>
          <p:nvPr/>
        </p:nvSpPr>
        <p:spPr bwMode="auto">
          <a:xfrm>
            <a:off x="2965450" y="1477963"/>
            <a:ext cx="420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j=1</a:t>
            </a:r>
          </a:p>
        </p:txBody>
      </p:sp>
      <p:sp>
        <p:nvSpPr>
          <p:cNvPr id="29708" name="Text Box 1038"/>
          <p:cNvSpPr txBox="1">
            <a:spLocks noChangeArrowheads="1"/>
          </p:cNvSpPr>
          <p:nvPr/>
        </p:nvSpPr>
        <p:spPr bwMode="auto">
          <a:xfrm>
            <a:off x="3346450" y="1111250"/>
            <a:ext cx="384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J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9709" name="Text Box 1039"/>
          <p:cNvSpPr txBox="1">
            <a:spLocks noChangeArrowheads="1"/>
          </p:cNvSpPr>
          <p:nvPr/>
        </p:nvSpPr>
        <p:spPr bwMode="auto">
          <a:xfrm>
            <a:off x="3406775" y="137160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9710" name="Text Box 1040"/>
          <p:cNvSpPr txBox="1">
            <a:spLocks noChangeArrowheads="1"/>
          </p:cNvSpPr>
          <p:nvPr/>
        </p:nvSpPr>
        <p:spPr bwMode="auto">
          <a:xfrm>
            <a:off x="3727450" y="1263650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711" name="Text Box 1041"/>
          <p:cNvSpPr txBox="1">
            <a:spLocks noChangeArrowheads="1"/>
          </p:cNvSpPr>
          <p:nvPr/>
        </p:nvSpPr>
        <p:spPr bwMode="auto">
          <a:xfrm>
            <a:off x="3956050" y="1122363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J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712" name="Text Box 1042"/>
          <p:cNvSpPr txBox="1">
            <a:spLocks noChangeArrowheads="1"/>
          </p:cNvSpPr>
          <p:nvPr/>
        </p:nvSpPr>
        <p:spPr bwMode="auto">
          <a:xfrm>
            <a:off x="4017963" y="1416050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9713" name="Line 1043"/>
          <p:cNvSpPr>
            <a:spLocks noChangeShapeType="1"/>
          </p:cNvSpPr>
          <p:nvPr/>
        </p:nvSpPr>
        <p:spPr bwMode="auto">
          <a:xfrm>
            <a:off x="3422650" y="1447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9714" name="Line 1044"/>
          <p:cNvSpPr>
            <a:spLocks noChangeShapeType="1"/>
          </p:cNvSpPr>
          <p:nvPr/>
        </p:nvSpPr>
        <p:spPr bwMode="auto">
          <a:xfrm>
            <a:off x="4032250" y="1447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9715" name="Text Box 1045"/>
          <p:cNvSpPr txBox="1">
            <a:spLocks noChangeArrowheads="1"/>
          </p:cNvSpPr>
          <p:nvPr/>
        </p:nvSpPr>
        <p:spPr bwMode="auto">
          <a:xfrm>
            <a:off x="2432050" y="194945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Jk</a:t>
            </a:r>
            <a:r>
              <a:rPr lang="en-US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=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29716" name="Text Box 1046"/>
          <p:cNvSpPr txBox="1">
            <a:spLocks noChangeArrowheads="1"/>
          </p:cNvSpPr>
          <p:nvPr/>
        </p:nvSpPr>
        <p:spPr bwMode="auto">
          <a:xfrm>
            <a:off x="304165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Σ</a:t>
            </a:r>
          </a:p>
        </p:txBody>
      </p:sp>
      <p:sp>
        <p:nvSpPr>
          <p:cNvPr id="29717" name="Text Box 1047"/>
          <p:cNvSpPr txBox="1">
            <a:spLocks noChangeArrowheads="1"/>
          </p:cNvSpPr>
          <p:nvPr/>
        </p:nvSpPr>
        <p:spPr bwMode="auto">
          <a:xfrm>
            <a:off x="3057525" y="17526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718" name="Text Box 1048"/>
          <p:cNvSpPr txBox="1">
            <a:spLocks noChangeArrowheads="1"/>
          </p:cNvSpPr>
          <p:nvPr/>
        </p:nvSpPr>
        <p:spPr bwMode="auto">
          <a:xfrm>
            <a:off x="3041650" y="2239963"/>
            <a:ext cx="420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j=1</a:t>
            </a:r>
          </a:p>
        </p:txBody>
      </p:sp>
      <p:sp>
        <p:nvSpPr>
          <p:cNvPr id="29719" name="Text Box 1049"/>
          <p:cNvSpPr txBox="1">
            <a:spLocks noChangeArrowheads="1"/>
          </p:cNvSpPr>
          <p:nvPr/>
        </p:nvSpPr>
        <p:spPr bwMode="auto">
          <a:xfrm>
            <a:off x="33401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Σ</a:t>
            </a:r>
          </a:p>
        </p:txBody>
      </p:sp>
      <p:sp>
        <p:nvSpPr>
          <p:cNvPr id="29720" name="Text Box 1050"/>
          <p:cNvSpPr txBox="1">
            <a:spLocks noChangeArrowheads="1"/>
          </p:cNvSpPr>
          <p:nvPr/>
        </p:nvSpPr>
        <p:spPr bwMode="auto">
          <a:xfrm>
            <a:off x="3346450" y="17526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n</a:t>
            </a:r>
            <a:r>
              <a:rPr lang="en-US" sz="1400" baseline="-2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9721" name="Text Box 1051"/>
          <p:cNvSpPr txBox="1">
            <a:spLocks noChangeArrowheads="1"/>
          </p:cNvSpPr>
          <p:nvPr/>
        </p:nvSpPr>
        <p:spPr bwMode="auto">
          <a:xfrm>
            <a:off x="3346450" y="2239963"/>
            <a:ext cx="41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i=1</a:t>
            </a:r>
          </a:p>
        </p:txBody>
      </p:sp>
      <p:sp>
        <p:nvSpPr>
          <p:cNvPr id="29722" name="Text Box 1052"/>
          <p:cNvSpPr txBox="1">
            <a:spLocks noChangeArrowheads="1"/>
          </p:cNvSpPr>
          <p:nvPr/>
        </p:nvSpPr>
        <p:spPr bwMode="auto">
          <a:xfrm>
            <a:off x="3625850" y="1981200"/>
            <a:ext cx="48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</a:p>
        </p:txBody>
      </p:sp>
      <p:sp>
        <p:nvSpPr>
          <p:cNvPr id="29723" name="Text Box 1053"/>
          <p:cNvSpPr txBox="1">
            <a:spLocks noChangeArrowheads="1"/>
          </p:cNvSpPr>
          <p:nvPr/>
        </p:nvSpPr>
        <p:spPr bwMode="auto">
          <a:xfrm>
            <a:off x="4002088" y="1981200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724" name="Text Box 1054"/>
          <p:cNvSpPr txBox="1">
            <a:spLocks noChangeArrowheads="1"/>
          </p:cNvSpPr>
          <p:nvPr/>
        </p:nvSpPr>
        <p:spPr bwMode="auto">
          <a:xfrm>
            <a:off x="41783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Σ</a:t>
            </a:r>
          </a:p>
        </p:txBody>
      </p:sp>
      <p:sp>
        <p:nvSpPr>
          <p:cNvPr id="29725" name="Text Box 1055"/>
          <p:cNvSpPr txBox="1">
            <a:spLocks noChangeArrowheads="1"/>
          </p:cNvSpPr>
          <p:nvPr/>
        </p:nvSpPr>
        <p:spPr bwMode="auto">
          <a:xfrm>
            <a:off x="4194175" y="17526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726" name="Text Box 1056"/>
          <p:cNvSpPr txBox="1">
            <a:spLocks noChangeArrowheads="1"/>
          </p:cNvSpPr>
          <p:nvPr/>
        </p:nvSpPr>
        <p:spPr bwMode="auto">
          <a:xfrm>
            <a:off x="4144963" y="2209800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j=1</a:t>
            </a:r>
          </a:p>
        </p:txBody>
      </p:sp>
      <p:sp>
        <p:nvSpPr>
          <p:cNvPr id="29727" name="Text Box 1057"/>
          <p:cNvSpPr txBox="1">
            <a:spLocks noChangeArrowheads="1"/>
          </p:cNvSpPr>
          <p:nvPr/>
        </p:nvSpPr>
        <p:spPr bwMode="auto">
          <a:xfrm>
            <a:off x="4486275" y="1797050"/>
            <a:ext cx="384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J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9728" name="Text Box 1058"/>
          <p:cNvSpPr txBox="1">
            <a:spLocks noChangeArrowheads="1"/>
          </p:cNvSpPr>
          <p:nvPr/>
        </p:nvSpPr>
        <p:spPr bwMode="auto">
          <a:xfrm>
            <a:off x="4565650" y="210185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9729" name="Line 1059"/>
          <p:cNvSpPr>
            <a:spLocks noChangeShapeType="1"/>
          </p:cNvSpPr>
          <p:nvPr/>
        </p:nvSpPr>
        <p:spPr bwMode="auto">
          <a:xfrm>
            <a:off x="4565650" y="21336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9730" name="Text Box 1060"/>
          <p:cNvSpPr txBox="1">
            <a:spLocks noChangeArrowheads="1"/>
          </p:cNvSpPr>
          <p:nvPr/>
        </p:nvSpPr>
        <p:spPr bwMode="auto">
          <a:xfrm>
            <a:off x="5235575" y="1122363"/>
            <a:ext cx="329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 mana :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J = jumlah seluruh data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N = banyak data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k = banyak kelompok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  <a:r>
              <a:rPr lang="en-US">
                <a:solidFill>
                  <a:srgbClr val="FF0000"/>
                </a:solidFill>
              </a:rPr>
              <a:t> = banyak anggota kelompok j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J</a:t>
            </a:r>
            <a:r>
              <a:rPr lang="en-US" baseline="-25000">
                <a:solidFill>
                  <a:srgbClr val="FF0000"/>
                </a:solidFill>
              </a:rPr>
              <a:t>j</a:t>
            </a:r>
            <a:r>
              <a:rPr lang="en-US">
                <a:solidFill>
                  <a:srgbClr val="FF0000"/>
                </a:solidFill>
              </a:rPr>
              <a:t> = jumlah data dalam kelompok j</a:t>
            </a:r>
          </a:p>
        </p:txBody>
      </p:sp>
      <p:sp>
        <p:nvSpPr>
          <p:cNvPr id="29731" name="Rectangle 1061"/>
          <p:cNvSpPr>
            <a:spLocks noChangeArrowheads="1"/>
          </p:cNvSpPr>
          <p:nvPr/>
        </p:nvSpPr>
        <p:spPr bwMode="auto">
          <a:xfrm>
            <a:off x="533400" y="1066800"/>
            <a:ext cx="13716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32" name="Text Box 1062"/>
          <p:cNvSpPr txBox="1">
            <a:spLocks noChangeArrowheads="1"/>
          </p:cNvSpPr>
          <p:nvPr/>
        </p:nvSpPr>
        <p:spPr bwMode="auto">
          <a:xfrm>
            <a:off x="517525" y="2743200"/>
            <a:ext cx="70850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Contoh :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Apakah terdapat perbedaan pandangan terhadap IPS siswa SD, SLTP, SMU ?</a:t>
            </a:r>
          </a:p>
          <a:p>
            <a:pPr eaLnBrk="1" hangingPunct="1"/>
            <a:r>
              <a:rPr lang="en-US">
                <a:solidFill>
                  <a:srgbClr val="3333FF"/>
                </a:solidFill>
              </a:rPr>
              <a:t>Ho : μ1 = μ2 = μ3 (tidak terdapat perbedaan sikap)</a:t>
            </a:r>
          </a:p>
        </p:txBody>
      </p:sp>
      <p:graphicFrame>
        <p:nvGraphicFramePr>
          <p:cNvPr id="50291" name="Group 1139"/>
          <p:cNvGraphicFramePr>
            <a:graphicFrameLocks noGrp="1"/>
          </p:cNvGraphicFramePr>
          <p:nvPr/>
        </p:nvGraphicFramePr>
        <p:xfrm>
          <a:off x="685800" y="3822700"/>
          <a:ext cx="2743200" cy="2438400"/>
        </p:xfrm>
        <a:graphic>
          <a:graphicData uri="http://schemas.openxmlformats.org/drawingml/2006/table">
            <a:tbl>
              <a:tblPr/>
              <a:tblGrid>
                <a:gridCol w="533400"/>
                <a:gridCol w="685800"/>
                <a:gridCol w="762000"/>
                <a:gridCol w="762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pitchFamily="18" charset="2"/>
                        </a:rPr>
                        <a:t>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0" name="Text Box 1132"/>
          <p:cNvSpPr txBox="1">
            <a:spLocks noChangeArrowheads="1"/>
          </p:cNvSpPr>
          <p:nvPr/>
        </p:nvSpPr>
        <p:spPr bwMode="auto">
          <a:xfrm>
            <a:off x="838200" y="563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Σ</a:t>
            </a:r>
          </a:p>
        </p:txBody>
      </p:sp>
      <p:grpSp>
        <p:nvGrpSpPr>
          <p:cNvPr id="2" name="Group 1173"/>
          <p:cNvGrpSpPr>
            <a:grpSpLocks/>
          </p:cNvGrpSpPr>
          <p:nvPr/>
        </p:nvGrpSpPr>
        <p:grpSpPr bwMode="auto">
          <a:xfrm>
            <a:off x="4251325" y="3733800"/>
            <a:ext cx="4503738" cy="1219200"/>
            <a:chOff x="2678" y="2352"/>
            <a:chExt cx="2837" cy="768"/>
          </a:xfrm>
        </p:grpSpPr>
        <p:sp>
          <p:nvSpPr>
            <p:cNvPr id="29797" name="Text Box 1140"/>
            <p:cNvSpPr txBox="1">
              <a:spLocks noChangeArrowheads="1"/>
            </p:cNvSpPr>
            <p:nvPr/>
          </p:nvSpPr>
          <p:spPr bwMode="auto">
            <a:xfrm>
              <a:off x="2688" y="242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Jk</a:t>
              </a:r>
              <a:r>
                <a:rPr lang="en-US" baseline="-25000"/>
                <a:t>a</a:t>
              </a:r>
              <a:r>
                <a:rPr lang="en-US"/>
                <a:t> =</a:t>
              </a:r>
            </a:p>
          </p:txBody>
        </p:sp>
        <p:sp>
          <p:nvSpPr>
            <p:cNvPr id="29798" name="Text Box 1141"/>
            <p:cNvSpPr txBox="1">
              <a:spLocks noChangeArrowheads="1"/>
            </p:cNvSpPr>
            <p:nvPr/>
          </p:nvSpPr>
          <p:spPr bwMode="auto">
            <a:xfrm>
              <a:off x="3106" y="2352"/>
              <a:ext cx="9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21</a:t>
              </a:r>
              <a:r>
                <a:rPr lang="en-US" baseline="30000"/>
                <a:t>2</a:t>
              </a:r>
              <a:r>
                <a:rPr lang="en-US"/>
                <a:t> + 7</a:t>
              </a:r>
              <a:r>
                <a:rPr lang="en-US" baseline="30000"/>
                <a:t>2</a:t>
              </a:r>
              <a:r>
                <a:rPr lang="en-US"/>
                <a:t> + 15</a:t>
              </a:r>
              <a:r>
                <a:rPr lang="en-US" baseline="30000"/>
                <a:t>2</a:t>
              </a:r>
            </a:p>
          </p:txBody>
        </p:sp>
        <p:sp>
          <p:nvSpPr>
            <p:cNvPr id="29799" name="Line 1142"/>
            <p:cNvSpPr>
              <a:spLocks noChangeShapeType="1"/>
            </p:cNvSpPr>
            <p:nvPr/>
          </p:nvSpPr>
          <p:spPr bwMode="auto">
            <a:xfrm>
              <a:off x="3168" y="25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800" name="Text Box 1143"/>
            <p:cNvSpPr txBox="1">
              <a:spLocks noChangeArrowheads="1"/>
            </p:cNvSpPr>
            <p:nvPr/>
          </p:nvSpPr>
          <p:spPr bwMode="auto">
            <a:xfrm>
              <a:off x="3446" y="2531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9801" name="Text Box 1144"/>
            <p:cNvSpPr txBox="1">
              <a:spLocks noChangeArrowheads="1"/>
            </p:cNvSpPr>
            <p:nvPr/>
          </p:nvSpPr>
          <p:spPr bwMode="auto">
            <a:xfrm>
              <a:off x="4022" y="2435"/>
              <a:ext cx="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-</a:t>
              </a:r>
            </a:p>
          </p:txBody>
        </p:sp>
        <p:sp>
          <p:nvSpPr>
            <p:cNvPr id="29802" name="Text Box 1146"/>
            <p:cNvSpPr txBox="1">
              <a:spLocks noChangeArrowheads="1"/>
            </p:cNvSpPr>
            <p:nvPr/>
          </p:nvSpPr>
          <p:spPr bwMode="auto">
            <a:xfrm>
              <a:off x="4166" y="2352"/>
              <a:ext cx="3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43</a:t>
              </a:r>
              <a:r>
                <a:rPr lang="en-US" baseline="30000"/>
                <a:t>2</a:t>
              </a:r>
            </a:p>
          </p:txBody>
        </p:sp>
        <p:sp>
          <p:nvSpPr>
            <p:cNvPr id="29803" name="Text Box 1147"/>
            <p:cNvSpPr txBox="1">
              <a:spLocks noChangeArrowheads="1"/>
            </p:cNvSpPr>
            <p:nvPr/>
          </p:nvSpPr>
          <p:spPr bwMode="auto">
            <a:xfrm>
              <a:off x="4176" y="2531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15</a:t>
              </a:r>
            </a:p>
          </p:txBody>
        </p:sp>
        <p:sp>
          <p:nvSpPr>
            <p:cNvPr id="29804" name="Line 1148"/>
            <p:cNvSpPr>
              <a:spLocks noChangeShapeType="1"/>
            </p:cNvSpPr>
            <p:nvPr/>
          </p:nvSpPr>
          <p:spPr bwMode="auto">
            <a:xfrm>
              <a:off x="4224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805" name="Text Box 1149"/>
            <p:cNvSpPr txBox="1">
              <a:spLocks noChangeArrowheads="1"/>
            </p:cNvSpPr>
            <p:nvPr/>
          </p:nvSpPr>
          <p:spPr bwMode="auto">
            <a:xfrm>
              <a:off x="4454" y="2435"/>
              <a:ext cx="5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= 19.73</a:t>
              </a:r>
            </a:p>
          </p:txBody>
        </p:sp>
        <p:sp>
          <p:nvSpPr>
            <p:cNvPr id="29806" name="Text Box 1150"/>
            <p:cNvSpPr txBox="1">
              <a:spLocks noChangeArrowheads="1"/>
            </p:cNvSpPr>
            <p:nvPr/>
          </p:nvSpPr>
          <p:spPr bwMode="auto">
            <a:xfrm>
              <a:off x="2678" y="2819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Jk</a:t>
              </a:r>
              <a:r>
                <a:rPr lang="en-US" baseline="-25000"/>
                <a:t>i</a:t>
              </a:r>
              <a:r>
                <a:rPr lang="en-US"/>
                <a:t> =</a:t>
              </a:r>
            </a:p>
          </p:txBody>
        </p:sp>
        <p:sp>
          <p:nvSpPr>
            <p:cNvPr id="29807" name="Text Box 1151"/>
            <p:cNvSpPr txBox="1">
              <a:spLocks noChangeArrowheads="1"/>
            </p:cNvSpPr>
            <p:nvPr/>
          </p:nvSpPr>
          <p:spPr bwMode="auto">
            <a:xfrm>
              <a:off x="3110" y="2812"/>
              <a:ext cx="10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2</a:t>
              </a:r>
              <a:r>
                <a:rPr lang="en-US"/>
                <a:t> + 4</a:t>
              </a:r>
              <a:r>
                <a:rPr lang="en-US" baseline="30000"/>
                <a:t>2</a:t>
              </a:r>
              <a:r>
                <a:rPr lang="en-US"/>
                <a:t> + 5</a:t>
              </a:r>
              <a:r>
                <a:rPr lang="en-US" baseline="30000"/>
                <a:t>2</a:t>
              </a:r>
              <a:r>
                <a:rPr lang="en-US"/>
                <a:t>  …</a:t>
              </a:r>
            </a:p>
          </p:txBody>
        </p:sp>
        <p:sp>
          <p:nvSpPr>
            <p:cNvPr id="29808" name="Text Box 1152"/>
            <p:cNvSpPr txBox="1">
              <a:spLocks noChangeArrowheads="1"/>
            </p:cNvSpPr>
            <p:nvPr/>
          </p:nvSpPr>
          <p:spPr bwMode="auto">
            <a:xfrm>
              <a:off x="4070" y="2832"/>
              <a:ext cx="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-</a:t>
              </a:r>
            </a:p>
          </p:txBody>
        </p:sp>
        <p:sp>
          <p:nvSpPr>
            <p:cNvPr id="29809" name="Text Box 1153"/>
            <p:cNvSpPr txBox="1">
              <a:spLocks noChangeArrowheads="1"/>
            </p:cNvSpPr>
            <p:nvPr/>
          </p:nvSpPr>
          <p:spPr bwMode="auto">
            <a:xfrm>
              <a:off x="4228" y="2736"/>
              <a:ext cx="9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21</a:t>
              </a:r>
              <a:r>
                <a:rPr lang="en-US" baseline="30000"/>
                <a:t>2</a:t>
              </a:r>
              <a:r>
                <a:rPr lang="en-US"/>
                <a:t> + 7</a:t>
              </a:r>
              <a:r>
                <a:rPr lang="en-US" baseline="30000"/>
                <a:t>2</a:t>
              </a:r>
              <a:r>
                <a:rPr lang="en-US"/>
                <a:t> + 15</a:t>
              </a:r>
              <a:r>
                <a:rPr lang="en-US" baseline="30000"/>
                <a:t>2</a:t>
              </a:r>
            </a:p>
          </p:txBody>
        </p:sp>
        <p:sp>
          <p:nvSpPr>
            <p:cNvPr id="29810" name="Line 1154"/>
            <p:cNvSpPr>
              <a:spLocks noChangeShapeType="1"/>
            </p:cNvSpPr>
            <p:nvPr/>
          </p:nvSpPr>
          <p:spPr bwMode="auto">
            <a:xfrm>
              <a:off x="4272" y="29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811" name="Text Box 1155"/>
            <p:cNvSpPr txBox="1">
              <a:spLocks noChangeArrowheads="1"/>
            </p:cNvSpPr>
            <p:nvPr/>
          </p:nvSpPr>
          <p:spPr bwMode="auto">
            <a:xfrm>
              <a:off x="4614" y="2908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9812" name="Text Box 1156"/>
            <p:cNvSpPr txBox="1">
              <a:spLocks noChangeArrowheads="1"/>
            </p:cNvSpPr>
            <p:nvPr/>
          </p:nvSpPr>
          <p:spPr bwMode="auto">
            <a:xfrm>
              <a:off x="5126" y="2832"/>
              <a:ext cx="3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= 10</a:t>
              </a:r>
            </a:p>
          </p:txBody>
        </p:sp>
      </p:grpSp>
      <p:grpSp>
        <p:nvGrpSpPr>
          <p:cNvPr id="3" name="Group 1174"/>
          <p:cNvGrpSpPr>
            <a:grpSpLocks/>
          </p:cNvGrpSpPr>
          <p:nvPr/>
        </p:nvGrpSpPr>
        <p:grpSpPr bwMode="auto">
          <a:xfrm>
            <a:off x="3698875" y="4876800"/>
            <a:ext cx="5292725" cy="1535113"/>
            <a:chOff x="2330" y="3072"/>
            <a:chExt cx="3334" cy="967"/>
          </a:xfrm>
        </p:grpSpPr>
        <p:sp>
          <p:nvSpPr>
            <p:cNvPr id="29784" name="Text Box 1157"/>
            <p:cNvSpPr txBox="1">
              <a:spLocks noChangeArrowheads="1"/>
            </p:cNvSpPr>
            <p:nvPr/>
          </p:nvSpPr>
          <p:spPr bwMode="auto">
            <a:xfrm>
              <a:off x="2342" y="3203"/>
              <a:ext cx="5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RJK</a:t>
              </a:r>
              <a:r>
                <a:rPr lang="en-US" baseline="-25000"/>
                <a:t>a</a:t>
              </a:r>
              <a:r>
                <a:rPr lang="en-US"/>
                <a:t> =</a:t>
              </a:r>
            </a:p>
          </p:txBody>
        </p:sp>
        <p:sp>
          <p:nvSpPr>
            <p:cNvPr id="29785" name="Text Box 1158"/>
            <p:cNvSpPr txBox="1">
              <a:spLocks noChangeArrowheads="1"/>
            </p:cNvSpPr>
            <p:nvPr/>
          </p:nvSpPr>
          <p:spPr bwMode="auto">
            <a:xfrm>
              <a:off x="2841" y="3072"/>
              <a:ext cx="2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Jk</a:t>
              </a:r>
              <a:r>
                <a:rPr lang="en-US" baseline="-25000"/>
                <a:t>a</a:t>
              </a:r>
            </a:p>
          </p:txBody>
        </p:sp>
        <p:sp>
          <p:nvSpPr>
            <p:cNvPr id="29786" name="Text Box 1159"/>
            <p:cNvSpPr txBox="1">
              <a:spLocks noChangeArrowheads="1"/>
            </p:cNvSpPr>
            <p:nvPr/>
          </p:nvSpPr>
          <p:spPr bwMode="auto">
            <a:xfrm>
              <a:off x="2880" y="3360"/>
              <a:ext cx="2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k-1</a:t>
              </a:r>
            </a:p>
          </p:txBody>
        </p:sp>
        <p:sp>
          <p:nvSpPr>
            <p:cNvPr id="29787" name="Line 1160"/>
            <p:cNvSpPr>
              <a:spLocks noChangeShapeType="1"/>
            </p:cNvSpPr>
            <p:nvPr/>
          </p:nvSpPr>
          <p:spPr bwMode="auto">
            <a:xfrm>
              <a:off x="2880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788" name="Text Box 1161"/>
            <p:cNvSpPr txBox="1">
              <a:spLocks noChangeArrowheads="1"/>
            </p:cNvSpPr>
            <p:nvPr/>
          </p:nvSpPr>
          <p:spPr bwMode="auto">
            <a:xfrm>
              <a:off x="3206" y="3203"/>
              <a:ext cx="11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= 19.73/2 = 9.865</a:t>
              </a:r>
            </a:p>
          </p:txBody>
        </p:sp>
        <p:sp>
          <p:nvSpPr>
            <p:cNvPr id="29789" name="Text Box 1162"/>
            <p:cNvSpPr txBox="1">
              <a:spLocks noChangeArrowheads="1"/>
            </p:cNvSpPr>
            <p:nvPr/>
          </p:nvSpPr>
          <p:spPr bwMode="auto">
            <a:xfrm>
              <a:off x="2330" y="3676"/>
              <a:ext cx="4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RJK</a:t>
              </a:r>
              <a:r>
                <a:rPr lang="en-US" baseline="-25000"/>
                <a:t>i</a:t>
              </a:r>
              <a:r>
                <a:rPr lang="en-US"/>
                <a:t> =</a:t>
              </a:r>
            </a:p>
          </p:txBody>
        </p:sp>
        <p:sp>
          <p:nvSpPr>
            <p:cNvPr id="29790" name="Text Box 1163"/>
            <p:cNvSpPr txBox="1">
              <a:spLocks noChangeArrowheads="1"/>
            </p:cNvSpPr>
            <p:nvPr/>
          </p:nvSpPr>
          <p:spPr bwMode="auto">
            <a:xfrm>
              <a:off x="2875" y="3552"/>
              <a:ext cx="2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Jk</a:t>
              </a:r>
              <a:r>
                <a:rPr lang="en-US" baseline="-25000"/>
                <a:t>i</a:t>
              </a:r>
              <a:r>
                <a:rPr lang="en-US"/>
                <a:t> </a:t>
              </a:r>
            </a:p>
          </p:txBody>
        </p:sp>
        <p:sp>
          <p:nvSpPr>
            <p:cNvPr id="29791" name="Text Box 1164"/>
            <p:cNvSpPr txBox="1">
              <a:spLocks noChangeArrowheads="1"/>
            </p:cNvSpPr>
            <p:nvPr/>
          </p:nvSpPr>
          <p:spPr bwMode="auto">
            <a:xfrm>
              <a:off x="2822" y="3827"/>
              <a:ext cx="3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N - k</a:t>
              </a:r>
            </a:p>
          </p:txBody>
        </p:sp>
        <p:sp>
          <p:nvSpPr>
            <p:cNvPr id="29792" name="Line 1165"/>
            <p:cNvSpPr>
              <a:spLocks noChangeShapeType="1"/>
            </p:cNvSpPr>
            <p:nvPr/>
          </p:nvSpPr>
          <p:spPr bwMode="auto">
            <a:xfrm>
              <a:off x="2880" y="37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793" name="Text Box 1166"/>
            <p:cNvSpPr txBox="1">
              <a:spLocks noChangeArrowheads="1"/>
            </p:cNvSpPr>
            <p:nvPr/>
          </p:nvSpPr>
          <p:spPr bwMode="auto">
            <a:xfrm>
              <a:off x="3206" y="3683"/>
              <a:ext cx="1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= 10/15-3 = 0.833</a:t>
              </a:r>
            </a:p>
          </p:txBody>
        </p:sp>
        <p:sp>
          <p:nvSpPr>
            <p:cNvPr id="29794" name="Text Box 1167"/>
            <p:cNvSpPr txBox="1">
              <a:spLocks noChangeArrowheads="1"/>
            </p:cNvSpPr>
            <p:nvPr/>
          </p:nvSpPr>
          <p:spPr bwMode="auto">
            <a:xfrm>
              <a:off x="4501" y="3312"/>
              <a:ext cx="1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F = 9.865 / 0.833 </a:t>
              </a:r>
            </a:p>
          </p:txBody>
        </p:sp>
        <p:sp>
          <p:nvSpPr>
            <p:cNvPr id="29795" name="Text Box 1169"/>
            <p:cNvSpPr txBox="1">
              <a:spLocks noChangeArrowheads="1"/>
            </p:cNvSpPr>
            <p:nvPr/>
          </p:nvSpPr>
          <p:spPr bwMode="auto">
            <a:xfrm>
              <a:off x="4641" y="3504"/>
              <a:ext cx="6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= 11.838</a:t>
              </a:r>
            </a:p>
          </p:txBody>
        </p:sp>
        <p:sp>
          <p:nvSpPr>
            <p:cNvPr id="29796" name="Rectangle 1171"/>
            <p:cNvSpPr>
              <a:spLocks noChangeArrowheads="1"/>
            </p:cNvSpPr>
            <p:nvPr/>
          </p:nvSpPr>
          <p:spPr bwMode="auto">
            <a:xfrm>
              <a:off x="4464" y="3216"/>
              <a:ext cx="120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9783" name="Line 1172"/>
          <p:cNvSpPr>
            <a:spLocks noChangeShapeType="1"/>
          </p:cNvSpPr>
          <p:nvPr/>
        </p:nvSpPr>
        <p:spPr bwMode="auto">
          <a:xfrm>
            <a:off x="914400" y="601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9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4" name="Group 1078"/>
          <p:cNvGraphicFramePr>
            <a:graphicFrameLocks noGrp="1"/>
          </p:cNvGraphicFramePr>
          <p:nvPr/>
        </p:nvGraphicFramePr>
        <p:xfrm>
          <a:off x="838200" y="639763"/>
          <a:ext cx="7696200" cy="1981200"/>
        </p:xfrm>
        <a:graphic>
          <a:graphicData uri="http://schemas.openxmlformats.org/drawingml/2006/table">
            <a:tbl>
              <a:tblPr/>
              <a:tblGrid>
                <a:gridCol w="1676400"/>
                <a:gridCol w="1447800"/>
                <a:gridCol w="1524000"/>
                <a:gridCol w="1828800"/>
                <a:gridCol w="1219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Sumber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adanya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perbedaan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Jumlah Kuadrat (JK)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Derajat Kebebasan (df)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Rata-rata Jumlah Kuadrat (RJK)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Antar kelompok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19.73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 – 1 = 2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horisontal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9.865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11.838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 kelompok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 – k = 12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Vertikal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00" name="Text Box 1079"/>
          <p:cNvSpPr txBox="1">
            <a:spLocks noChangeArrowheads="1"/>
          </p:cNvSpPr>
          <p:nvPr/>
        </p:nvSpPr>
        <p:spPr bwMode="auto">
          <a:xfrm>
            <a:off x="1050925" y="21129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01" name="Text Box 1080"/>
          <p:cNvSpPr txBox="1">
            <a:spLocks noChangeArrowheads="1"/>
          </p:cNvSpPr>
          <p:nvPr/>
        </p:nvSpPr>
        <p:spPr bwMode="auto">
          <a:xfrm>
            <a:off x="822325" y="21129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d-ID"/>
          </a:p>
        </p:txBody>
      </p:sp>
      <p:graphicFrame>
        <p:nvGraphicFramePr>
          <p:cNvPr id="3074" name="Object 1081"/>
          <p:cNvGraphicFramePr>
            <a:graphicFrameLocks noChangeAspect="1"/>
          </p:cNvGraphicFramePr>
          <p:nvPr/>
        </p:nvGraphicFramePr>
        <p:xfrm>
          <a:off x="1309688" y="2286000"/>
          <a:ext cx="276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2286000"/>
                        <a:ext cx="2762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Text Box 1082"/>
          <p:cNvSpPr txBox="1">
            <a:spLocks noChangeArrowheads="1"/>
          </p:cNvSpPr>
          <p:nvPr/>
        </p:nvSpPr>
        <p:spPr bwMode="auto">
          <a:xfrm>
            <a:off x="1447800" y="2971800"/>
            <a:ext cx="6237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 = 0.05 ; df = 2 dan 12 ; F tabel = 3.88 ; F hitung = 11.838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</a:t>
            </a:r>
            <a:r>
              <a:rPr lang="en-US" baseline="-25000"/>
              <a:t> hitung</a:t>
            </a:r>
            <a:r>
              <a:rPr lang="en-US"/>
              <a:t> &gt; F </a:t>
            </a:r>
            <a:r>
              <a:rPr lang="en-US" baseline="-25000"/>
              <a:t>tabel</a:t>
            </a:r>
            <a:r>
              <a:rPr lang="en-US"/>
              <a:t> , maka Ho ditolak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Terdapat perbedaan pandangan siswa SD, SLTP, SMU terhadap IPS</a:t>
            </a:r>
          </a:p>
        </p:txBody>
      </p:sp>
      <p:sp>
        <p:nvSpPr>
          <p:cNvPr id="3104" name="Text Box 1092"/>
          <p:cNvSpPr txBox="1">
            <a:spLocks noChangeArrowheads="1"/>
          </p:cNvSpPr>
          <p:nvPr/>
        </p:nvSpPr>
        <p:spPr bwMode="auto">
          <a:xfrm>
            <a:off x="6983413" y="152400"/>
            <a:ext cx="1779587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/>
              <a:t>32. Uji Anova </a:t>
            </a:r>
          </a:p>
        </p:txBody>
      </p:sp>
    </p:spTree>
    <p:extLst>
      <p:ext uri="{BB962C8B-B14F-4D97-AF65-F5344CB8AC3E}">
        <p14:creationId xmlns:p14="http://schemas.microsoft.com/office/powerpoint/2010/main" val="130642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– JENIS VARIABEL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200400"/>
            <a:ext cx="1828800" cy="6096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JENIS VARIABEL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1447800"/>
            <a:ext cx="1981200" cy="6096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HUBUNGANNYA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5105400"/>
            <a:ext cx="1981200" cy="6096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SIFATNYA</a:t>
            </a: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1981200" y="1752600"/>
            <a:ext cx="609600" cy="1752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1981200" y="3505200"/>
            <a:ext cx="609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1981200" y="3505200"/>
            <a:ext cx="609600" cy="19050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15"/>
          <p:cNvSpPr txBox="1">
            <a:spLocks noChangeArrowheads="1"/>
          </p:cNvSpPr>
          <p:nvPr/>
        </p:nvSpPr>
        <p:spPr bwMode="auto">
          <a:xfrm>
            <a:off x="2500313" y="2143125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just" eaLnBrk="1" hangingPunct="1"/>
            <a:r>
              <a:rPr lang="en-US" b="1">
                <a:latin typeface="Calibri" pitchFamily="34" charset="0"/>
              </a:rPr>
              <a:t>Independent Variable, Dependent Variable, Moderating Variable,  Intervening Variable</a:t>
            </a:r>
          </a:p>
        </p:txBody>
      </p:sp>
      <p:sp>
        <p:nvSpPr>
          <p:cNvPr id="53258" name="TextBox 18"/>
          <p:cNvSpPr txBox="1">
            <a:spLocks noChangeArrowheads="1"/>
          </p:cNvSpPr>
          <p:nvPr/>
        </p:nvSpPr>
        <p:spPr bwMode="auto">
          <a:xfrm>
            <a:off x="2509838" y="5786438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just" eaLnBrk="1" hangingPunct="1"/>
            <a:r>
              <a:rPr lang="en-US" b="1">
                <a:latin typeface="Calibri" pitchFamily="34" charset="0"/>
              </a:rPr>
              <a:t>Endogen, Eksogen, Latent, Manifest</a:t>
            </a:r>
          </a:p>
        </p:txBody>
      </p:sp>
    </p:spTree>
    <p:extLst>
      <p:ext uri="{BB962C8B-B14F-4D97-AF65-F5344CB8AC3E}">
        <p14:creationId xmlns:p14="http://schemas.microsoft.com/office/powerpoint/2010/main" val="3054094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914400" y="5715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Contoh Variabel Independen dan Dependen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863" y="1814513"/>
            <a:ext cx="2514600" cy="6858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STOCK SPLIT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(Variabel Independen)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663" y="1814513"/>
            <a:ext cx="2438400" cy="6858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HARGA SAHAM (Variabel Dependen)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319463" y="2157413"/>
            <a:ext cx="1600200" cy="158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Content Placeholder 2"/>
          <p:cNvSpPr txBox="1">
            <a:spLocks/>
          </p:cNvSpPr>
          <p:nvPr/>
        </p:nvSpPr>
        <p:spPr bwMode="auto">
          <a:xfrm>
            <a:off x="928688" y="2857500"/>
            <a:ext cx="77295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Contoh Variabel Moderating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810000"/>
            <a:ext cx="25146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KOMPETENSI AKUNTAN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(Variabel Independen)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400" y="3810000"/>
            <a:ext cx="24384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KUALITAS  AUDIT (Variabel Dependen)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3124200" y="4152900"/>
            <a:ext cx="1600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43200" y="5562600"/>
            <a:ext cx="24384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KUALIFIKASI AKUNTAN (Variabel Moderating)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5400000" flipH="1" flipV="1">
            <a:off x="3276601" y="4876800"/>
            <a:ext cx="1371600" cy="3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451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 txBox="1">
            <a:spLocks/>
          </p:cNvSpPr>
          <p:nvPr/>
        </p:nvSpPr>
        <p:spPr bwMode="auto">
          <a:xfrm>
            <a:off x="857250" y="571500"/>
            <a:ext cx="7372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Contoh Variabel Intervening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671638"/>
            <a:ext cx="25146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KEPUTUSAN KEUANGAN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(Variabel Independen)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1671638"/>
            <a:ext cx="24384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NILAI PERUSAHAAN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(Variabel Dependen)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1671638"/>
            <a:ext cx="24384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HARGA SAHAM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(Variabel Intervening)</a:t>
            </a:r>
          </a:p>
        </p:txBody>
      </p:sp>
      <p:cxnSp>
        <p:nvCxnSpPr>
          <p:cNvPr id="13" name="Straight Arrow Connector 12"/>
          <p:cNvCxnSpPr>
            <a:stCxn id="5" idx="3"/>
            <a:endCxn id="8" idx="1"/>
          </p:cNvCxnSpPr>
          <p:nvPr/>
        </p:nvCxnSpPr>
        <p:spPr>
          <a:xfrm>
            <a:off x="2667000" y="2014538"/>
            <a:ext cx="609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6" idx="1"/>
          </p:cNvCxnSpPr>
          <p:nvPr/>
        </p:nvCxnSpPr>
        <p:spPr>
          <a:xfrm>
            <a:off x="5715000" y="2014538"/>
            <a:ext cx="6858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Content Placeholder 2"/>
          <p:cNvSpPr txBox="1">
            <a:spLocks/>
          </p:cNvSpPr>
          <p:nvPr/>
        </p:nvSpPr>
        <p:spPr bwMode="auto">
          <a:xfrm>
            <a:off x="152400" y="19050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55305" name="Content Placeholder 2"/>
          <p:cNvSpPr txBox="1">
            <a:spLocks/>
          </p:cNvSpPr>
          <p:nvPr/>
        </p:nvSpPr>
        <p:spPr bwMode="auto">
          <a:xfrm>
            <a:off x="928688" y="2714625"/>
            <a:ext cx="7529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Contoh Gabungan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3505200"/>
            <a:ext cx="25146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KEPUTUSAN KEUANGAN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(Variabel Independen)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7000" y="3505200"/>
            <a:ext cx="24384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NILAI PERUSAHAAN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(Variabel Dependen)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2800" y="3505200"/>
            <a:ext cx="24384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HARGA SAHAM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(Variabel Intervening)</a:t>
            </a: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2743200" y="3848100"/>
            <a:ext cx="609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  <a:endCxn id="19" idx="1"/>
          </p:cNvCxnSpPr>
          <p:nvPr/>
        </p:nvCxnSpPr>
        <p:spPr>
          <a:xfrm>
            <a:off x="5791200" y="3848100"/>
            <a:ext cx="685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76400" y="5181600"/>
            <a:ext cx="2743200" cy="685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NILAI TAMBAH EKONOMIS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(Variabel Moderating)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5400000" flipH="1" flipV="1">
            <a:off x="2400301" y="4533900"/>
            <a:ext cx="1295400" cy="3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40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8"/>
            <a:ext cx="8229600" cy="5745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Path </a:t>
            </a:r>
            <a:r>
              <a:rPr lang="en-US" dirty="0"/>
              <a:t>Analysis maupun Struktural Equation Model (SEM) seringkali dikenal istilah variabel endogen, eksogen, latent, dan manifest. Berikut ini pengertian dari istilah tersebut:  </a:t>
            </a:r>
          </a:p>
          <a:p>
            <a:pPr marL="34131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Endogen, yang memiliki sifat sebagai akibat dalam kerangka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 smtClean="0"/>
              <a:t>kausalitas</a:t>
            </a:r>
            <a:r>
              <a:rPr lang="en-US" dirty="0" smtClean="0"/>
              <a:t> (Y).</a:t>
            </a:r>
            <a:endParaRPr lang="en-US" dirty="0"/>
          </a:p>
          <a:p>
            <a:pPr marL="34131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Eksogen, yang memiliki sifat sebagai penyebab dalam kerangka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 smtClean="0"/>
              <a:t>kausalitas</a:t>
            </a:r>
            <a:r>
              <a:rPr lang="en-US" dirty="0" smtClean="0"/>
              <a:t> (X).</a:t>
            </a:r>
            <a:endParaRPr lang="en-US" dirty="0"/>
          </a:p>
          <a:p>
            <a:pPr marL="34131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Laten</a:t>
            </a:r>
            <a:r>
              <a:rPr lang="en-US" dirty="0"/>
              <a:t>, variabel yang tidak dapat diukur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(X, Y).</a:t>
            </a:r>
            <a:endParaRPr lang="en-US" dirty="0"/>
          </a:p>
          <a:p>
            <a:pPr marL="34131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Manifest, variabel yang dapat diukur secara langsung sebagai indikator dari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(X,Y).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01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ontent Placeholder 2"/>
          <p:cNvSpPr txBox="1">
            <a:spLocks/>
          </p:cNvSpPr>
          <p:nvPr/>
        </p:nvSpPr>
        <p:spPr bwMode="auto">
          <a:xfrm>
            <a:off x="2286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Contoh dalam path analysis: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6688" y="1285875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Y2c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6563" y="1285875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Y2b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6438" y="1285875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Y2a</a:t>
            </a:r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rot="5400000" flipH="1" flipV="1">
            <a:off x="7679532" y="1964531"/>
            <a:ext cx="785812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2"/>
          </p:cNvCxnSpPr>
          <p:nvPr/>
        </p:nvCxnSpPr>
        <p:spPr>
          <a:xfrm rot="16200000" flipV="1">
            <a:off x="7000875" y="1785938"/>
            <a:ext cx="928687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2"/>
          </p:cNvCxnSpPr>
          <p:nvPr/>
        </p:nvCxnSpPr>
        <p:spPr>
          <a:xfrm rot="10800000">
            <a:off x="6143625" y="1643063"/>
            <a:ext cx="1500188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354" name="TextBox 14"/>
          <p:cNvSpPr txBox="1">
            <a:spLocks noChangeArrowheads="1"/>
          </p:cNvSpPr>
          <p:nvPr/>
        </p:nvSpPr>
        <p:spPr bwMode="auto">
          <a:xfrm>
            <a:off x="5357813" y="92868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AU">
                <a:solidFill>
                  <a:srgbClr val="FF0000"/>
                </a:solidFill>
              </a:rPr>
              <a:t>INDICATORS (MANIFEST)</a:t>
            </a:r>
          </a:p>
        </p:txBody>
      </p:sp>
    </p:spTree>
    <p:extLst>
      <p:ext uri="{BB962C8B-B14F-4D97-AF65-F5344CB8AC3E}">
        <p14:creationId xmlns:p14="http://schemas.microsoft.com/office/powerpoint/2010/main" val="3070000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293687"/>
          </a:xfrm>
        </p:spPr>
        <p:txBody>
          <a:bodyPr>
            <a:normAutofit fontScale="90000"/>
          </a:bodyPr>
          <a:lstStyle/>
          <a:p>
            <a:pPr algn="ctr"/>
            <a:r>
              <a:rPr lang="en-AU" smtClean="0"/>
              <a:t>Quali and Quanti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3286124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1726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4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5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PROSES PENELITIAN KUALITATIF</a:t>
            </a:r>
          </a:p>
        </p:txBody>
      </p:sp>
      <p:pic>
        <p:nvPicPr>
          <p:cNvPr id="35843" name="Picture 4" descr="Untitled-TrueColor-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7010400" cy="5135563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PROSES PENELITIAN KUANTITATIF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54563"/>
          </a:xfrm>
        </p:spPr>
      </p:pic>
    </p:spTree>
    <p:extLst>
      <p:ext uri="{BB962C8B-B14F-4D97-AF65-F5344CB8AC3E}">
        <p14:creationId xmlns:p14="http://schemas.microsoft.com/office/powerpoint/2010/main" val="37071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391400" cy="744537"/>
          </a:xfrm>
        </p:spPr>
        <p:txBody>
          <a:bodyPr/>
          <a:lstStyle/>
          <a:p>
            <a:pPr eaLnBrk="1" hangingPunct="1"/>
            <a:r>
              <a:rPr lang="en-US" sz="2100" dirty="0" smtClean="0">
                <a:latin typeface="Tahoma" pitchFamily="34" charset="0"/>
              </a:rPr>
              <a:t>DALAM SEBUAH PENELITIAN HIPOTESIS DAPAT DINYATAKAN DALAM BEBERAPA BENTUK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116661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endParaRPr lang="en-US" dirty="0" smtClean="0"/>
          </a:p>
          <a:p>
            <a:pPr marL="571500" indent="-571500" algn="just" eaLnBrk="1" hangingPunct="1">
              <a:buFontTx/>
              <a:buNone/>
              <a:defRPr/>
            </a:pPr>
            <a:r>
              <a:rPr lang="en-US" sz="1700" dirty="0" smtClean="0">
                <a:latin typeface="Tahoma" pitchFamily="34" charset="0"/>
              </a:rPr>
              <a:t>	</a:t>
            </a:r>
            <a:r>
              <a:rPr lang="en-US" sz="1700" dirty="0" err="1" smtClean="0">
                <a:latin typeface="Tahoma" pitchFamily="34" charset="0"/>
              </a:rPr>
              <a:t>Merupakan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hipotesis</a:t>
            </a:r>
            <a:r>
              <a:rPr lang="en-US" sz="1700" dirty="0" smtClean="0">
                <a:latin typeface="Tahoma" pitchFamily="34" charset="0"/>
              </a:rPr>
              <a:t> yang </a:t>
            </a:r>
            <a:r>
              <a:rPr lang="id-ID" sz="1700" dirty="0" smtClean="0">
                <a:latin typeface="Tahoma" pitchFamily="34" charset="0"/>
              </a:rPr>
              <a:t>dirumuskan berdasarkan kajian literatur</a:t>
            </a:r>
            <a:r>
              <a:rPr lang="en-US" sz="1700" dirty="0" smtClean="0">
                <a:latin typeface="Tahoma" pitchFamily="34" charset="0"/>
              </a:rPr>
              <a:t>.</a:t>
            </a:r>
            <a:r>
              <a:rPr lang="id-ID" sz="1700" dirty="0" smtClean="0">
                <a:latin typeface="Tahoma" pitchFamily="34" charset="0"/>
              </a:rPr>
              <a:t> Hipotesis ini bisa berupa hipotesis deskriptif, komparatif, atau asosiatif. Atau kadang H0 diinterpretasikan sebagai hipotesis yang menyatakan tidak ada beda, hubungan atau pengaruh.</a:t>
            </a:r>
            <a:endParaRPr lang="en-US" sz="1700" dirty="0" smtClean="0">
              <a:latin typeface="Tahoma" pitchFamily="34" charset="0"/>
            </a:endParaRPr>
          </a:p>
          <a:p>
            <a:pPr marL="571500" indent="-571500" algn="just" eaLnBrk="1" hangingPunct="1">
              <a:buFontTx/>
              <a:buNone/>
              <a:defRPr/>
            </a:pPr>
            <a:r>
              <a:rPr lang="en-US" sz="1700" dirty="0" smtClean="0">
                <a:latin typeface="Tahoma" pitchFamily="34" charset="0"/>
              </a:rPr>
              <a:t>	</a:t>
            </a:r>
            <a:r>
              <a:rPr lang="en-US" sz="1600" dirty="0" smtClean="0"/>
              <a:t>H0 : r = 0,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pengaruh</a:t>
            </a:r>
            <a:r>
              <a:rPr lang="en-US" sz="1600" dirty="0" smtClean="0"/>
              <a:t> yang </a:t>
            </a:r>
            <a:r>
              <a:rPr lang="en-US" sz="1600" dirty="0" err="1" smtClean="0"/>
              <a:t>signifikan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tambah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ekonomis</a:t>
            </a:r>
            <a:r>
              <a:rPr lang="en-US" sz="1600" dirty="0" smtClean="0"/>
              <a:t> </a:t>
            </a:r>
          </a:p>
          <a:p>
            <a:pPr marL="571500" indent="-571500" algn="just" eaLnBrk="1" hangingPunct="1">
              <a:buFontTx/>
              <a:buNone/>
              <a:defRPr/>
            </a:pPr>
            <a:r>
              <a:rPr lang="en-US" sz="1600" dirty="0" smtClean="0"/>
              <a:t>                          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harga</a:t>
            </a:r>
            <a:r>
              <a:rPr lang="en-US" sz="1600" dirty="0" smtClean="0"/>
              <a:t> </a:t>
            </a:r>
            <a:r>
              <a:rPr lang="en-US" sz="1600" dirty="0" err="1" smtClean="0"/>
              <a:t>saham</a:t>
            </a:r>
            <a:r>
              <a:rPr lang="en-US" sz="1600" dirty="0" smtClean="0"/>
              <a:t>.</a:t>
            </a:r>
            <a:endParaRPr lang="en-US" sz="1300" dirty="0" smtClean="0"/>
          </a:p>
          <a:p>
            <a:pPr marL="571500" indent="-571500" algn="just" eaLnBrk="1" hangingPunct="1">
              <a:buFontTx/>
              <a:buNone/>
              <a:defRPr/>
            </a:pPr>
            <a:endParaRPr lang="en-US" sz="1700" dirty="0" smtClean="0">
              <a:latin typeface="Tahoma" pitchFamily="34" charset="0"/>
            </a:endParaRPr>
          </a:p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 smtClean="0"/>
          </a:p>
          <a:p>
            <a:pPr marL="571500" indent="-571500" algn="just" eaLnBrk="1" hangingPunct="1">
              <a:buFontTx/>
              <a:buNone/>
              <a:defRPr/>
            </a:pPr>
            <a:r>
              <a:rPr lang="en-US" sz="1700" dirty="0" smtClean="0">
                <a:latin typeface="Tahoma" pitchFamily="34" charset="0"/>
              </a:rPr>
              <a:t>	</a:t>
            </a:r>
            <a:r>
              <a:rPr lang="en-US" sz="1700" dirty="0" err="1" smtClean="0">
                <a:latin typeface="Tahoma" pitchFamily="34" charset="0"/>
              </a:rPr>
              <a:t>Merupakan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hipotesis</a:t>
            </a:r>
            <a:r>
              <a:rPr lang="en-US" sz="1700" dirty="0" smtClean="0">
                <a:latin typeface="Tahoma" pitchFamily="34" charset="0"/>
              </a:rPr>
              <a:t> yang </a:t>
            </a:r>
            <a:r>
              <a:rPr lang="id-ID" sz="1700" dirty="0" smtClean="0">
                <a:latin typeface="Tahoma" pitchFamily="34" charset="0"/>
              </a:rPr>
              <a:t>merupakan lawan dari H0. Hipotesis ini sering pula diinterpretasikan sebagai hipotesis yang menyatakan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adanya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perbedaan</a:t>
            </a:r>
            <a:r>
              <a:rPr lang="en-US" sz="1700" dirty="0" smtClean="0">
                <a:latin typeface="Tahoma" pitchFamily="34" charset="0"/>
              </a:rPr>
              <a:t>, </a:t>
            </a:r>
            <a:r>
              <a:rPr lang="en-US" sz="1700" dirty="0" err="1" smtClean="0">
                <a:latin typeface="Tahoma" pitchFamily="34" charset="0"/>
              </a:rPr>
              <a:t>hubungan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atau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pengaruh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antar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variabel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tidak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sama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dengan</a:t>
            </a:r>
            <a:r>
              <a:rPr lang="en-US" sz="1700" dirty="0" smtClean="0">
                <a:latin typeface="Tahoma" pitchFamily="34" charset="0"/>
              </a:rPr>
              <a:t> nol.  </a:t>
            </a:r>
            <a:r>
              <a:rPr lang="en-US" sz="1700" dirty="0" err="1" smtClean="0">
                <a:latin typeface="Tahoma" pitchFamily="34" charset="0"/>
              </a:rPr>
              <a:t>Atau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dengan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kata</a:t>
            </a:r>
            <a:r>
              <a:rPr lang="en-US" sz="1700" dirty="0" smtClean="0">
                <a:latin typeface="Tahoma" pitchFamily="34" charset="0"/>
              </a:rPr>
              <a:t> lain </a:t>
            </a:r>
            <a:r>
              <a:rPr lang="en-US" sz="1700" dirty="0" err="1" smtClean="0">
                <a:latin typeface="Tahoma" pitchFamily="34" charset="0"/>
              </a:rPr>
              <a:t>terdapat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perbedaan</a:t>
            </a:r>
            <a:r>
              <a:rPr lang="en-US" sz="1700" dirty="0" smtClean="0">
                <a:latin typeface="Tahoma" pitchFamily="34" charset="0"/>
              </a:rPr>
              <a:t>, </a:t>
            </a:r>
            <a:r>
              <a:rPr lang="en-US" sz="1700" dirty="0" err="1" smtClean="0">
                <a:latin typeface="Tahoma" pitchFamily="34" charset="0"/>
              </a:rPr>
              <a:t>hubungan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atau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pengaruh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antar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variabel</a:t>
            </a:r>
            <a:r>
              <a:rPr lang="en-US" sz="1700" dirty="0" smtClean="0">
                <a:latin typeface="Tahoma" pitchFamily="34" charset="0"/>
              </a:rPr>
              <a:t> (</a:t>
            </a:r>
            <a:r>
              <a:rPr lang="en-US" sz="1700" dirty="0" err="1" smtClean="0">
                <a:latin typeface="Tahoma" pitchFamily="34" charset="0"/>
              </a:rPr>
              <a:t>merupakan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kebalikan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dari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hipotesis</a:t>
            </a:r>
            <a:r>
              <a:rPr lang="en-US" sz="1700" dirty="0" smtClean="0">
                <a:latin typeface="Tahoma" pitchFamily="34" charset="0"/>
              </a:rPr>
              <a:t> </a:t>
            </a:r>
            <a:r>
              <a:rPr lang="en-US" sz="1700" dirty="0" err="1" smtClean="0">
                <a:latin typeface="Tahoma" pitchFamily="34" charset="0"/>
              </a:rPr>
              <a:t>alternatif</a:t>
            </a:r>
            <a:r>
              <a:rPr lang="en-US" sz="1700" dirty="0" smtClean="0">
                <a:latin typeface="Tahoma" pitchFamily="34" charset="0"/>
              </a:rPr>
              <a:t>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         Ha : r ≠ 0,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pengaruh</a:t>
            </a:r>
            <a:r>
              <a:rPr lang="en-US" sz="1600" dirty="0" smtClean="0"/>
              <a:t> yang </a:t>
            </a:r>
            <a:r>
              <a:rPr lang="en-US" sz="1600" dirty="0" err="1" smtClean="0"/>
              <a:t>signifikan</a:t>
            </a:r>
            <a:r>
              <a:rPr lang="en-US" sz="1600" dirty="0" smtClean="0"/>
              <a:t> 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tambah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ekonomis</a:t>
            </a:r>
            <a:r>
              <a:rPr lang="en-US" sz="1600" dirty="0" smtClean="0"/>
              <a:t>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                        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hargan</a:t>
            </a:r>
            <a:r>
              <a:rPr lang="en-US" sz="1600" dirty="0" smtClean="0"/>
              <a:t> </a:t>
            </a:r>
            <a:r>
              <a:rPr lang="en-US" sz="1600" dirty="0" err="1" smtClean="0"/>
              <a:t>saham</a:t>
            </a:r>
            <a:r>
              <a:rPr lang="en-US" sz="1600" dirty="0" smtClean="0"/>
              <a:t>.</a:t>
            </a:r>
          </a:p>
          <a:p>
            <a:pPr marL="571500" indent="-571500" algn="just" eaLnBrk="1" hangingPunct="1">
              <a:buFontTx/>
              <a:buNone/>
              <a:defRPr/>
            </a:pPr>
            <a:endParaRPr lang="en-US" sz="1700" dirty="0" smtClean="0">
              <a:cs typeface="Times New Roman" pitchFamily="18" charset="0"/>
            </a:endParaRPr>
          </a:p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69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>Menurut cara mengujinya hipotesis diklasifikasi menjadi 2: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/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 smtClean="0"/>
              <a:t>1.  Hipotesis direksional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 smtClean="0"/>
              <a:t>Hip. yang menyatakan arah pengujian. Pernyataan hipotesis ini menggunakan kata lebih besar / lebih kecil, positif, atau negatif. (Uji satu pihak)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id-ID" dirty="0" smtClean="0"/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 smtClean="0"/>
              <a:t>2.  Hiptesis undireksional</a:t>
            </a:r>
            <a:endParaRPr lang="en-US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>Hip. yang menyatakan tidak menyebutkan arah pengujian. Pernyataan hipotesis ini menggunakan kata sama dengan, tidak sama dengan, berpengaruh, berhubungan (Uji 2 pihak)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Pernyataan hipotesis menurut  pola interaksi variabel diklasifikasi menjadi 3</a:t>
            </a:r>
            <a: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Hipotesis deskriptif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Contoh:</a:t>
            </a:r>
          </a:p>
          <a:p>
            <a:pPr marL="80486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Efisiensi biaya PT. X paling rendah sebesar 80% dari kriteria ideal yang ditetapkan.</a:t>
            </a:r>
          </a:p>
          <a:p>
            <a:pPr marL="80486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Daya tahan auditor dalam melakukan pekerjaannya tidak lebih dari 5 jam per harinya.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dirty="0" smtClean="0"/>
              <a:t>Hipotesis komparatif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Contoh:</a:t>
            </a:r>
          </a:p>
          <a:p>
            <a:pPr marL="80486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Pembebanan BOP dengan metode ABC lebih baik dibandingkan dengan metode konvensional.</a:t>
            </a:r>
          </a:p>
          <a:p>
            <a:pPr marL="804863" indent="-34131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Kualitas hasil auditor yang berpendidikan luar negeri lebih baik daripada auditor yang berpendidikan dalam negeri.</a:t>
            </a:r>
          </a:p>
          <a:p>
            <a:pPr marL="804863" indent="-341313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dirty="0" smtClean="0"/>
              <a:t>Hipotesis </a:t>
            </a:r>
            <a:r>
              <a:rPr lang="en-US" dirty="0" err="1" smtClean="0"/>
              <a:t>asosiatif</a:t>
            </a:r>
            <a:endParaRPr lang="en-US" dirty="0" smtClean="0"/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Contoh: Nilai tambah ekonomi memiliki pengaruh yang signifikan terhadap harga saham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56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59012" y="764704"/>
            <a:ext cx="7383463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AU" b="1" dirty="0" smtClean="0"/>
              <a:t>UJI HIPOTESIS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US"/>
              <a:t>Statistics for Business and Economics, 6e © 2007 Pearson Education, Inc.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/>
              <a:t>Chap 1-</a:t>
            </a:r>
            <a:fld id="{91535B9B-C268-4682-AB30-428038EC89FD}" type="slidenum">
              <a:rPr lang="en-US"/>
              <a:pPr algn="ctr">
                <a:defRPr/>
              </a:pPr>
              <a:t>9</a:t>
            </a:fld>
            <a:endParaRPr lang="en-US"/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1600200"/>
            <a:ext cx="8435975" cy="4800600"/>
          </a:xfrm>
          <a:noFill/>
          <a:ln w="571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 flipH="1" flipV="1">
            <a:off x="410284" y="5112948"/>
            <a:ext cx="8280920" cy="1224136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83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2345</Words>
  <Application>Microsoft Office PowerPoint</Application>
  <PresentationFormat>On-screen Show (4:3)</PresentationFormat>
  <Paragraphs>541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BEST RESEARCH  CONSIDERATIONS</vt:lpstr>
      <vt:lpstr>Quali and Quanti</vt:lpstr>
      <vt:lpstr>PROSES PENELITIAN KUALITATIF</vt:lpstr>
      <vt:lpstr>PROSES PENELITIAN KUANTITATIF</vt:lpstr>
      <vt:lpstr>DALAM SEBUAH PENELITIAN HIPOTESIS DAPAT DINYATAKAN DALAM BEBERAPA BENTUK</vt:lpstr>
      <vt:lpstr>PowerPoint Presentation</vt:lpstr>
      <vt:lpstr>PowerPoint Presentation</vt:lpstr>
      <vt:lpstr>UJI HIPOTESIS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Sukirno</dc:creator>
  <cp:lastModifiedBy>Sukirno</cp:lastModifiedBy>
  <cp:revision>21</cp:revision>
  <dcterms:created xsi:type="dcterms:W3CDTF">2014-03-24T16:04:24Z</dcterms:created>
  <dcterms:modified xsi:type="dcterms:W3CDTF">2014-03-27T03:38:09Z</dcterms:modified>
</cp:coreProperties>
</file>